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4"/>
  </p:notesMasterIdLst>
  <p:sldIdLst>
    <p:sldId id="276" r:id="rId2"/>
    <p:sldId id="277" r:id="rId3"/>
    <p:sldId id="258" r:id="rId4"/>
    <p:sldId id="556" r:id="rId5"/>
    <p:sldId id="364" r:id="rId6"/>
    <p:sldId id="340" r:id="rId7"/>
    <p:sldId id="544" r:id="rId8"/>
    <p:sldId id="545" r:id="rId9"/>
    <p:sldId id="547" r:id="rId10"/>
    <p:sldId id="548" r:id="rId11"/>
    <p:sldId id="549" r:id="rId12"/>
    <p:sldId id="550" r:id="rId13"/>
    <p:sldId id="342" r:id="rId14"/>
    <p:sldId id="478" r:id="rId15"/>
    <p:sldId id="476" r:id="rId16"/>
    <p:sldId id="477" r:id="rId17"/>
    <p:sldId id="422" r:id="rId18"/>
    <p:sldId id="459" r:id="rId19"/>
    <p:sldId id="423" r:id="rId20"/>
    <p:sldId id="460" r:id="rId21"/>
    <p:sldId id="462" r:id="rId22"/>
    <p:sldId id="463" r:id="rId23"/>
    <p:sldId id="424" r:id="rId24"/>
    <p:sldId id="461" r:id="rId25"/>
    <p:sldId id="426" r:id="rId26"/>
    <p:sldId id="464" r:id="rId27"/>
    <p:sldId id="360" r:id="rId28"/>
    <p:sldId id="467" r:id="rId29"/>
    <p:sldId id="469" r:id="rId30"/>
    <p:sldId id="470" r:id="rId31"/>
    <p:sldId id="473" r:id="rId32"/>
    <p:sldId id="475" r:id="rId33"/>
    <p:sldId id="343" r:id="rId34"/>
    <p:sldId id="481" r:id="rId35"/>
    <p:sldId id="427" r:id="rId36"/>
    <p:sldId id="472" r:id="rId37"/>
    <p:sldId id="480" r:id="rId38"/>
    <p:sldId id="428" r:id="rId39"/>
    <p:sldId id="479" r:id="rId40"/>
    <p:sldId id="344" r:id="rId41"/>
    <p:sldId id="345" r:id="rId42"/>
    <p:sldId id="483" r:id="rId43"/>
    <p:sldId id="429" r:id="rId44"/>
    <p:sldId id="484" r:id="rId45"/>
    <p:sldId id="430" r:id="rId46"/>
    <p:sldId id="485" r:id="rId47"/>
    <p:sldId id="431" r:id="rId48"/>
    <p:sldId id="486" r:id="rId49"/>
    <p:sldId id="432" r:id="rId50"/>
    <p:sldId id="487" r:id="rId51"/>
    <p:sldId id="433" r:id="rId52"/>
    <p:sldId id="488" r:id="rId53"/>
    <p:sldId id="434" r:id="rId54"/>
    <p:sldId id="489" r:id="rId55"/>
    <p:sldId id="435" r:id="rId56"/>
    <p:sldId id="490" r:id="rId57"/>
    <p:sldId id="436" r:id="rId58"/>
    <p:sldId id="492" r:id="rId59"/>
    <p:sldId id="493" r:id="rId60"/>
    <p:sldId id="491" r:id="rId61"/>
    <p:sldId id="494" r:id="rId62"/>
    <p:sldId id="437" r:id="rId63"/>
    <p:sldId id="495" r:id="rId64"/>
    <p:sldId id="496" r:id="rId65"/>
    <p:sldId id="497" r:id="rId66"/>
    <p:sldId id="551" r:id="rId67"/>
    <p:sldId id="552" r:id="rId68"/>
    <p:sldId id="349" r:id="rId69"/>
    <p:sldId id="502" r:id="rId70"/>
    <p:sldId id="504" r:id="rId71"/>
    <p:sldId id="512" r:id="rId72"/>
    <p:sldId id="438" r:id="rId73"/>
    <p:sldId id="498" r:id="rId74"/>
    <p:sldId id="439" r:id="rId75"/>
    <p:sldId id="500" r:id="rId76"/>
    <p:sldId id="499" r:id="rId77"/>
    <p:sldId id="501" r:id="rId78"/>
    <p:sldId id="442" r:id="rId79"/>
    <p:sldId id="503" r:id="rId80"/>
    <p:sldId id="448" r:id="rId81"/>
    <p:sldId id="557" r:id="rId82"/>
    <p:sldId id="445" r:id="rId83"/>
    <p:sldId id="506" r:id="rId84"/>
    <p:sldId id="446" r:id="rId85"/>
    <p:sldId id="507" r:id="rId86"/>
    <p:sldId id="447" r:id="rId87"/>
    <p:sldId id="508" r:id="rId88"/>
    <p:sldId id="509" r:id="rId89"/>
    <p:sldId id="510" r:id="rId90"/>
    <p:sldId id="449" r:id="rId91"/>
    <p:sldId id="513" r:id="rId92"/>
    <p:sldId id="553" r:id="rId93"/>
    <p:sldId id="351" r:id="rId94"/>
    <p:sldId id="521" r:id="rId95"/>
    <p:sldId id="522" r:id="rId96"/>
    <p:sldId id="450" r:id="rId97"/>
    <p:sldId id="558" r:id="rId98"/>
    <p:sldId id="451" r:id="rId99"/>
    <p:sldId id="516" r:id="rId100"/>
    <p:sldId id="452" r:id="rId101"/>
    <p:sldId id="517" r:id="rId102"/>
    <p:sldId id="518" r:id="rId103"/>
    <p:sldId id="519" r:id="rId104"/>
    <p:sldId id="524" r:id="rId105"/>
    <p:sldId id="526" r:id="rId106"/>
    <p:sldId id="525" r:id="rId107"/>
    <p:sldId id="527" r:id="rId108"/>
    <p:sldId id="352" r:id="rId109"/>
    <p:sldId id="554" r:id="rId110"/>
    <p:sldId id="528" r:id="rId111"/>
    <p:sldId id="531" r:id="rId112"/>
    <p:sldId id="454" r:id="rId113"/>
    <p:sldId id="559" r:id="rId114"/>
    <p:sldId id="455" r:id="rId115"/>
    <p:sldId id="560" r:id="rId116"/>
    <p:sldId id="456" r:id="rId117"/>
    <p:sldId id="561" r:id="rId118"/>
    <p:sldId id="458" r:id="rId119"/>
    <p:sldId id="562" r:id="rId120"/>
    <p:sldId id="533" r:id="rId121"/>
    <p:sldId id="563" r:id="rId122"/>
    <p:sldId id="529" r:id="rId123"/>
    <p:sldId id="564" r:id="rId124"/>
    <p:sldId id="565" r:id="rId125"/>
    <p:sldId id="375" r:id="rId126"/>
    <p:sldId id="376" r:id="rId127"/>
    <p:sldId id="555" r:id="rId128"/>
    <p:sldId id="419" r:id="rId129"/>
    <p:sldId id="377" r:id="rId130"/>
    <p:sldId id="378" r:id="rId131"/>
    <p:sldId id="421" r:id="rId132"/>
    <p:sldId id="382" r:id="rId133"/>
    <p:sldId id="379" r:id="rId134"/>
    <p:sldId id="380" r:id="rId135"/>
    <p:sldId id="381" r:id="rId136"/>
    <p:sldId id="390" r:id="rId137"/>
    <p:sldId id="391" r:id="rId138"/>
    <p:sldId id="388" r:id="rId139"/>
    <p:sldId id="566" r:id="rId140"/>
    <p:sldId id="354" r:id="rId141"/>
    <p:sldId id="355" r:id="rId142"/>
    <p:sldId id="567" r:id="rId14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30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til Yok, Kılavuz Yok">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til Yok, Tablo Kılavuz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565" autoAdjust="0"/>
    <p:restoredTop sz="64374" autoAdjust="0"/>
  </p:normalViewPr>
  <p:slideViewPr>
    <p:cSldViewPr snapToGrid="0" snapToObjects="1">
      <p:cViewPr>
        <p:scale>
          <a:sx n="67" d="100"/>
          <a:sy n="67" d="100"/>
        </p:scale>
        <p:origin x="-208" y="16"/>
      </p:cViewPr>
      <p:guideLst>
        <p:guide orient="horz" pos="2160"/>
        <p:guide pos="2880"/>
      </p:guideLst>
    </p:cSldViewPr>
  </p:slideViewPr>
  <p:outlineViewPr>
    <p:cViewPr>
      <p:scale>
        <a:sx n="33" d="100"/>
        <a:sy n="33" d="100"/>
      </p:scale>
      <p:origin x="0" y="-132848"/>
    </p:cViewPr>
  </p:outlineViewPr>
  <p:notesTextViewPr>
    <p:cViewPr>
      <p:scale>
        <a:sx n="85" d="100"/>
        <a:sy n="85" d="100"/>
      </p:scale>
      <p:origin x="0" y="-3800"/>
    </p:cViewPr>
  </p:notesTextViewPr>
  <p:sorterViewPr>
    <p:cViewPr>
      <p:scale>
        <a:sx n="100" d="100"/>
        <a:sy n="100" d="100"/>
      </p:scale>
      <p:origin x="0" y="0"/>
    </p:cViewPr>
  </p:sorterViewPr>
  <p:notesViewPr>
    <p:cSldViewPr snapToGrid="0" snapToObjects="1">
      <p:cViewPr>
        <p:scale>
          <a:sx n="233" d="100"/>
          <a:sy n="233" d="100"/>
        </p:scale>
        <p:origin x="112" y="-9872"/>
      </p:cViewPr>
      <p:guideLst/>
    </p:cSldViewPr>
  </p:notes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40" Type="http://schemas.openxmlformats.org/officeDocument/2006/relationships/slide" Target="slides/slide139.xml"/><Relationship Id="rId141" Type="http://schemas.openxmlformats.org/officeDocument/2006/relationships/slide" Target="slides/slide140.xml"/><Relationship Id="rId142" Type="http://schemas.openxmlformats.org/officeDocument/2006/relationships/slide" Target="slides/slide141.xml"/><Relationship Id="rId143" Type="http://schemas.openxmlformats.org/officeDocument/2006/relationships/slide" Target="slides/slide142.xml"/><Relationship Id="rId144" Type="http://schemas.openxmlformats.org/officeDocument/2006/relationships/notesMaster" Target="notesMasters/notesMaster1.xml"/><Relationship Id="rId145" Type="http://schemas.openxmlformats.org/officeDocument/2006/relationships/presProps" Target="presProps.xml"/><Relationship Id="rId146" Type="http://schemas.openxmlformats.org/officeDocument/2006/relationships/viewProps" Target="viewProps.xml"/><Relationship Id="rId147" Type="http://schemas.openxmlformats.org/officeDocument/2006/relationships/theme" Target="theme/theme1.xml"/><Relationship Id="rId1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30BE721-189A-48AD-95F6-070AC1861B55}" type="datetimeFigureOut">
              <a:rPr lang="en-US"/>
              <a:pPr>
                <a:defRPr/>
              </a:pPr>
              <a:t>10/31/17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088F57B-6717-4775-B66F-4AFB743CA85B}" type="slidenum">
              <a:rPr lang="en-US"/>
              <a:pPr>
                <a:defRPr/>
              </a:pPr>
              <a:t>‹#›</a:t>
            </a:fld>
            <a:endParaRPr lang="en-US"/>
          </a:p>
        </p:txBody>
      </p:sp>
    </p:spTree>
    <p:extLst>
      <p:ext uri="{BB962C8B-B14F-4D97-AF65-F5344CB8AC3E}">
        <p14:creationId xmlns:p14="http://schemas.microsoft.com/office/powerpoint/2010/main" val="384270473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6.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7.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8.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9.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2.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3.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4.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5.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6.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8.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9.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1.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3.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4.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6.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7.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8.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9.xml"/></Relationships>
</file>

<file path=ppt/notesSlides/_rels/notesSlide129.xml.rels><?xml version="1.0" encoding="UTF-8" standalone="yes"?>
<Relationships xmlns="http://schemas.openxmlformats.org/package/2006/relationships"><Relationship Id="rId3" Type="http://schemas.openxmlformats.org/officeDocument/2006/relationships/hyperlink" Target="https://www.epoolice.eu/" TargetMode="External"/><Relationship Id="rId4" Type="http://schemas.openxmlformats.org/officeDocument/2006/relationships/hyperlink" Target="http://mandola-project.eu/publications/" TargetMode="External"/><Relationship Id="rId1" Type="http://schemas.openxmlformats.org/officeDocument/2006/relationships/notesMaster" Target="../notesMasters/notesMaster1.xml"/><Relationship Id="rId2" Type="http://schemas.openxmlformats.org/officeDocument/2006/relationships/slide" Target="../slides/slide13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1.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2.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3.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4.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5.xml"/><Relationship Id="rId3" Type="http://schemas.openxmlformats.org/officeDocument/2006/relationships/hyperlink" Target="http://curia.europa.eu/juris/liste.jsf?language=en&amp;num=F-46/09" TargetMode="Externa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6.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7.xml"/></Relationships>
</file>

<file path=ppt/notesSlides/_rels/notesSlide1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8.xml"/></Relationships>
</file>

<file path=ppt/notesSlides/_rels/notesSlide1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9.xml"/></Relationships>
</file>

<file path=ppt/notesSlides/_rels/notesSlide1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 Id="rId3" Type="http://schemas.openxmlformats.org/officeDocument/2006/relationships/chart" Target="../charts/chart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pt-PT" dirty="0"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813447-856A-4230-9037-F2C08599E653}"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2814576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Eğitmen “içerik verisi” terimini iza</a:t>
            </a:r>
            <a:r>
              <a:rPr lang="tr-TR" baseline="0" noProof="0" dirty="0" smtClean="0"/>
              <a:t>h etmelidir. Katılımcıların bu terimin kapsamını anlayabilmeleri için eğitmenin içerik verilerine dair örneklere eğilmesi faydalı olabilir. Eğitmenin içerik verisinin anonim veri olmaması ve fiili iletişim içeriğini ve/veya aktarılmakta olan mesajları ya da bilgileri içermesi sebebiyle özel hayatın gizliliği açısından en hassas verileri oluşturduğunu vurgulaması esastır. Bu tanım içerik verilerinin ele geçirilmesine ilişkin usuli yetki bakımından önem arz eder. </a:t>
            </a:r>
            <a:endParaRPr lang="tr-TR" noProof="0"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11</a:t>
            </a:fld>
            <a:endParaRPr lang="en-US"/>
          </a:p>
        </p:txBody>
      </p:sp>
    </p:spTree>
    <p:extLst>
      <p:ext uri="{BB962C8B-B14F-4D97-AF65-F5344CB8AC3E}">
        <p14:creationId xmlns:p14="http://schemas.microsoft.com/office/powerpoint/2010/main" val="306378247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a:t>
            </a:r>
            <a:r>
              <a:rPr lang="en-US" baseline="0" dirty="0" smtClean="0"/>
              <a:t> </a:t>
            </a:r>
            <a:r>
              <a:rPr lang="en-US" baseline="0" dirty="0" err="1" smtClean="0"/>
              <a:t>hüküm</a:t>
            </a:r>
            <a:r>
              <a:rPr lang="en-US" baseline="0" dirty="0" smtClean="0"/>
              <a:t> </a:t>
            </a:r>
            <a:r>
              <a:rPr lang="en-US" baseline="0" dirty="0" err="1" smtClean="0"/>
              <a:t>hizmet</a:t>
            </a:r>
            <a:r>
              <a:rPr lang="en-US" baseline="0" dirty="0" smtClean="0"/>
              <a:t> </a:t>
            </a:r>
            <a:r>
              <a:rPr lang="en-US" baseline="0" dirty="0" err="1" smtClean="0"/>
              <a:t>sağlayıcıya</a:t>
            </a:r>
            <a:r>
              <a:rPr lang="en-US" baseline="0" dirty="0" smtClean="0"/>
              <a:t> </a:t>
            </a:r>
            <a:r>
              <a:rPr lang="en-US" baseline="0" dirty="0" err="1" smtClean="0"/>
              <a:t>yönelik</a:t>
            </a:r>
            <a:r>
              <a:rPr lang="en-US" baseline="0" dirty="0" smtClean="0"/>
              <a:t> </a:t>
            </a:r>
            <a:r>
              <a:rPr lang="en-US" baseline="0" dirty="0" err="1" smtClean="0"/>
              <a:t>olarak</a:t>
            </a:r>
            <a:r>
              <a:rPr lang="en-US" baseline="0" dirty="0" smtClean="0"/>
              <a:t>, </a:t>
            </a:r>
            <a:r>
              <a:rPr lang="en-US" baseline="0" dirty="0" err="1" smtClean="0"/>
              <a:t>trafik</a:t>
            </a:r>
            <a:r>
              <a:rPr lang="en-US" baseline="0" dirty="0" smtClean="0"/>
              <a:t> </a:t>
            </a:r>
            <a:r>
              <a:rPr lang="en-US" baseline="0" dirty="0" err="1" smtClean="0"/>
              <a:t>verilerinin</a:t>
            </a:r>
            <a:r>
              <a:rPr lang="en-US" baseline="0" dirty="0" smtClean="0"/>
              <a:t> </a:t>
            </a:r>
            <a:r>
              <a:rPr lang="en-US" baseline="0" dirty="0" err="1" smtClean="0"/>
              <a:t>gerçek</a:t>
            </a:r>
            <a:r>
              <a:rPr lang="en-US" baseline="0" dirty="0" smtClean="0"/>
              <a:t> </a:t>
            </a:r>
            <a:r>
              <a:rPr lang="en-US" baseline="0" dirty="0" err="1" smtClean="0"/>
              <a:t>zamanlı</a:t>
            </a:r>
            <a:r>
              <a:rPr lang="en-US" baseline="0" dirty="0" smtClean="0"/>
              <a:t> </a:t>
            </a:r>
            <a:r>
              <a:rPr lang="en-US" baseline="0" dirty="0" err="1" smtClean="0"/>
              <a:t>toplanmasını</a:t>
            </a:r>
            <a:r>
              <a:rPr lang="en-US" baseline="0" dirty="0" smtClean="0"/>
              <a:t> </a:t>
            </a:r>
            <a:r>
              <a:rPr lang="en-US" baseline="0" dirty="0" err="1" smtClean="0"/>
              <a:t>sağlamak</a:t>
            </a:r>
            <a:r>
              <a:rPr lang="en-US" baseline="0" dirty="0" smtClean="0"/>
              <a:t> </a:t>
            </a:r>
            <a:r>
              <a:rPr lang="en-US" baseline="0" dirty="0" err="1" smtClean="0"/>
              <a:t>bakımından</a:t>
            </a:r>
            <a:r>
              <a:rPr lang="en-US" baseline="0" dirty="0" smtClean="0"/>
              <a:t> </a:t>
            </a:r>
            <a:r>
              <a:rPr lang="en-US" baseline="0" dirty="0" err="1" smtClean="0"/>
              <a:t>gerekli</a:t>
            </a:r>
            <a:r>
              <a:rPr lang="en-US" baseline="0" dirty="0" smtClean="0"/>
              <a:t> </a:t>
            </a:r>
            <a:r>
              <a:rPr lang="en-US" baseline="0" dirty="0" err="1" smtClean="0"/>
              <a:t>teknik</a:t>
            </a:r>
            <a:r>
              <a:rPr lang="en-US" baseline="0" dirty="0" smtClean="0"/>
              <a:t> </a:t>
            </a:r>
            <a:r>
              <a:rPr lang="en-US" baseline="0" dirty="0" err="1" smtClean="0"/>
              <a:t>becerileri</a:t>
            </a:r>
            <a:r>
              <a:rPr lang="en-US" baseline="0" dirty="0" smtClean="0"/>
              <a:t> </a:t>
            </a:r>
            <a:r>
              <a:rPr lang="en-US" baseline="0" dirty="0" err="1" smtClean="0"/>
              <a:t>geliştirme</a:t>
            </a:r>
            <a:r>
              <a:rPr lang="en-US" baseline="0" dirty="0" smtClean="0"/>
              <a:t> </a:t>
            </a:r>
            <a:r>
              <a:rPr lang="en-US" baseline="0" dirty="0" err="1" smtClean="0"/>
              <a:t>yükümlülüğü</a:t>
            </a:r>
            <a:r>
              <a:rPr lang="en-US" baseline="0" dirty="0" smtClean="0"/>
              <a:t> </a:t>
            </a:r>
            <a:r>
              <a:rPr lang="en-US" baseline="0" dirty="0" err="1" smtClean="0"/>
              <a:t>getirmemektedir</a:t>
            </a:r>
            <a:r>
              <a:rPr lang="en-US" baseline="0" dirty="0" smtClean="0"/>
              <a:t>. </a:t>
            </a:r>
            <a:r>
              <a:rPr lang="en-US" baseline="0" dirty="0" err="1" smtClean="0"/>
              <a:t>Hizmet</a:t>
            </a:r>
            <a:r>
              <a:rPr lang="en-US" baseline="0" dirty="0" smtClean="0"/>
              <a:t> </a:t>
            </a:r>
            <a:r>
              <a:rPr lang="en-US" baseline="0" dirty="0" err="1" smtClean="0"/>
              <a:t>sağlayıcı</a:t>
            </a:r>
            <a:r>
              <a:rPr lang="en-US" baseline="0" dirty="0" smtClean="0"/>
              <a:t> </a:t>
            </a:r>
            <a:r>
              <a:rPr lang="en-US" baseline="0" dirty="0" err="1" smtClean="0"/>
              <a:t>ancak</a:t>
            </a:r>
            <a:r>
              <a:rPr lang="en-US" baseline="0" dirty="0" smtClean="0"/>
              <a:t>, </a:t>
            </a:r>
            <a:r>
              <a:rPr lang="en-US" baseline="0" dirty="0" err="1" smtClean="0"/>
              <a:t>bunlar</a:t>
            </a:r>
            <a:r>
              <a:rPr lang="en-US" baseline="0" dirty="0" smtClean="0"/>
              <a:t> o </a:t>
            </a:r>
            <a:r>
              <a:rPr lang="en-US" baseline="0" dirty="0" err="1" smtClean="0"/>
              <a:t>sırada</a:t>
            </a:r>
            <a:r>
              <a:rPr lang="en-US" baseline="0" dirty="0" smtClean="0"/>
              <a:t> </a:t>
            </a:r>
            <a:r>
              <a:rPr lang="en-US" baseline="0" dirty="0" err="1" smtClean="0"/>
              <a:t>kullanılıyor</a:t>
            </a:r>
            <a:r>
              <a:rPr lang="en-US" baseline="0" dirty="0" smtClean="0"/>
              <a:t> </a:t>
            </a:r>
            <a:r>
              <a:rPr lang="en-US" baseline="0" dirty="0" err="1" smtClean="0"/>
              <a:t>olsun</a:t>
            </a:r>
            <a:r>
              <a:rPr lang="en-US" baseline="0" dirty="0" smtClean="0"/>
              <a:t> </a:t>
            </a:r>
            <a:r>
              <a:rPr lang="en-US" baseline="0" dirty="0" err="1" smtClean="0"/>
              <a:t>veya</a:t>
            </a:r>
            <a:r>
              <a:rPr lang="en-US" baseline="0" dirty="0" smtClean="0"/>
              <a:t> </a:t>
            </a:r>
            <a:r>
              <a:rPr lang="en-US" baseline="0" dirty="0" err="1" smtClean="0"/>
              <a:t>olmasın</a:t>
            </a:r>
            <a:r>
              <a:rPr lang="en-US" baseline="0" dirty="0" smtClean="0"/>
              <a:t>, </a:t>
            </a:r>
            <a:r>
              <a:rPr lang="en-US" baseline="0" dirty="0" err="1" smtClean="0"/>
              <a:t>kendi</a:t>
            </a:r>
            <a:r>
              <a:rPr lang="en-US" baseline="0" dirty="0" smtClean="0"/>
              <a:t> </a:t>
            </a:r>
            <a:r>
              <a:rPr lang="en-US" baseline="0" dirty="0" err="1" smtClean="0"/>
              <a:t>teknik</a:t>
            </a:r>
            <a:r>
              <a:rPr lang="en-US" baseline="0" dirty="0" smtClean="0"/>
              <a:t> </a:t>
            </a:r>
            <a:r>
              <a:rPr lang="en-US" baseline="0" dirty="0" err="1" smtClean="0"/>
              <a:t>becerisi</a:t>
            </a:r>
            <a:r>
              <a:rPr lang="en-US" baseline="0" dirty="0" smtClean="0"/>
              <a:t> </a:t>
            </a:r>
            <a:r>
              <a:rPr lang="en-US" baseline="0" dirty="0" err="1" smtClean="0"/>
              <a:t>dahilinde</a:t>
            </a:r>
            <a:r>
              <a:rPr lang="en-US" baseline="0" dirty="0" smtClean="0"/>
              <a:t> </a:t>
            </a:r>
            <a:r>
              <a:rPr lang="en-US" baseline="0" dirty="0" err="1" smtClean="0"/>
              <a:t>olan</a:t>
            </a:r>
            <a:r>
              <a:rPr lang="en-US" baseline="0" dirty="0" smtClean="0"/>
              <a:t> </a:t>
            </a:r>
            <a:r>
              <a:rPr lang="en-US" baseline="0" dirty="0" err="1" smtClean="0"/>
              <a:t>şeyleri</a:t>
            </a:r>
            <a:r>
              <a:rPr lang="en-US" baseline="0" dirty="0" smtClean="0"/>
              <a:t> </a:t>
            </a:r>
            <a:r>
              <a:rPr lang="en-US" baseline="0" dirty="0" err="1" smtClean="0"/>
              <a:t>yapmakla</a:t>
            </a:r>
            <a:r>
              <a:rPr lang="en-US" baseline="0" dirty="0" smtClean="0"/>
              <a:t> </a:t>
            </a:r>
            <a:r>
              <a:rPr lang="en-US" baseline="0" dirty="0" err="1" smtClean="0"/>
              <a:t>yükümlü</a:t>
            </a:r>
            <a:r>
              <a:rPr lang="en-US" baseline="0" dirty="0" smtClean="0"/>
              <a:t> </a:t>
            </a:r>
            <a:r>
              <a:rPr lang="en-US" baseline="0" dirty="0" err="1" smtClean="0"/>
              <a:t>kılınabilir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101</a:t>
            </a:fld>
            <a:endParaRPr lang="en-US"/>
          </a:p>
        </p:txBody>
      </p:sp>
    </p:spTree>
    <p:extLst>
      <p:ext uri="{BB962C8B-B14F-4D97-AF65-F5344CB8AC3E}">
        <p14:creationId xmlns:p14="http://schemas.microsoft.com/office/powerpoint/2010/main" val="28552342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20(1).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102</a:t>
            </a:fld>
            <a:endParaRPr lang="en-US">
              <a:cs typeface="Arial" charset="0"/>
            </a:endParaRPr>
          </a:p>
        </p:txBody>
      </p:sp>
    </p:spTree>
    <p:extLst>
      <p:ext uri="{BB962C8B-B14F-4D97-AF65-F5344CB8AC3E}">
        <p14:creationId xmlns:p14="http://schemas.microsoft.com/office/powerpoint/2010/main" val="2173859042"/>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Trafik</a:t>
            </a:r>
            <a:r>
              <a:rPr lang="en-US" dirty="0" smtClean="0"/>
              <a:t> </a:t>
            </a:r>
            <a:r>
              <a:rPr lang="en-US" dirty="0" err="1" smtClean="0"/>
              <a:t>verilerinin</a:t>
            </a:r>
            <a:r>
              <a:rPr lang="en-US" dirty="0" smtClean="0"/>
              <a:t> </a:t>
            </a:r>
            <a:r>
              <a:rPr lang="en-US" dirty="0" err="1" smtClean="0"/>
              <a:t>gerçek</a:t>
            </a:r>
            <a:r>
              <a:rPr lang="en-US" dirty="0" smtClean="0"/>
              <a:t> </a:t>
            </a:r>
            <a:r>
              <a:rPr lang="en-US" dirty="0" err="1" smtClean="0"/>
              <a:t>zamanlı</a:t>
            </a:r>
            <a:r>
              <a:rPr lang="en-US" dirty="0" smtClean="0"/>
              <a:t> </a:t>
            </a:r>
            <a:r>
              <a:rPr lang="en-US" dirty="0" err="1" smtClean="0"/>
              <a:t>toplanmasıyla</a:t>
            </a:r>
            <a:r>
              <a:rPr lang="en-US" dirty="0" smtClean="0"/>
              <a:t> </a:t>
            </a:r>
            <a:r>
              <a:rPr lang="en-US" dirty="0" err="1" smtClean="0"/>
              <a:t>bağlantılı</a:t>
            </a:r>
            <a:r>
              <a:rPr lang="en-US" dirty="0" smtClean="0"/>
              <a:t> </a:t>
            </a:r>
            <a:r>
              <a:rPr lang="en-US" dirty="0" err="1" smtClean="0"/>
              <a:t>olarak</a:t>
            </a:r>
            <a:r>
              <a:rPr lang="en-US" dirty="0" smtClean="0"/>
              <a:t> </a:t>
            </a:r>
            <a:r>
              <a:rPr lang="en-US" dirty="0" err="1" smtClean="0"/>
              <a:t>ortaya</a:t>
            </a:r>
            <a:r>
              <a:rPr lang="en-US" dirty="0" smtClean="0"/>
              <a:t> </a:t>
            </a:r>
            <a:r>
              <a:rPr lang="en-US" dirty="0" err="1" smtClean="0"/>
              <a:t>çıkabilecek</a:t>
            </a:r>
            <a:r>
              <a:rPr lang="en-US" dirty="0" smtClean="0"/>
              <a:t> </a:t>
            </a:r>
            <a:r>
              <a:rPr lang="en-US" dirty="0" err="1" smtClean="0"/>
              <a:t>özel</a:t>
            </a:r>
            <a:r>
              <a:rPr lang="en-US" dirty="0" smtClean="0"/>
              <a:t> </a:t>
            </a:r>
            <a:r>
              <a:rPr lang="en-US" dirty="0" err="1" smtClean="0"/>
              <a:t>hayatın</a:t>
            </a:r>
            <a:r>
              <a:rPr lang="en-US" dirty="0" smtClean="0"/>
              <a:t> </a:t>
            </a:r>
            <a:r>
              <a:rPr lang="en-US" dirty="0" err="1" smtClean="0"/>
              <a:t>gizliliği</a:t>
            </a:r>
            <a:r>
              <a:rPr lang="en-US" dirty="0" smtClean="0"/>
              <a:t> </a:t>
            </a:r>
            <a:r>
              <a:rPr lang="en-US" dirty="0" err="1" smtClean="0"/>
              <a:t>ihlalleri</a:t>
            </a:r>
            <a:r>
              <a:rPr lang="en-US" dirty="0" smtClean="0"/>
              <a:t> </a:t>
            </a:r>
            <a:r>
              <a:rPr lang="en-US" dirty="0" err="1" smtClean="0"/>
              <a:t>düşünülerek</a:t>
            </a:r>
            <a:r>
              <a:rPr lang="en-US" dirty="0" smtClean="0"/>
              <a:t>,</a:t>
            </a:r>
            <a:r>
              <a:rPr lang="en-US" baseline="0" dirty="0" smtClean="0"/>
              <a:t> </a:t>
            </a:r>
            <a:r>
              <a:rPr lang="en-US" baseline="0" dirty="0" err="1" smtClean="0"/>
              <a:t>bu</a:t>
            </a:r>
            <a:r>
              <a:rPr lang="en-US" baseline="0" dirty="0" smtClean="0"/>
              <a:t> </a:t>
            </a:r>
            <a:r>
              <a:rPr lang="en-US" baseline="0" dirty="0" err="1" smtClean="0"/>
              <a:t>hüküm</a:t>
            </a:r>
            <a:r>
              <a:rPr lang="en-US" baseline="0" dirty="0" smtClean="0"/>
              <a:t> </a:t>
            </a:r>
            <a:r>
              <a:rPr lang="en-US" baseline="0" dirty="0" err="1" smtClean="0"/>
              <a:t>kapsamındaki</a:t>
            </a:r>
            <a:r>
              <a:rPr lang="en-US" baseline="0" dirty="0" smtClean="0"/>
              <a:t> </a:t>
            </a:r>
            <a:r>
              <a:rPr lang="en-US" baseline="0" dirty="0" err="1" smtClean="0"/>
              <a:t>yetkilerin</a:t>
            </a:r>
            <a:r>
              <a:rPr lang="en-US" baseline="0" dirty="0" smtClean="0"/>
              <a:t> </a:t>
            </a:r>
            <a:r>
              <a:rPr lang="en-US" baseline="0" dirty="0" err="1" smtClean="0"/>
              <a:t>belirli</a:t>
            </a:r>
            <a:r>
              <a:rPr lang="en-US" baseline="0" dirty="0" smtClean="0"/>
              <a:t> </a:t>
            </a:r>
            <a:r>
              <a:rPr lang="en-US" baseline="0" dirty="0" err="1" smtClean="0"/>
              <a:t>haberleşmelere</a:t>
            </a:r>
            <a:r>
              <a:rPr lang="en-US" baseline="0" dirty="0" smtClean="0"/>
              <a:t> </a:t>
            </a:r>
            <a:r>
              <a:rPr lang="en-US" baseline="0" dirty="0" err="1" smtClean="0"/>
              <a:t>yönelik</a:t>
            </a:r>
            <a:r>
              <a:rPr lang="en-US" baseline="0" dirty="0" smtClean="0"/>
              <a:t> </a:t>
            </a:r>
            <a:r>
              <a:rPr lang="en-US" baseline="0" dirty="0" err="1" smtClean="0"/>
              <a:t>olarak</a:t>
            </a:r>
            <a:r>
              <a:rPr lang="en-US" baseline="0" dirty="0" smtClean="0"/>
              <a:t> </a:t>
            </a:r>
            <a:r>
              <a:rPr lang="en-US" baseline="0" dirty="0" err="1" smtClean="0"/>
              <a:t>kullanılması</a:t>
            </a:r>
            <a:r>
              <a:rPr lang="en-US" baseline="0" dirty="0" smtClean="0"/>
              <a:t>, </a:t>
            </a:r>
            <a:r>
              <a:rPr lang="en-US" baseline="0" dirty="0" err="1" smtClean="0"/>
              <a:t>yetkili</a:t>
            </a:r>
            <a:r>
              <a:rPr lang="en-US" baseline="0" dirty="0" smtClean="0"/>
              <a:t> </a:t>
            </a:r>
            <a:r>
              <a:rPr lang="en-US" baseline="0" dirty="0" err="1" smtClean="0"/>
              <a:t>makamlara</a:t>
            </a:r>
            <a:r>
              <a:rPr lang="en-US" baseline="0" dirty="0" smtClean="0"/>
              <a:t> </a:t>
            </a:r>
            <a:r>
              <a:rPr lang="en-US" baseline="0" dirty="0" err="1" smtClean="0"/>
              <a:t>genel</a:t>
            </a:r>
            <a:r>
              <a:rPr lang="en-US" baseline="0" dirty="0" smtClean="0"/>
              <a:t> </a:t>
            </a:r>
            <a:r>
              <a:rPr lang="en-US" baseline="0" dirty="0" err="1" smtClean="0"/>
              <a:t>veya</a:t>
            </a:r>
            <a:r>
              <a:rPr lang="en-US" baseline="0" dirty="0" smtClean="0"/>
              <a:t> </a:t>
            </a:r>
            <a:r>
              <a:rPr lang="en-US" baseline="0" dirty="0" err="1" smtClean="0"/>
              <a:t>gelişigüzel</a:t>
            </a:r>
            <a:r>
              <a:rPr lang="en-US" baseline="0" dirty="0" smtClean="0"/>
              <a:t> </a:t>
            </a:r>
            <a:r>
              <a:rPr lang="en-US" baseline="0" dirty="0" err="1" smtClean="0"/>
              <a:t>izleme</a:t>
            </a:r>
            <a:r>
              <a:rPr lang="en-US" baseline="0" dirty="0" smtClean="0"/>
              <a:t> </a:t>
            </a:r>
            <a:r>
              <a:rPr lang="en-US" baseline="0" dirty="0" err="1" smtClean="0"/>
              <a:t>yetkileri</a:t>
            </a:r>
            <a:r>
              <a:rPr lang="en-US" baseline="0" dirty="0" smtClean="0"/>
              <a:t> </a:t>
            </a:r>
            <a:r>
              <a:rPr lang="en-US" baseline="0" dirty="0" err="1" smtClean="0"/>
              <a:t>verilmemesi</a:t>
            </a:r>
            <a:r>
              <a:rPr lang="en-US" baseline="0" dirty="0" smtClean="0"/>
              <a:t> </a:t>
            </a:r>
            <a:r>
              <a:rPr lang="en-US" baseline="0" dirty="0" err="1" smtClean="0"/>
              <a:t>gerekmektedir</a:t>
            </a:r>
            <a:r>
              <a:rPr lang="en-US" baseline="0" dirty="0" smtClean="0"/>
              <a:t>.</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103</a:t>
            </a:fld>
            <a:endParaRPr lang="en-US"/>
          </a:p>
        </p:txBody>
      </p:sp>
    </p:spTree>
    <p:extLst>
      <p:ext uri="{BB962C8B-B14F-4D97-AF65-F5344CB8AC3E}">
        <p14:creationId xmlns:p14="http://schemas.microsoft.com/office/powerpoint/2010/main" val="319548927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20(2).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104</a:t>
            </a:fld>
            <a:endParaRPr lang="en-US"/>
          </a:p>
        </p:txBody>
      </p:sp>
    </p:spTree>
    <p:extLst>
      <p:ext uri="{BB962C8B-B14F-4D97-AF65-F5344CB8AC3E}">
        <p14:creationId xmlns:p14="http://schemas.microsoft.com/office/powerpoint/2010/main" val="139438372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105</a:t>
            </a:fld>
            <a:endParaRPr lang="en-US"/>
          </a:p>
        </p:txBody>
      </p:sp>
    </p:spTree>
    <p:extLst>
      <p:ext uri="{BB962C8B-B14F-4D97-AF65-F5344CB8AC3E}">
        <p14:creationId xmlns:p14="http://schemas.microsoft.com/office/powerpoint/2010/main" val="409977142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20(3).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106</a:t>
            </a:fld>
            <a:endParaRPr lang="en-US"/>
          </a:p>
        </p:txBody>
      </p:sp>
    </p:spTree>
    <p:extLst>
      <p:ext uri="{BB962C8B-B14F-4D97-AF65-F5344CB8AC3E}">
        <p14:creationId xmlns:p14="http://schemas.microsoft.com/office/powerpoint/2010/main" val="3164104753"/>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err="1" smtClean="0"/>
              <a:t>Trafik</a:t>
            </a:r>
            <a:r>
              <a:rPr lang="en-US" dirty="0" smtClean="0"/>
              <a:t> </a:t>
            </a:r>
            <a:r>
              <a:rPr lang="en-US" dirty="0" err="1" smtClean="0"/>
              <a:t>verilerinin</a:t>
            </a:r>
            <a:r>
              <a:rPr lang="en-US" dirty="0" smtClean="0"/>
              <a:t> </a:t>
            </a:r>
            <a:r>
              <a:rPr lang="en-US" dirty="0" err="1" smtClean="0"/>
              <a:t>gerçek</a:t>
            </a:r>
            <a:r>
              <a:rPr lang="en-US" dirty="0" smtClean="0"/>
              <a:t> </a:t>
            </a:r>
            <a:r>
              <a:rPr lang="en-US" dirty="0" err="1" smtClean="0"/>
              <a:t>zamanlı</a:t>
            </a:r>
            <a:r>
              <a:rPr lang="en-US" dirty="0" smtClean="0"/>
              <a:t> </a:t>
            </a:r>
            <a:r>
              <a:rPr lang="en-US" dirty="0" err="1" smtClean="0"/>
              <a:t>toplanması</a:t>
            </a:r>
            <a:r>
              <a:rPr lang="en-US" dirty="0" smtClean="0"/>
              <a:t> </a:t>
            </a:r>
            <a:r>
              <a:rPr lang="en-US" dirty="0" err="1" smtClean="0"/>
              <a:t>işleminin</a:t>
            </a:r>
            <a:r>
              <a:rPr lang="en-US" baseline="0" dirty="0" smtClean="0"/>
              <a:t> </a:t>
            </a:r>
            <a:r>
              <a:rPr lang="en-US" baseline="0" dirty="0" err="1" smtClean="0"/>
              <a:t>gizli</a:t>
            </a:r>
            <a:r>
              <a:rPr lang="en-US" baseline="0" dirty="0" smtClean="0"/>
              <a:t> </a:t>
            </a:r>
            <a:r>
              <a:rPr lang="en-US" baseline="0" dirty="0" err="1" smtClean="0"/>
              <a:t>tutulması</a:t>
            </a:r>
            <a:r>
              <a:rPr lang="en-US" baseline="0" dirty="0" smtClean="0"/>
              <a:t> </a:t>
            </a:r>
            <a:r>
              <a:rPr lang="en-US" baseline="0" dirty="0" err="1" smtClean="0"/>
              <a:t>şarttır</a:t>
            </a:r>
            <a:r>
              <a:rPr lang="en-US" baseline="0" dirty="0" smtClean="0"/>
              <a:t>, </a:t>
            </a:r>
            <a:r>
              <a:rPr lang="en-US" baseline="0" dirty="0" err="1" smtClean="0"/>
              <a:t>aksi</a:t>
            </a:r>
            <a:r>
              <a:rPr lang="en-US" baseline="0" dirty="0" smtClean="0"/>
              <a:t> </a:t>
            </a:r>
            <a:r>
              <a:rPr lang="en-US" baseline="0" dirty="0" err="1" smtClean="0"/>
              <a:t>takdirde</a:t>
            </a:r>
            <a:r>
              <a:rPr lang="en-US" baseline="0" dirty="0" smtClean="0"/>
              <a:t> </a:t>
            </a:r>
            <a:r>
              <a:rPr lang="en-US" baseline="0" dirty="0" err="1" smtClean="0"/>
              <a:t>bu</a:t>
            </a:r>
            <a:r>
              <a:rPr lang="en-US" baseline="0" dirty="0" smtClean="0"/>
              <a:t> </a:t>
            </a:r>
            <a:r>
              <a:rPr lang="en-US" baseline="0" dirty="0" err="1" smtClean="0"/>
              <a:t>tedbir</a:t>
            </a:r>
            <a:r>
              <a:rPr lang="en-US" baseline="0" dirty="0" smtClean="0"/>
              <a:t> </a:t>
            </a:r>
            <a:r>
              <a:rPr lang="en-US" baseline="0" dirty="0" err="1" smtClean="0"/>
              <a:t>boşa</a:t>
            </a:r>
            <a:r>
              <a:rPr lang="en-US" baseline="0" dirty="0" smtClean="0"/>
              <a:t> </a:t>
            </a:r>
            <a:r>
              <a:rPr lang="en-US" baseline="0" dirty="0" err="1" smtClean="0"/>
              <a:t>çıkartılabilir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107</a:t>
            </a:fld>
            <a:endParaRPr lang="en-US"/>
          </a:p>
        </p:txBody>
      </p:sp>
    </p:spTree>
    <p:extLst>
      <p:ext uri="{BB962C8B-B14F-4D97-AF65-F5344CB8AC3E}">
        <p14:creationId xmlns:p14="http://schemas.microsoft.com/office/powerpoint/2010/main" val="270048751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fontScale="92500"/>
          </a:bodyPr>
          <a:lstStyle/>
          <a:p>
            <a:pPr eaLnBrk="1" hangingPunct="1">
              <a:spcBef>
                <a:spcPct val="0"/>
              </a:spcBef>
            </a:pPr>
            <a:r>
              <a:rPr lang="tr-TR" dirty="0" smtClean="0"/>
              <a:t>Son olarak, 21. madde içerik verilerinin ele geçirilmesini tanımlamaktadır. </a:t>
            </a:r>
          </a:p>
          <a:p>
            <a:pPr eaLnBrk="1" hangingPunct="1">
              <a:spcBef>
                <a:spcPct val="0"/>
              </a:spcBef>
            </a:pPr>
            <a:r>
              <a:rPr lang="tr-TR" dirty="0" smtClean="0"/>
              <a:t>Trafik verilerinin yanı sıra, bazen kolluk makamlarının bir suçun şüphelileri arasındaki haberleşmelerin gerçek içeriğini de bilmesi gerekebilmektedir. Bazı ülkelerde halihazırda telefon dinlemelere dair hükümler yer almakla birlikte, bunların hepsinde telefon dışındaki haberleşmelerin ele geçirilmesi konusunda yetkili makamlara izin verilmemektedir. </a:t>
            </a:r>
          </a:p>
          <a:p>
            <a:pPr eaLnBrk="1" hangingPunct="1">
              <a:spcBef>
                <a:spcPct val="0"/>
              </a:spcBef>
            </a:pPr>
            <a:endParaRPr lang="tr-TR" dirty="0" smtClean="0"/>
          </a:p>
          <a:p>
            <a:pPr eaLnBrk="1" hangingPunct="1">
              <a:spcBef>
                <a:spcPct val="0"/>
              </a:spcBef>
            </a:pPr>
            <a:r>
              <a:rPr lang="tr-TR" dirty="0" smtClean="0"/>
              <a:t>İşte bu nedenledir ki, Budapeşte Sözleşmesi’nin 21. maddesine soruşturma makamlarının haberleşmeleri ele geçirmesine ve kaydetmesine imkân sağlayan hükümler eklenmiştir. </a:t>
            </a:r>
          </a:p>
          <a:p>
            <a:pPr eaLnBrk="1" hangingPunct="1">
              <a:spcBef>
                <a:spcPct val="0"/>
              </a:spcBef>
            </a:pPr>
            <a:endParaRPr lang="tr-TR" dirty="0"/>
          </a:p>
          <a:p>
            <a:pPr eaLnBrk="1" hangingPunct="1">
              <a:spcBef>
                <a:spcPct val="0"/>
              </a:spcBef>
            </a:pPr>
            <a:r>
              <a:rPr lang="tr-TR" dirty="0" smtClean="0"/>
              <a:t>Haberleşmelerin ele geçirilmesi, çok güçlü bir soruşturma aracı olmasının yanı sıra çok müdahale de içerdiğinden, Sözleşme kapsamında sadece ulusal kanunlar tarafından saptanacak birtakım ağır suçlarla bağlantılı olarak müsaade edilmektedir. </a:t>
            </a:r>
          </a:p>
          <a:p>
            <a:pPr eaLnBrk="1" hangingPunct="1">
              <a:spcBef>
                <a:spcPct val="0"/>
              </a:spcBef>
            </a:pPr>
            <a:endParaRPr lang="tr-TR" dirty="0"/>
          </a:p>
          <a:p>
            <a:pPr eaLnBrk="1" hangingPunct="1">
              <a:spcBef>
                <a:spcPct val="0"/>
              </a:spcBef>
            </a:pPr>
            <a:r>
              <a:rPr lang="tr-TR" dirty="0" smtClean="0"/>
              <a:t>Avrupa İnsan Hakları Sözleşmesi’ne Taraf olan ülkelerce gizli takip (içerik verilerinin ele geçirilmesi de dahil olmak üzere) konusunda </a:t>
            </a:r>
            <a:r>
              <a:rPr lang="tr-TR" dirty="0"/>
              <a:t>ulusal mevzuata eklenmesi gereken </a:t>
            </a:r>
            <a:r>
              <a:rPr lang="tr-TR" dirty="0" smtClean="0"/>
              <a:t>ek güvenceler konusunda bkz. Avrupa İnsan Hakları Mahkemesi’nin 8. madde (özel yaşama ve aile hayatına, konuta ve haberleşmeye saygı hakkı) kapsamındaki ilgili içtihadına dair bir derleme: http://</a:t>
            </a:r>
            <a:r>
              <a:rPr lang="tr-TR" dirty="0" err="1" smtClean="0"/>
              <a:t>www.echr.coe.int</a:t>
            </a:r>
            <a:r>
              <a:rPr lang="tr-TR" dirty="0" smtClean="0"/>
              <a:t>/</a:t>
            </a:r>
            <a:r>
              <a:rPr lang="tr-TR" dirty="0" err="1" smtClean="0"/>
              <a:t>Documents</a:t>
            </a:r>
            <a:r>
              <a:rPr lang="tr-TR" dirty="0" smtClean="0"/>
              <a:t>/</a:t>
            </a:r>
            <a:r>
              <a:rPr lang="tr-TR" dirty="0" err="1" smtClean="0"/>
              <a:t>FS_Mass_surveillance_ENG.pdf</a:t>
            </a:r>
            <a:endParaRPr lang="tr-TR" dirty="0" smtClean="0"/>
          </a:p>
          <a:p>
            <a:pPr eaLnBrk="1" hangingPunct="1">
              <a:spcBef>
                <a:spcPct val="0"/>
              </a:spcBef>
            </a:pPr>
            <a:endParaRPr lang="tr-TR" dirty="0" smtClean="0"/>
          </a:p>
          <a:p>
            <a:pPr eaLnBrk="1" hangingPunct="1">
              <a:spcBef>
                <a:spcPct val="0"/>
              </a:spcBef>
            </a:pPr>
            <a:r>
              <a:rPr lang="tr-TR" dirty="0" smtClean="0"/>
              <a:t>21. maddenin 3. fıkrası Tarafları, hizmet sağlayıcılara gerekirse bu maddede öngörülen herhangi bir yetkinin icrasını ve bununla bağlantılı her türlü bilgiyi gizli tutma yükümlülüğü getirilmesine yönelik yasama tedbirleri ve başkaca tedbirler çıkartmaya yöneltmektedir. </a:t>
            </a:r>
            <a:endParaRPr lang="tr-TR"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108</a:t>
            </a:fld>
            <a:endParaRPr lang="en-US">
              <a:cs typeface="Arial" charset="0"/>
            </a:endParaRPr>
          </a:p>
        </p:txBody>
      </p:sp>
    </p:spTree>
    <p:extLst>
      <p:ext uri="{BB962C8B-B14F-4D97-AF65-F5344CB8AC3E}">
        <p14:creationId xmlns:p14="http://schemas.microsoft.com/office/powerpoint/2010/main" val="712137316"/>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21(1). maddenin tam metnini göstermektedir. </a:t>
            </a:r>
            <a:endParaRPr lang="tr-TR" sz="1200" kern="1200" noProof="0" dirty="0" smtClean="0">
              <a:solidFill>
                <a:schemeClr val="tx1"/>
              </a:solidFill>
              <a:effectLst/>
              <a:latin typeface="+mn-lt"/>
              <a:ea typeface="+mn-ea"/>
              <a:cs typeface="+mn-cs"/>
            </a:endParaRP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109</a:t>
            </a:fld>
            <a:endParaRPr lang="en-US">
              <a:cs typeface="Arial" charset="0"/>
            </a:endParaRPr>
          </a:p>
        </p:txBody>
      </p:sp>
    </p:spTree>
    <p:extLst>
      <p:ext uri="{BB962C8B-B14F-4D97-AF65-F5344CB8AC3E}">
        <p14:creationId xmlns:p14="http://schemas.microsoft.com/office/powerpoint/2010/main" val="71213731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21(2). maddenin tam metnini göstermektedir. </a:t>
            </a:r>
            <a:endParaRPr lang="tr-TR" dirty="0" smtClean="0">
              <a:effectLst/>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tr-TR" sz="1200" kern="1200" noProof="0" dirty="0" smtClean="0">
              <a:solidFill>
                <a:schemeClr val="tx1"/>
              </a:solidFill>
              <a:effectLst/>
              <a:latin typeface="+mn-lt"/>
              <a:ea typeface="+mn-ea"/>
              <a:cs typeface="+mn-cs"/>
            </a:endParaRP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110</a:t>
            </a:fld>
            <a:endParaRPr lang="en-US">
              <a:cs typeface="Arial" charset="0"/>
            </a:endParaRPr>
          </a:p>
        </p:txBody>
      </p:sp>
    </p:spTree>
    <p:extLst>
      <p:ext uri="{BB962C8B-B14F-4D97-AF65-F5344CB8AC3E}">
        <p14:creationId xmlns:p14="http://schemas.microsoft.com/office/powerpoint/2010/main" val="3000097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pPr eaLnBrk="1" fontAlgn="auto" hangingPunct="1">
              <a:spcBef>
                <a:spcPts val="0"/>
              </a:spcBef>
              <a:spcAft>
                <a:spcPts val="0"/>
              </a:spcAft>
              <a:defRPr/>
            </a:pPr>
            <a:r>
              <a:rPr lang="tr-TR" noProof="0" dirty="0" smtClean="0"/>
              <a:t>16. ve 17. madde bilgisayar verilerinin süratli şekilde korunmasını ve trafik verilerinin süratli şekilde korunmasını ve açıklanmasını öngörmektedir.</a:t>
            </a:r>
            <a:r>
              <a:rPr lang="tr-TR" baseline="0" noProof="0" dirty="0" smtClean="0"/>
              <a:t> Her iki hüküm de son derece yenilikçi ve önemli maddelerdir. </a:t>
            </a:r>
          </a:p>
          <a:p>
            <a:pPr eaLnBrk="1" fontAlgn="auto" hangingPunct="1">
              <a:spcBef>
                <a:spcPts val="0"/>
              </a:spcBef>
              <a:spcAft>
                <a:spcPts val="0"/>
              </a:spcAft>
              <a:defRPr/>
            </a:pPr>
            <a:endParaRPr lang="tr-TR" baseline="0" noProof="0" dirty="0" smtClean="0"/>
          </a:p>
          <a:p>
            <a:pPr eaLnBrk="1" fontAlgn="auto" hangingPunct="1">
              <a:spcBef>
                <a:spcPts val="0"/>
              </a:spcBef>
              <a:spcAft>
                <a:spcPts val="0"/>
              </a:spcAft>
              <a:defRPr/>
            </a:pPr>
            <a:r>
              <a:rPr lang="tr-TR" baseline="0" noProof="0" dirty="0" smtClean="0"/>
              <a:t>Geleneksel anlamda deliller suç mahallinde uzunca bir süre durur, fakat dijital veriler –elektronik deliller– çok kısa süreli olup, hızla ortadan kaybolabilir: Kaybolduğunda veya imha edildiğinde geri getirilmeleri de güçtür. </a:t>
            </a:r>
          </a:p>
          <a:p>
            <a:pPr eaLnBrk="1" fontAlgn="auto" hangingPunct="1">
              <a:spcBef>
                <a:spcPts val="0"/>
              </a:spcBef>
              <a:spcAft>
                <a:spcPts val="0"/>
              </a:spcAft>
              <a:defRPr/>
            </a:pPr>
            <a:endParaRPr lang="tr-TR" baseline="0" noProof="0" dirty="0" smtClean="0"/>
          </a:p>
          <a:p>
            <a:pPr eaLnBrk="1" fontAlgn="auto" hangingPunct="1">
              <a:spcBef>
                <a:spcPts val="0"/>
              </a:spcBef>
              <a:spcAft>
                <a:spcPts val="0"/>
              </a:spcAft>
              <a:defRPr/>
            </a:pPr>
            <a:r>
              <a:rPr lang="tr-TR" baseline="0" noProof="0" dirty="0" smtClean="0"/>
              <a:t>Örneğin trafik verileri bir suçun failinin tespiti bakımından son derece faydalıdır. Fakat bu tür bilgiler sistematik olarak erişilebilir değildir. Dolayısıyla, bu verilerin korunmasının sağlanması kolluk görevlilerine böylesi kısa süreli bilgilerin muhafazasını emretme ve bu verileri başka hizmetlere iletme olanağı sunan bir yasal belgenin varlığına işaret etmektedir. </a:t>
            </a:r>
          </a:p>
          <a:p>
            <a:pPr eaLnBrk="1" fontAlgn="auto" hangingPunct="1">
              <a:spcBef>
                <a:spcPts val="0"/>
              </a:spcBef>
              <a:spcAft>
                <a:spcPts val="0"/>
              </a:spcAft>
              <a:defRPr/>
            </a:pPr>
            <a:endParaRPr lang="tr-TR" baseline="0" noProof="0" dirty="0" smtClean="0"/>
          </a:p>
          <a:p>
            <a:pPr eaLnBrk="1" fontAlgn="auto" hangingPunct="1">
              <a:spcBef>
                <a:spcPts val="0"/>
              </a:spcBef>
              <a:spcAft>
                <a:spcPts val="0"/>
              </a:spcAft>
              <a:defRPr/>
            </a:pPr>
            <a:r>
              <a:rPr lang="tr-TR" i="1" baseline="0" noProof="0" dirty="0" smtClean="0"/>
              <a:t>Bazı ülkeler veri saklama mevzuatını uygulamaya geçirmiş bulunmaktadır. Avrupa dışındaki ülkelerin büyük bir çoğunluğunda böyle bir mevzuat henüz uygulamaya konmuş değildir. Avrupa Birliği içinde ise bazı veri saklama mevzuatları uygun güvencelerin eksikliği sebebiyle ülkenin anayasasına aykırı bulunmuştur (örneğin Almanya’da ve Slovenya’da) ve bizzat AB veri saklama direktifi de Avrupa Adalet Divanı tarafından orantısız (çok geniş bir kapsama sahip olması ve güvencelerin eksikliği sebebiyle) ve dolayısıyla AB Temel Haklar Şartı’na ve Avrupa İnsan Hakları Mahkemesi’ne aykırı bulunmuştur (Avrupa Adalet Divanı Kararı, 8 Nisan 2014, birleştirilmiş davalar C-293/12 ve C-594/12, “</a:t>
            </a:r>
            <a:r>
              <a:rPr lang="tr-TR" i="1" baseline="0" noProof="0" dirty="0" err="1" smtClean="0"/>
              <a:t>Digital</a:t>
            </a:r>
            <a:r>
              <a:rPr lang="tr-TR" i="1" baseline="0" noProof="0" dirty="0" smtClean="0"/>
              <a:t> </a:t>
            </a:r>
            <a:r>
              <a:rPr lang="tr-TR" i="1" baseline="0" noProof="0" dirty="0" err="1" smtClean="0"/>
              <a:t>Rights</a:t>
            </a:r>
            <a:r>
              <a:rPr lang="tr-TR" i="1" baseline="0" noProof="0" dirty="0" smtClean="0"/>
              <a:t> </a:t>
            </a:r>
            <a:r>
              <a:rPr lang="tr-TR" i="1" baseline="0" noProof="0" dirty="0" err="1" smtClean="0"/>
              <a:t>Ireland</a:t>
            </a:r>
            <a:r>
              <a:rPr lang="tr-TR" i="1" baseline="0" noProof="0" dirty="0" smtClean="0"/>
              <a:t> Ltd.” davası). Bu durum Budapeşte Sözleşmesi’nin şartlar ve güvenceler konulu 15. maddesinin önemine dair ilk incelemeyi teşkil etmektedir; adı geçen madde II. Bölümde ele alınacaktır. </a:t>
            </a:r>
          </a:p>
          <a:p>
            <a:pPr eaLnBrk="1" fontAlgn="auto" hangingPunct="1">
              <a:spcBef>
                <a:spcPts val="0"/>
              </a:spcBef>
              <a:spcAft>
                <a:spcPts val="0"/>
              </a:spcAft>
              <a:defRPr/>
            </a:pPr>
            <a:endParaRPr lang="tr-TR" i="1" baseline="0" noProof="0" dirty="0" smtClean="0"/>
          </a:p>
          <a:p>
            <a:pPr eaLnBrk="1" fontAlgn="auto" hangingPunct="1">
              <a:spcBef>
                <a:spcPts val="0"/>
              </a:spcBef>
              <a:spcAft>
                <a:spcPts val="0"/>
              </a:spcAft>
              <a:defRPr/>
            </a:pPr>
            <a:r>
              <a:rPr lang="tr-TR" i="0" baseline="0" noProof="0" dirty="0" smtClean="0"/>
              <a:t>Budapeşte Sözleşmesi’nde bir veri saklama hükmü bulunmamaktadır. 16. ve 17. maddeler belirli bir soruşturma veya yargılamada gereken hususi verilere atıfta bulunmaktadır. Gelecek trafik verilerinin gerçek zamanlı toplanması ve saklanması yahut içerik verilerine gerçek zamanlı erişim gibi durumlarda bu maddeler uygulanamamaktadır. Bahsi geçen maddeler delillerin muhafazasını sağlayan acil bir geçici tedbir olarak “süratli koruma” getirmekte ve verilere el konulması veya verilerin açıklanması yönünde yargı kararı çıkartılması için zaman kazandırmaktadır. 16. madde trafik verilerine ve içerik verilerine ilişkindir. 17. madde ise sadece trafik verilerine özgüdür. </a:t>
            </a:r>
          </a:p>
          <a:p>
            <a:pPr eaLnBrk="1" fontAlgn="auto" hangingPunct="1">
              <a:spcBef>
                <a:spcPts val="0"/>
              </a:spcBef>
              <a:spcAft>
                <a:spcPts val="0"/>
              </a:spcAft>
              <a:defRPr/>
            </a:pPr>
            <a:endParaRPr lang="tr-TR" i="0" baseline="0" noProof="0" dirty="0" smtClean="0"/>
          </a:p>
          <a:p>
            <a:pPr eaLnBrk="1" fontAlgn="auto" hangingPunct="1">
              <a:spcBef>
                <a:spcPts val="0"/>
              </a:spcBef>
              <a:spcAft>
                <a:spcPts val="0"/>
              </a:spcAft>
              <a:defRPr/>
            </a:pPr>
            <a:r>
              <a:rPr lang="tr-TR" i="0" baseline="0" noProof="0" dirty="0" smtClean="0"/>
              <a:t>Notlar: </a:t>
            </a:r>
          </a:p>
          <a:p>
            <a:pPr marL="171450" indent="-171450" eaLnBrk="1" fontAlgn="auto" hangingPunct="1">
              <a:spcBef>
                <a:spcPts val="0"/>
              </a:spcBef>
              <a:spcAft>
                <a:spcPts val="0"/>
              </a:spcAft>
              <a:buFontTx/>
              <a:buChar char="-"/>
              <a:defRPr/>
            </a:pPr>
            <a:r>
              <a:rPr lang="tr-TR" i="0" baseline="0" noProof="0" dirty="0" smtClean="0"/>
              <a:t>Trafik verisi ile içerik verisi arasındaki ayrım, içerik verilerinin daha hassas olması sebebiyle gerekçelendirilmektedir;</a:t>
            </a:r>
          </a:p>
          <a:p>
            <a:pPr marL="171450" indent="-171450" eaLnBrk="1" fontAlgn="auto" hangingPunct="1">
              <a:spcBef>
                <a:spcPts val="0"/>
              </a:spcBef>
              <a:spcAft>
                <a:spcPts val="0"/>
              </a:spcAft>
              <a:buFontTx/>
              <a:buChar char="-"/>
              <a:defRPr/>
            </a:pPr>
            <a:r>
              <a:rPr lang="tr-TR" i="0" baseline="0" noProof="0" dirty="0" smtClean="0"/>
              <a:t>Sözleşme Tarafları bu hükümlerde belirtilen asgari seviyelerin ötesine geçebilir. </a:t>
            </a:r>
            <a:endParaRPr lang="en-US" dirty="0" smtClean="0"/>
          </a:p>
        </p:txBody>
      </p:sp>
      <p:sp>
        <p:nvSpPr>
          <p:cNvPr id="23962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5DF85FF-EEC7-419B-981B-AF66FDD8CC38}" type="slidenum">
              <a:rPr lang="en-US" altLang="en-US" smtClean="0">
                <a:cs typeface="Arial" charset="0"/>
              </a:rPr>
              <a:pPr>
                <a:spcBef>
                  <a:spcPct val="0"/>
                </a:spcBef>
              </a:pPr>
              <a:t>12</a:t>
            </a:fld>
            <a:endParaRPr lang="en-US" altLang="en-US" smtClean="0">
              <a:cs typeface="Arial" charset="0"/>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21. maddenin 3. ve 4. fıkrasının tam metnini göstermektedir. </a:t>
            </a:r>
            <a:endParaRPr lang="tr-TR" sz="1200" kern="1200" noProof="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111</a:t>
            </a:fld>
            <a:endParaRPr lang="en-US"/>
          </a:p>
        </p:txBody>
      </p:sp>
    </p:spTree>
    <p:extLst>
      <p:ext uri="{BB962C8B-B14F-4D97-AF65-F5344CB8AC3E}">
        <p14:creationId xmlns:p14="http://schemas.microsoft.com/office/powerpoint/2010/main" val="2127974450"/>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21(1).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112</a:t>
            </a:fld>
            <a:endParaRPr lang="en-US">
              <a:cs typeface="Arial" charset="0"/>
            </a:endParaRPr>
          </a:p>
        </p:txBody>
      </p:sp>
    </p:spTree>
    <p:extLst>
      <p:ext uri="{BB962C8B-B14F-4D97-AF65-F5344CB8AC3E}">
        <p14:creationId xmlns:p14="http://schemas.microsoft.com/office/powerpoint/2010/main" val="2422387725"/>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Budapeşte</a:t>
            </a:r>
            <a:r>
              <a:rPr lang="tr-TR" baseline="0" noProof="0" dirty="0" smtClean="0"/>
              <a:t> Sözleşmesi “yetkili makam” terimini taraflara kendi hukuk sistemlerine bağlı olarak uygun makamları yetkilendirmek konusunda belirli bir esneklik sağlamak amacıyla kullanmaktadır.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113</a:t>
            </a:fld>
            <a:endParaRPr lang="en-US" dirty="0"/>
          </a:p>
        </p:txBody>
      </p:sp>
    </p:spTree>
    <p:extLst>
      <p:ext uri="{BB962C8B-B14F-4D97-AF65-F5344CB8AC3E}">
        <p14:creationId xmlns:p14="http://schemas.microsoft.com/office/powerpoint/2010/main" val="311399412"/>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21(1).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114</a:t>
            </a:fld>
            <a:endParaRPr lang="en-US">
              <a:cs typeface="Arial" charset="0"/>
            </a:endParaRPr>
          </a:p>
        </p:txBody>
      </p:sp>
    </p:spTree>
    <p:extLst>
      <p:ext uri="{BB962C8B-B14F-4D97-AF65-F5344CB8AC3E}">
        <p14:creationId xmlns:p14="http://schemas.microsoft.com/office/powerpoint/2010/main" val="1537690554"/>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Yetkili</a:t>
            </a:r>
            <a:r>
              <a:rPr lang="en-US" dirty="0" smtClean="0"/>
              <a:t> </a:t>
            </a:r>
            <a:r>
              <a:rPr lang="en-US" dirty="0" err="1" smtClean="0"/>
              <a:t>makamlar</a:t>
            </a:r>
            <a:r>
              <a:rPr lang="en-US" dirty="0" smtClean="0"/>
              <a:t> </a:t>
            </a:r>
            <a:r>
              <a:rPr lang="en-US" dirty="0" err="1" smtClean="0"/>
              <a:t>içerik</a:t>
            </a:r>
            <a:r>
              <a:rPr lang="en-US" dirty="0" smtClean="0"/>
              <a:t> </a:t>
            </a:r>
            <a:r>
              <a:rPr lang="en-US" dirty="0" err="1" smtClean="0"/>
              <a:t>verilerini</a:t>
            </a:r>
            <a:r>
              <a:rPr lang="en-US" baseline="0" dirty="0" err="1" smtClean="0"/>
              <a:t>n</a:t>
            </a:r>
            <a:r>
              <a:rPr lang="en-US" baseline="0" dirty="0" smtClean="0"/>
              <a:t> </a:t>
            </a:r>
            <a:r>
              <a:rPr lang="en-US" baseline="0" dirty="0" err="1" smtClean="0"/>
              <a:t>ele</a:t>
            </a:r>
            <a:r>
              <a:rPr lang="en-US" baseline="0" dirty="0" smtClean="0"/>
              <a:t> </a:t>
            </a:r>
            <a:r>
              <a:rPr lang="en-US" baseline="0" dirty="0" err="1" smtClean="0"/>
              <a:t>geçirilmesi</a:t>
            </a:r>
            <a:r>
              <a:rPr lang="en-US" baseline="0" dirty="0" smtClean="0"/>
              <a:t> </a:t>
            </a:r>
            <a:r>
              <a:rPr lang="en-US" dirty="0" err="1" smtClean="0"/>
              <a:t>için</a:t>
            </a:r>
            <a:r>
              <a:rPr lang="en-US" dirty="0" smtClean="0"/>
              <a:t> </a:t>
            </a:r>
            <a:r>
              <a:rPr lang="en-US" dirty="0" err="1" smtClean="0"/>
              <a:t>doğrudan</a:t>
            </a:r>
            <a:r>
              <a:rPr lang="en-US" dirty="0" smtClean="0"/>
              <a:t> </a:t>
            </a:r>
            <a:r>
              <a:rPr lang="en-US" dirty="0" err="1" smtClean="0"/>
              <a:t>teknik</a:t>
            </a:r>
            <a:r>
              <a:rPr lang="en-US" dirty="0" smtClean="0"/>
              <a:t> </a:t>
            </a:r>
            <a:r>
              <a:rPr lang="en-US" dirty="0" err="1" smtClean="0"/>
              <a:t>imkânlardan</a:t>
            </a:r>
            <a:r>
              <a:rPr lang="en-US" baseline="0" dirty="0" smtClean="0"/>
              <a:t> </a:t>
            </a:r>
            <a:r>
              <a:rPr lang="en-US" baseline="0" dirty="0" err="1" smtClean="0"/>
              <a:t>yararlanabilir</a:t>
            </a:r>
            <a:r>
              <a:rPr lang="en-US" dirty="0" smtClean="0"/>
              <a:t>. </a:t>
            </a:r>
            <a:r>
              <a:rPr lang="en-US" dirty="0" err="1" smtClean="0"/>
              <a:t>Budapeşte</a:t>
            </a:r>
            <a:r>
              <a:rPr lang="en-US" baseline="0" dirty="0" smtClean="0"/>
              <a:t> </a:t>
            </a:r>
            <a:r>
              <a:rPr lang="en-US" baseline="0" dirty="0" err="1" smtClean="0"/>
              <a:t>Sözleşmesi</a:t>
            </a:r>
            <a:r>
              <a:rPr lang="en-US" baseline="0" dirty="0" smtClean="0"/>
              <a:t> </a:t>
            </a:r>
            <a:r>
              <a:rPr lang="en-US" baseline="0" dirty="0" err="1" smtClean="0"/>
              <a:t>bu</a:t>
            </a:r>
            <a:r>
              <a:rPr lang="en-US" baseline="0" dirty="0" smtClean="0"/>
              <a:t> </a:t>
            </a:r>
            <a:r>
              <a:rPr lang="en-US" baseline="0" dirty="0" err="1" smtClean="0"/>
              <a:t>anlamda</a:t>
            </a:r>
            <a:r>
              <a:rPr lang="en-US" baseline="0" dirty="0" smtClean="0"/>
              <a:t> </a:t>
            </a:r>
            <a:r>
              <a:rPr lang="en-US" baseline="0" dirty="0" err="1" smtClean="0"/>
              <a:t>herhangi</a:t>
            </a:r>
            <a:r>
              <a:rPr lang="en-US" baseline="0" dirty="0" smtClean="0"/>
              <a:t> </a:t>
            </a:r>
            <a:r>
              <a:rPr lang="en-US" baseline="0" dirty="0" err="1" smtClean="0"/>
              <a:t>bir</a:t>
            </a:r>
            <a:r>
              <a:rPr lang="en-US" baseline="0" dirty="0" smtClean="0"/>
              <a:t> </a:t>
            </a:r>
            <a:r>
              <a:rPr lang="en-US" baseline="0" dirty="0" err="1" smtClean="0"/>
              <a:t>teknolojiye</a:t>
            </a:r>
            <a:r>
              <a:rPr lang="en-US" baseline="0" dirty="0" smtClean="0"/>
              <a:t> </a:t>
            </a:r>
            <a:r>
              <a:rPr lang="en-US" baseline="0" dirty="0" err="1" smtClean="0"/>
              <a:t>atıfta</a:t>
            </a:r>
            <a:r>
              <a:rPr lang="en-US" baseline="0" dirty="0" smtClean="0"/>
              <a:t> </a:t>
            </a:r>
            <a:r>
              <a:rPr lang="en-US" baseline="0" dirty="0" err="1" smtClean="0"/>
              <a:t>bulunmamaktadır</a:t>
            </a:r>
            <a:r>
              <a:rPr lang="en-US" baseline="0" dirty="0" smtClean="0"/>
              <a:t> </a:t>
            </a:r>
            <a:r>
              <a:rPr lang="en-US" baseline="0" dirty="0" err="1" smtClean="0"/>
              <a:t>ve</a:t>
            </a:r>
            <a:r>
              <a:rPr lang="en-US" baseline="0" dirty="0" smtClean="0"/>
              <a:t> </a:t>
            </a:r>
            <a:r>
              <a:rPr lang="en-US" baseline="0" dirty="0" err="1" smtClean="0"/>
              <a:t>Taraflar</a:t>
            </a:r>
            <a:r>
              <a:rPr lang="en-US" baseline="0" dirty="0" smtClean="0"/>
              <a:t> </a:t>
            </a:r>
            <a:r>
              <a:rPr lang="en-US" baseline="0" dirty="0" err="1" smtClean="0"/>
              <a:t>söz</a:t>
            </a:r>
            <a:r>
              <a:rPr lang="en-US" baseline="0" dirty="0" smtClean="0"/>
              <a:t> </a:t>
            </a:r>
            <a:r>
              <a:rPr lang="en-US" baseline="0" dirty="0" err="1" smtClean="0"/>
              <a:t>konusu</a:t>
            </a:r>
            <a:r>
              <a:rPr lang="en-US" baseline="0" dirty="0" smtClean="0"/>
              <a:t> </a:t>
            </a:r>
            <a:r>
              <a:rPr lang="en-US" baseline="0" dirty="0" err="1" smtClean="0"/>
              <a:t>içerik</a:t>
            </a:r>
            <a:r>
              <a:rPr lang="en-US" baseline="0" dirty="0" smtClean="0"/>
              <a:t> </a:t>
            </a:r>
            <a:r>
              <a:rPr lang="en-US" baseline="0" dirty="0" err="1" smtClean="0"/>
              <a:t>verilerinin</a:t>
            </a:r>
            <a:r>
              <a:rPr lang="en-US" baseline="0" dirty="0" smtClean="0"/>
              <a:t> </a:t>
            </a:r>
            <a:r>
              <a:rPr lang="en-US" baseline="0" dirty="0" err="1" smtClean="0"/>
              <a:t>ele</a:t>
            </a:r>
            <a:r>
              <a:rPr lang="en-US" baseline="0" dirty="0" smtClean="0"/>
              <a:t> </a:t>
            </a:r>
            <a:r>
              <a:rPr lang="en-US" baseline="0" dirty="0" err="1" smtClean="0"/>
              <a:t>geçirilmesinde</a:t>
            </a:r>
            <a:r>
              <a:rPr lang="en-US" baseline="0" dirty="0" smtClean="0"/>
              <a:t> </a:t>
            </a:r>
            <a:r>
              <a:rPr lang="en-US" baseline="0" dirty="0" err="1" smtClean="0"/>
              <a:t>kullanılabilecek</a:t>
            </a:r>
            <a:r>
              <a:rPr lang="en-US" baseline="0" dirty="0" smtClean="0"/>
              <a:t> </a:t>
            </a:r>
            <a:r>
              <a:rPr lang="en-US" baseline="0" dirty="0" err="1" smtClean="0"/>
              <a:t>özel</a:t>
            </a:r>
            <a:r>
              <a:rPr lang="en-US" baseline="0" dirty="0" smtClean="0"/>
              <a:t> </a:t>
            </a:r>
            <a:r>
              <a:rPr lang="en-US" baseline="0" dirty="0" err="1" smtClean="0"/>
              <a:t>teknik</a:t>
            </a:r>
            <a:r>
              <a:rPr lang="en-US" baseline="0" dirty="0" smtClean="0"/>
              <a:t> </a:t>
            </a:r>
            <a:r>
              <a:rPr lang="en-US" baseline="0" dirty="0" err="1" smtClean="0"/>
              <a:t>tedbirleri</a:t>
            </a:r>
            <a:r>
              <a:rPr lang="en-US" baseline="0" dirty="0" smtClean="0"/>
              <a:t> </a:t>
            </a:r>
            <a:r>
              <a:rPr lang="en-US" baseline="0" dirty="0" err="1" smtClean="0"/>
              <a:t>mevzuatla</a:t>
            </a:r>
            <a:r>
              <a:rPr lang="en-US" baseline="0" dirty="0" smtClean="0"/>
              <a:t> </a:t>
            </a:r>
            <a:r>
              <a:rPr lang="en-US" baseline="0" dirty="0" err="1" smtClean="0"/>
              <a:t>düzenleme</a:t>
            </a:r>
            <a:r>
              <a:rPr lang="en-US" baseline="0" dirty="0" smtClean="0"/>
              <a:t> </a:t>
            </a:r>
            <a:r>
              <a:rPr lang="en-US" baseline="0" dirty="0" err="1" smtClean="0"/>
              <a:t>konusunda</a:t>
            </a:r>
            <a:r>
              <a:rPr lang="en-US" baseline="0" dirty="0" smtClean="0"/>
              <a:t> </a:t>
            </a:r>
            <a:r>
              <a:rPr lang="en-US" baseline="0" dirty="0" err="1" smtClean="0"/>
              <a:t>özgürdür</a:t>
            </a:r>
            <a:r>
              <a:rPr lang="en-US" baseline="0" dirty="0" smtClean="0"/>
              <a:t>. </a:t>
            </a:r>
            <a:r>
              <a:rPr lang="en-US" baseline="0" dirty="0" err="1" smtClean="0"/>
              <a:t>Yetkili</a:t>
            </a:r>
            <a:r>
              <a:rPr lang="en-US" baseline="0" dirty="0" smtClean="0"/>
              <a:t> </a:t>
            </a:r>
            <a:r>
              <a:rPr lang="en-US" baseline="0" dirty="0" err="1" smtClean="0"/>
              <a:t>makamlar</a:t>
            </a:r>
            <a:r>
              <a:rPr lang="en-US" baseline="0" dirty="0" smtClean="0"/>
              <a:t> </a:t>
            </a:r>
            <a:r>
              <a:rPr lang="en-US" baseline="0" dirty="0" err="1" smtClean="0"/>
              <a:t>ayrıca</a:t>
            </a:r>
            <a:r>
              <a:rPr lang="en-US" baseline="0" dirty="0" smtClean="0"/>
              <a:t>, </a:t>
            </a:r>
            <a:r>
              <a:rPr lang="en-US" baseline="0" dirty="0" err="1" smtClean="0"/>
              <a:t>bir</a:t>
            </a:r>
            <a:r>
              <a:rPr lang="en-US" baseline="0" dirty="0" smtClean="0"/>
              <a:t> </a:t>
            </a:r>
            <a:r>
              <a:rPr lang="en-US" baseline="0" dirty="0" err="1" smtClean="0"/>
              <a:t>hizmet</a:t>
            </a:r>
            <a:r>
              <a:rPr lang="en-US" baseline="0" dirty="0" smtClean="0"/>
              <a:t> </a:t>
            </a:r>
            <a:r>
              <a:rPr lang="en-US" baseline="0" dirty="0" err="1" smtClean="0"/>
              <a:t>sağlayıcıyı</a:t>
            </a:r>
            <a:r>
              <a:rPr lang="en-US" baseline="0" dirty="0" smtClean="0"/>
              <a:t> </a:t>
            </a:r>
            <a:r>
              <a:rPr lang="en-US" baseline="0" dirty="0" err="1" smtClean="0"/>
              <a:t>bu</a:t>
            </a:r>
            <a:r>
              <a:rPr lang="en-US" baseline="0" dirty="0" smtClean="0"/>
              <a:t> </a:t>
            </a:r>
            <a:r>
              <a:rPr lang="en-US" baseline="0" dirty="0" err="1" smtClean="0"/>
              <a:t>anlamda</a:t>
            </a:r>
            <a:r>
              <a:rPr lang="en-US" baseline="0" dirty="0" smtClean="0"/>
              <a:t> </a:t>
            </a:r>
            <a:r>
              <a:rPr lang="en-US" baseline="0" dirty="0" err="1" smtClean="0"/>
              <a:t>kendisine</a:t>
            </a:r>
            <a:r>
              <a:rPr lang="en-US" baseline="0" dirty="0" smtClean="0"/>
              <a:t> </a:t>
            </a:r>
            <a:r>
              <a:rPr lang="en-US" baseline="0" dirty="0" err="1" smtClean="0"/>
              <a:t>yardım</a:t>
            </a:r>
            <a:r>
              <a:rPr lang="en-US" baseline="0" dirty="0" smtClean="0"/>
              <a:t> </a:t>
            </a:r>
            <a:r>
              <a:rPr lang="en-US" baseline="0" dirty="0" err="1" smtClean="0"/>
              <a:t>etmeye</a:t>
            </a:r>
            <a:r>
              <a:rPr lang="en-US" baseline="0" dirty="0" smtClean="0"/>
              <a:t> </a:t>
            </a:r>
            <a:r>
              <a:rPr lang="en-US" baseline="0" dirty="0" err="1" smtClean="0"/>
              <a:t>ve</a:t>
            </a:r>
            <a:r>
              <a:rPr lang="en-US" baseline="0" dirty="0" smtClean="0"/>
              <a:t> </a:t>
            </a:r>
            <a:r>
              <a:rPr lang="en-US" baseline="0" dirty="0" err="1" smtClean="0"/>
              <a:t>bu</a:t>
            </a:r>
            <a:r>
              <a:rPr lang="en-US" baseline="0" dirty="0" smtClean="0"/>
              <a:t> </a:t>
            </a:r>
            <a:r>
              <a:rPr lang="en-US" baseline="0" dirty="0" err="1" smtClean="0"/>
              <a:t>yetkiyi</a:t>
            </a:r>
            <a:r>
              <a:rPr lang="en-US" baseline="0" dirty="0" smtClean="0"/>
              <a:t> </a:t>
            </a:r>
            <a:r>
              <a:rPr lang="en-US" baseline="0" dirty="0" err="1" smtClean="0"/>
              <a:t>kullanması</a:t>
            </a:r>
            <a:r>
              <a:rPr lang="en-US" baseline="0" dirty="0" smtClean="0"/>
              <a:t> </a:t>
            </a:r>
            <a:r>
              <a:rPr lang="en-US" baseline="0" dirty="0" err="1" smtClean="0"/>
              <a:t>için</a:t>
            </a:r>
            <a:r>
              <a:rPr lang="en-US" baseline="0" dirty="0" smtClean="0"/>
              <a:t> </a:t>
            </a:r>
            <a:r>
              <a:rPr lang="en-US" baseline="0" dirty="0" err="1" smtClean="0"/>
              <a:t>kendisiyle</a:t>
            </a:r>
            <a:r>
              <a:rPr lang="en-US" baseline="0" dirty="0" smtClean="0"/>
              <a:t> </a:t>
            </a:r>
            <a:r>
              <a:rPr lang="en-US" baseline="0" dirty="0" err="1" smtClean="0"/>
              <a:t>işbirliğinde</a:t>
            </a:r>
            <a:r>
              <a:rPr lang="en-US" baseline="0" dirty="0" smtClean="0"/>
              <a:t> </a:t>
            </a:r>
            <a:r>
              <a:rPr lang="en-US" baseline="0" dirty="0" err="1" smtClean="0"/>
              <a:t>bulunmaya</a:t>
            </a:r>
            <a:r>
              <a:rPr lang="en-US" baseline="0" dirty="0" smtClean="0"/>
              <a:t> </a:t>
            </a:r>
            <a:r>
              <a:rPr lang="en-US" baseline="0" dirty="0" err="1" smtClean="0"/>
              <a:t>zorunlu</a:t>
            </a:r>
            <a:r>
              <a:rPr lang="en-US" baseline="0" dirty="0" smtClean="0"/>
              <a:t> </a:t>
            </a:r>
            <a:r>
              <a:rPr lang="en-US" baseline="0" dirty="0" err="1" smtClean="0"/>
              <a:t>kılabilir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115</a:t>
            </a:fld>
            <a:endParaRPr lang="en-US"/>
          </a:p>
        </p:txBody>
      </p:sp>
    </p:spTree>
    <p:extLst>
      <p:ext uri="{BB962C8B-B14F-4D97-AF65-F5344CB8AC3E}">
        <p14:creationId xmlns:p14="http://schemas.microsoft.com/office/powerpoint/2010/main" val="76458785"/>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21(1).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116</a:t>
            </a:fld>
            <a:endParaRPr lang="en-US">
              <a:cs typeface="Arial" charset="0"/>
            </a:endParaRPr>
          </a:p>
        </p:txBody>
      </p:sp>
    </p:spTree>
    <p:extLst>
      <p:ext uri="{BB962C8B-B14F-4D97-AF65-F5344CB8AC3E}">
        <p14:creationId xmlns:p14="http://schemas.microsoft.com/office/powerpoint/2010/main" val="2402423663"/>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a:t>
            </a:r>
            <a:r>
              <a:rPr lang="en-US" baseline="0" dirty="0" smtClean="0"/>
              <a:t> </a:t>
            </a:r>
            <a:r>
              <a:rPr lang="en-US" baseline="0" dirty="0" err="1" smtClean="0"/>
              <a:t>hüküm</a:t>
            </a:r>
            <a:r>
              <a:rPr lang="en-US" baseline="0" dirty="0" smtClean="0"/>
              <a:t> </a:t>
            </a:r>
            <a:r>
              <a:rPr lang="en-US" baseline="0" dirty="0" err="1" smtClean="0"/>
              <a:t>hizmet</a:t>
            </a:r>
            <a:r>
              <a:rPr lang="en-US" baseline="0" dirty="0" smtClean="0"/>
              <a:t> </a:t>
            </a:r>
            <a:r>
              <a:rPr lang="en-US" baseline="0" dirty="0" err="1" smtClean="0"/>
              <a:t>sağlayıcıya</a:t>
            </a:r>
            <a:r>
              <a:rPr lang="en-US" baseline="0" dirty="0" smtClean="0"/>
              <a:t> </a:t>
            </a:r>
            <a:r>
              <a:rPr lang="en-US" baseline="0" dirty="0" err="1" smtClean="0"/>
              <a:t>yönelik</a:t>
            </a:r>
            <a:r>
              <a:rPr lang="en-US" baseline="0" dirty="0" smtClean="0"/>
              <a:t> </a:t>
            </a:r>
            <a:r>
              <a:rPr lang="en-US" baseline="0" dirty="0" err="1" smtClean="0"/>
              <a:t>olarak</a:t>
            </a:r>
            <a:r>
              <a:rPr lang="en-US" baseline="0" dirty="0" smtClean="0"/>
              <a:t>, </a:t>
            </a:r>
            <a:r>
              <a:rPr lang="en-US" baseline="0" dirty="0" err="1" smtClean="0"/>
              <a:t>içerik</a:t>
            </a:r>
            <a:r>
              <a:rPr lang="en-US" baseline="0" dirty="0" smtClean="0"/>
              <a:t> </a:t>
            </a:r>
            <a:r>
              <a:rPr lang="en-US" baseline="0" dirty="0" err="1" smtClean="0"/>
              <a:t>verilerinin</a:t>
            </a:r>
            <a:r>
              <a:rPr lang="en-US" baseline="0" dirty="0" smtClean="0"/>
              <a:t> </a:t>
            </a:r>
            <a:r>
              <a:rPr lang="en-US" baseline="0" dirty="0" err="1" smtClean="0"/>
              <a:t>ele</a:t>
            </a:r>
            <a:r>
              <a:rPr lang="en-US" baseline="0" dirty="0" smtClean="0"/>
              <a:t> </a:t>
            </a:r>
            <a:r>
              <a:rPr lang="en-US" baseline="0" dirty="0" err="1" smtClean="0"/>
              <a:t>geçirilmesini</a:t>
            </a:r>
            <a:r>
              <a:rPr lang="en-US" baseline="0" dirty="0" smtClean="0"/>
              <a:t> </a:t>
            </a:r>
            <a:r>
              <a:rPr lang="en-US" baseline="0" dirty="0" err="1" smtClean="0"/>
              <a:t>sağlamak</a:t>
            </a:r>
            <a:r>
              <a:rPr lang="en-US" baseline="0" dirty="0" smtClean="0"/>
              <a:t> </a:t>
            </a:r>
            <a:r>
              <a:rPr lang="en-US" baseline="0" dirty="0" err="1" smtClean="0"/>
              <a:t>açısından</a:t>
            </a:r>
            <a:r>
              <a:rPr lang="en-US" baseline="0" dirty="0" smtClean="0"/>
              <a:t> </a:t>
            </a:r>
            <a:r>
              <a:rPr lang="en-US" baseline="0" dirty="0" err="1" smtClean="0"/>
              <a:t>gerekli</a:t>
            </a:r>
            <a:r>
              <a:rPr lang="en-US" baseline="0" dirty="0" smtClean="0"/>
              <a:t> </a:t>
            </a:r>
            <a:r>
              <a:rPr lang="en-US" baseline="0" dirty="0" err="1" smtClean="0"/>
              <a:t>teknik</a:t>
            </a:r>
            <a:r>
              <a:rPr lang="en-US" baseline="0" dirty="0" smtClean="0"/>
              <a:t> </a:t>
            </a:r>
            <a:r>
              <a:rPr lang="en-US" baseline="0" dirty="0" err="1" smtClean="0"/>
              <a:t>becerileri</a:t>
            </a:r>
            <a:r>
              <a:rPr lang="en-US" baseline="0" dirty="0" smtClean="0"/>
              <a:t> </a:t>
            </a:r>
            <a:r>
              <a:rPr lang="en-US" baseline="0" dirty="0" err="1" smtClean="0"/>
              <a:t>geliştirme</a:t>
            </a:r>
            <a:r>
              <a:rPr lang="en-US" baseline="0" dirty="0" smtClean="0"/>
              <a:t> </a:t>
            </a:r>
            <a:r>
              <a:rPr lang="en-US" baseline="0" dirty="0" err="1" smtClean="0"/>
              <a:t>yükümlülüğü</a:t>
            </a:r>
            <a:r>
              <a:rPr lang="en-US" baseline="0" dirty="0" smtClean="0"/>
              <a:t> </a:t>
            </a:r>
            <a:r>
              <a:rPr lang="en-US" baseline="0" dirty="0" err="1" smtClean="0"/>
              <a:t>getirmemektedir</a:t>
            </a:r>
            <a:r>
              <a:rPr lang="en-US" baseline="0" dirty="0" smtClean="0"/>
              <a:t>. </a:t>
            </a:r>
            <a:r>
              <a:rPr lang="en-US" baseline="0" dirty="0" err="1" smtClean="0"/>
              <a:t>Hizmet</a:t>
            </a:r>
            <a:r>
              <a:rPr lang="en-US" baseline="0" dirty="0" smtClean="0"/>
              <a:t> </a:t>
            </a:r>
            <a:r>
              <a:rPr lang="en-US" baseline="0" dirty="0" err="1" smtClean="0"/>
              <a:t>sağlayıcı</a:t>
            </a:r>
            <a:r>
              <a:rPr lang="en-US" baseline="0" dirty="0" smtClean="0"/>
              <a:t> </a:t>
            </a:r>
            <a:r>
              <a:rPr lang="en-US" baseline="0" dirty="0" err="1" smtClean="0"/>
              <a:t>ancak</a:t>
            </a:r>
            <a:r>
              <a:rPr lang="en-US" baseline="0" dirty="0" smtClean="0"/>
              <a:t>, </a:t>
            </a:r>
            <a:r>
              <a:rPr lang="en-US" baseline="0" dirty="0" err="1" smtClean="0"/>
              <a:t>bunlar</a:t>
            </a:r>
            <a:r>
              <a:rPr lang="en-US" baseline="0" dirty="0" smtClean="0"/>
              <a:t> o </a:t>
            </a:r>
            <a:r>
              <a:rPr lang="en-US" baseline="0" dirty="0" err="1" smtClean="0"/>
              <a:t>sırada</a:t>
            </a:r>
            <a:r>
              <a:rPr lang="en-US" baseline="0" dirty="0" smtClean="0"/>
              <a:t> </a:t>
            </a:r>
            <a:r>
              <a:rPr lang="en-US" baseline="0" dirty="0" err="1" smtClean="0"/>
              <a:t>kullanılıyor</a:t>
            </a:r>
            <a:r>
              <a:rPr lang="en-US" baseline="0" dirty="0" smtClean="0"/>
              <a:t> </a:t>
            </a:r>
            <a:r>
              <a:rPr lang="en-US" baseline="0" dirty="0" err="1" smtClean="0"/>
              <a:t>olsun</a:t>
            </a:r>
            <a:r>
              <a:rPr lang="en-US" baseline="0" dirty="0" smtClean="0"/>
              <a:t> </a:t>
            </a:r>
            <a:r>
              <a:rPr lang="en-US" baseline="0" dirty="0" err="1" smtClean="0"/>
              <a:t>veya</a:t>
            </a:r>
            <a:r>
              <a:rPr lang="en-US" baseline="0" dirty="0" smtClean="0"/>
              <a:t> </a:t>
            </a:r>
            <a:r>
              <a:rPr lang="en-US" baseline="0" dirty="0" err="1" smtClean="0"/>
              <a:t>olmasın</a:t>
            </a:r>
            <a:r>
              <a:rPr lang="en-US" baseline="0" dirty="0" smtClean="0"/>
              <a:t>, </a:t>
            </a:r>
            <a:r>
              <a:rPr lang="en-US" baseline="0" dirty="0" err="1" smtClean="0"/>
              <a:t>kendi</a:t>
            </a:r>
            <a:r>
              <a:rPr lang="en-US" baseline="0" dirty="0" smtClean="0"/>
              <a:t> </a:t>
            </a:r>
            <a:r>
              <a:rPr lang="en-US" baseline="0" dirty="0" err="1" smtClean="0"/>
              <a:t>teknik</a:t>
            </a:r>
            <a:r>
              <a:rPr lang="en-US" baseline="0" dirty="0" smtClean="0"/>
              <a:t> </a:t>
            </a:r>
            <a:r>
              <a:rPr lang="en-US" baseline="0" dirty="0" err="1" smtClean="0"/>
              <a:t>becerisi</a:t>
            </a:r>
            <a:r>
              <a:rPr lang="en-US" baseline="0" dirty="0" smtClean="0"/>
              <a:t> </a:t>
            </a:r>
            <a:r>
              <a:rPr lang="en-US" baseline="0" dirty="0" err="1" smtClean="0"/>
              <a:t>dahilinde</a:t>
            </a:r>
            <a:r>
              <a:rPr lang="en-US" baseline="0" dirty="0" smtClean="0"/>
              <a:t> </a:t>
            </a:r>
            <a:r>
              <a:rPr lang="en-US" baseline="0" dirty="0" err="1" smtClean="0"/>
              <a:t>olan</a:t>
            </a:r>
            <a:r>
              <a:rPr lang="en-US" baseline="0" dirty="0" smtClean="0"/>
              <a:t> </a:t>
            </a:r>
            <a:r>
              <a:rPr lang="en-US" baseline="0" dirty="0" err="1" smtClean="0"/>
              <a:t>şeyleri</a:t>
            </a:r>
            <a:r>
              <a:rPr lang="en-US" baseline="0" dirty="0" smtClean="0"/>
              <a:t> </a:t>
            </a:r>
            <a:r>
              <a:rPr lang="en-US" baseline="0" dirty="0" err="1" smtClean="0"/>
              <a:t>yapmakla</a:t>
            </a:r>
            <a:r>
              <a:rPr lang="en-US" baseline="0" dirty="0" smtClean="0"/>
              <a:t> </a:t>
            </a:r>
            <a:r>
              <a:rPr lang="en-US" baseline="0" dirty="0" err="1" smtClean="0"/>
              <a:t>yükümlü</a:t>
            </a:r>
            <a:r>
              <a:rPr lang="en-US" baseline="0" dirty="0" smtClean="0"/>
              <a:t> </a:t>
            </a:r>
            <a:r>
              <a:rPr lang="en-US" baseline="0" dirty="0" err="1" smtClean="0"/>
              <a:t>kılınabilir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117</a:t>
            </a:fld>
            <a:endParaRPr lang="en-US"/>
          </a:p>
        </p:txBody>
      </p:sp>
    </p:spTree>
    <p:extLst>
      <p:ext uri="{BB962C8B-B14F-4D97-AF65-F5344CB8AC3E}">
        <p14:creationId xmlns:p14="http://schemas.microsoft.com/office/powerpoint/2010/main" val="202557693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21(1).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118</a:t>
            </a:fld>
            <a:endParaRPr lang="en-US">
              <a:cs typeface="Arial" charset="0"/>
            </a:endParaRPr>
          </a:p>
        </p:txBody>
      </p:sp>
    </p:spTree>
    <p:extLst>
      <p:ext uri="{BB962C8B-B14F-4D97-AF65-F5344CB8AC3E}">
        <p14:creationId xmlns:p14="http://schemas.microsoft.com/office/powerpoint/2010/main" val="226022973"/>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İçerik</a:t>
            </a:r>
            <a:r>
              <a:rPr lang="en-US" dirty="0" smtClean="0"/>
              <a:t> </a:t>
            </a:r>
            <a:r>
              <a:rPr lang="en-US" dirty="0" err="1" smtClean="0"/>
              <a:t>verilerinin</a:t>
            </a:r>
            <a:r>
              <a:rPr lang="en-US" dirty="0" smtClean="0"/>
              <a:t> </a:t>
            </a:r>
            <a:r>
              <a:rPr lang="en-US" dirty="0" err="1" smtClean="0"/>
              <a:t>ele</a:t>
            </a:r>
            <a:r>
              <a:rPr lang="en-US" dirty="0" smtClean="0"/>
              <a:t> </a:t>
            </a:r>
            <a:r>
              <a:rPr lang="en-US" dirty="0" err="1" smtClean="0"/>
              <a:t>geçirilmesiyle</a:t>
            </a:r>
            <a:r>
              <a:rPr lang="en-US" dirty="0" smtClean="0"/>
              <a:t> </a:t>
            </a:r>
            <a:r>
              <a:rPr lang="en-US" dirty="0" err="1" smtClean="0"/>
              <a:t>bağlantılı</a:t>
            </a:r>
            <a:r>
              <a:rPr lang="en-US" dirty="0" smtClean="0"/>
              <a:t> </a:t>
            </a:r>
            <a:r>
              <a:rPr lang="en-US" dirty="0" err="1" smtClean="0"/>
              <a:t>olarak</a:t>
            </a:r>
            <a:r>
              <a:rPr lang="en-US" dirty="0" smtClean="0"/>
              <a:t> </a:t>
            </a:r>
            <a:r>
              <a:rPr lang="en-US" dirty="0" err="1" smtClean="0"/>
              <a:t>ortaya</a:t>
            </a:r>
            <a:r>
              <a:rPr lang="en-US" dirty="0" smtClean="0"/>
              <a:t> </a:t>
            </a:r>
            <a:r>
              <a:rPr lang="en-US" dirty="0" err="1" smtClean="0"/>
              <a:t>çıkabilecek</a:t>
            </a:r>
            <a:r>
              <a:rPr lang="en-US" dirty="0" smtClean="0"/>
              <a:t> </a:t>
            </a:r>
            <a:r>
              <a:rPr lang="en-US" dirty="0" err="1" smtClean="0"/>
              <a:t>özel</a:t>
            </a:r>
            <a:r>
              <a:rPr lang="en-US" dirty="0" smtClean="0"/>
              <a:t> </a:t>
            </a:r>
            <a:r>
              <a:rPr lang="en-US" dirty="0" err="1" smtClean="0"/>
              <a:t>hayatın</a:t>
            </a:r>
            <a:r>
              <a:rPr lang="en-US" dirty="0" smtClean="0"/>
              <a:t> </a:t>
            </a:r>
            <a:r>
              <a:rPr lang="en-US" dirty="0" err="1" smtClean="0"/>
              <a:t>gizliliği</a:t>
            </a:r>
            <a:r>
              <a:rPr lang="en-US" dirty="0" smtClean="0"/>
              <a:t> </a:t>
            </a:r>
            <a:r>
              <a:rPr lang="en-US" dirty="0" err="1" smtClean="0"/>
              <a:t>ihlalleri</a:t>
            </a:r>
            <a:r>
              <a:rPr lang="en-US" dirty="0" smtClean="0"/>
              <a:t> </a:t>
            </a:r>
            <a:r>
              <a:rPr lang="en-US" dirty="0" err="1" smtClean="0"/>
              <a:t>düşünülerek</a:t>
            </a:r>
            <a:r>
              <a:rPr lang="en-US" dirty="0" smtClean="0"/>
              <a:t>,</a:t>
            </a:r>
            <a:r>
              <a:rPr lang="en-US" baseline="0" dirty="0" smtClean="0"/>
              <a:t> </a:t>
            </a:r>
            <a:r>
              <a:rPr lang="en-US" baseline="0" dirty="0" err="1" smtClean="0"/>
              <a:t>bu</a:t>
            </a:r>
            <a:r>
              <a:rPr lang="en-US" baseline="0" dirty="0" smtClean="0"/>
              <a:t> </a:t>
            </a:r>
            <a:r>
              <a:rPr lang="en-US" baseline="0" dirty="0" err="1" smtClean="0"/>
              <a:t>hüküm</a:t>
            </a:r>
            <a:r>
              <a:rPr lang="en-US" baseline="0" dirty="0" smtClean="0"/>
              <a:t> </a:t>
            </a:r>
            <a:r>
              <a:rPr lang="en-US" baseline="0" dirty="0" err="1" smtClean="0"/>
              <a:t>kapsamındaki</a:t>
            </a:r>
            <a:r>
              <a:rPr lang="en-US" baseline="0" dirty="0" smtClean="0"/>
              <a:t> </a:t>
            </a:r>
            <a:r>
              <a:rPr lang="en-US" baseline="0" dirty="0" err="1" smtClean="0"/>
              <a:t>yetkilerin</a:t>
            </a:r>
            <a:r>
              <a:rPr lang="en-US" baseline="0" dirty="0" smtClean="0"/>
              <a:t> </a:t>
            </a:r>
            <a:r>
              <a:rPr lang="en-US" baseline="0" dirty="0" err="1" smtClean="0"/>
              <a:t>belirli</a:t>
            </a:r>
            <a:r>
              <a:rPr lang="en-US" baseline="0" dirty="0" smtClean="0"/>
              <a:t> </a:t>
            </a:r>
            <a:r>
              <a:rPr lang="en-US" baseline="0" dirty="0" err="1" smtClean="0"/>
              <a:t>haberleşmelere</a:t>
            </a:r>
            <a:r>
              <a:rPr lang="en-US" baseline="0" dirty="0" smtClean="0"/>
              <a:t> </a:t>
            </a:r>
            <a:r>
              <a:rPr lang="en-US" baseline="0" dirty="0" err="1" smtClean="0"/>
              <a:t>yönelik</a:t>
            </a:r>
            <a:r>
              <a:rPr lang="en-US" baseline="0" dirty="0" smtClean="0"/>
              <a:t> </a:t>
            </a:r>
            <a:r>
              <a:rPr lang="en-US" baseline="0" dirty="0" err="1" smtClean="0"/>
              <a:t>olarak</a:t>
            </a:r>
            <a:r>
              <a:rPr lang="en-US" baseline="0" dirty="0" smtClean="0"/>
              <a:t> </a:t>
            </a:r>
            <a:r>
              <a:rPr lang="en-US" baseline="0" dirty="0" err="1" smtClean="0"/>
              <a:t>kullanılması</a:t>
            </a:r>
            <a:r>
              <a:rPr lang="en-US" baseline="0" dirty="0" smtClean="0"/>
              <a:t>, </a:t>
            </a:r>
            <a:r>
              <a:rPr lang="en-US" baseline="0" dirty="0" err="1" smtClean="0"/>
              <a:t>yetkili</a:t>
            </a:r>
            <a:r>
              <a:rPr lang="en-US" baseline="0" dirty="0" smtClean="0"/>
              <a:t> </a:t>
            </a:r>
            <a:r>
              <a:rPr lang="en-US" baseline="0" dirty="0" err="1" smtClean="0"/>
              <a:t>makamlara</a:t>
            </a:r>
            <a:r>
              <a:rPr lang="en-US" baseline="0" dirty="0" smtClean="0"/>
              <a:t> </a:t>
            </a:r>
            <a:r>
              <a:rPr lang="en-US" baseline="0" dirty="0" err="1" smtClean="0"/>
              <a:t>genel</a:t>
            </a:r>
            <a:r>
              <a:rPr lang="en-US" baseline="0" dirty="0" smtClean="0"/>
              <a:t> </a:t>
            </a:r>
            <a:r>
              <a:rPr lang="en-US" baseline="0" dirty="0" err="1" smtClean="0"/>
              <a:t>veya</a:t>
            </a:r>
            <a:r>
              <a:rPr lang="en-US" baseline="0" dirty="0" smtClean="0"/>
              <a:t> </a:t>
            </a:r>
            <a:r>
              <a:rPr lang="en-US" baseline="0" dirty="0" err="1" smtClean="0"/>
              <a:t>gelişigüzel</a:t>
            </a:r>
            <a:r>
              <a:rPr lang="en-US" baseline="0" dirty="0" smtClean="0"/>
              <a:t> </a:t>
            </a:r>
            <a:r>
              <a:rPr lang="en-US" baseline="0" dirty="0" err="1" smtClean="0"/>
              <a:t>izleme</a:t>
            </a:r>
            <a:r>
              <a:rPr lang="en-US" baseline="0" dirty="0" smtClean="0"/>
              <a:t> </a:t>
            </a:r>
            <a:r>
              <a:rPr lang="en-US" baseline="0" dirty="0" err="1" smtClean="0"/>
              <a:t>yetkileri</a:t>
            </a:r>
            <a:r>
              <a:rPr lang="en-US" baseline="0" dirty="0" smtClean="0"/>
              <a:t> </a:t>
            </a:r>
            <a:r>
              <a:rPr lang="en-US" baseline="0" dirty="0" err="1" smtClean="0"/>
              <a:t>verilmemesi</a:t>
            </a:r>
            <a:r>
              <a:rPr lang="en-US" baseline="0" dirty="0" smtClean="0"/>
              <a:t> </a:t>
            </a:r>
            <a:r>
              <a:rPr lang="en-US" baseline="0" dirty="0" err="1" smtClean="0"/>
              <a:t>gerekmektedir</a:t>
            </a:r>
            <a:r>
              <a:rPr lang="en-US" baseline="0" dirty="0" smtClean="0"/>
              <a:t>.</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119</a:t>
            </a:fld>
            <a:endParaRPr lang="en-US"/>
          </a:p>
        </p:txBody>
      </p:sp>
    </p:spTree>
    <p:extLst>
      <p:ext uri="{BB962C8B-B14F-4D97-AF65-F5344CB8AC3E}">
        <p14:creationId xmlns:p14="http://schemas.microsoft.com/office/powerpoint/2010/main" val="867391530"/>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21(2).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120</a:t>
            </a:fld>
            <a:endParaRPr lang="en-US">
              <a:cs typeface="Arial" charset="0"/>
            </a:endParaRPr>
          </a:p>
        </p:txBody>
      </p:sp>
    </p:spTree>
    <p:extLst>
      <p:ext uri="{BB962C8B-B14F-4D97-AF65-F5344CB8AC3E}">
        <p14:creationId xmlns:p14="http://schemas.microsoft.com/office/powerpoint/2010/main" val="1092873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16. </a:t>
            </a:r>
            <a:r>
              <a:rPr lang="en-GB" sz="1200" kern="1200" dirty="0" err="1" smtClean="0">
                <a:solidFill>
                  <a:schemeClr val="tx1"/>
                </a:solidFill>
                <a:effectLst/>
                <a:latin typeface="+mn-lt"/>
                <a:ea typeface="+mn-ea"/>
                <a:cs typeface="+mn-cs"/>
              </a:rPr>
              <a:t>madde</a:t>
            </a:r>
            <a:r>
              <a:rPr lang="tr-TR" i="0" baseline="0" noProof="0" dirty="0" smtClean="0"/>
              <a:t> delillerin muhafazasını sağlayan acil bir geçici tedbir olarak “süratli koruma” getirmekte ve verilere el konulması veya verilerin açıklanması yönünde yargı kararı çıkartılması için zaman kazandırmaktadır. Bu veriler trafik verisi veya içerik verisi olabilir. Bu slayt 16(1). maddenin tam metnini göstermektedir. </a:t>
            </a:r>
            <a:endParaRPr lang="en-GB"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13</a:t>
            </a:fld>
            <a:endParaRPr lang="en-US" dirty="0"/>
          </a:p>
        </p:txBody>
      </p:sp>
    </p:spTree>
    <p:extLst>
      <p:ext uri="{BB962C8B-B14F-4D97-AF65-F5344CB8AC3E}">
        <p14:creationId xmlns:p14="http://schemas.microsoft.com/office/powerpoint/2010/main" val="4074743473"/>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121</a:t>
            </a:fld>
            <a:endParaRPr lang="en-US"/>
          </a:p>
        </p:txBody>
      </p:sp>
    </p:spTree>
    <p:extLst>
      <p:ext uri="{BB962C8B-B14F-4D97-AF65-F5344CB8AC3E}">
        <p14:creationId xmlns:p14="http://schemas.microsoft.com/office/powerpoint/2010/main" val="959818034"/>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21(3).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122</a:t>
            </a:fld>
            <a:endParaRPr lang="en-US"/>
          </a:p>
        </p:txBody>
      </p:sp>
    </p:spTree>
    <p:extLst>
      <p:ext uri="{BB962C8B-B14F-4D97-AF65-F5344CB8AC3E}">
        <p14:creationId xmlns:p14="http://schemas.microsoft.com/office/powerpoint/2010/main" val="2379992307"/>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err="1" smtClean="0"/>
              <a:t>İçerik</a:t>
            </a:r>
            <a:r>
              <a:rPr lang="en-US" dirty="0" smtClean="0"/>
              <a:t> </a:t>
            </a:r>
            <a:r>
              <a:rPr lang="en-US" dirty="0" err="1" smtClean="0"/>
              <a:t>verilerinin</a:t>
            </a:r>
            <a:r>
              <a:rPr lang="en-US" dirty="0" smtClean="0"/>
              <a:t> </a:t>
            </a:r>
            <a:r>
              <a:rPr lang="en-US" dirty="0" err="1" smtClean="0"/>
              <a:t>ele</a:t>
            </a:r>
            <a:r>
              <a:rPr lang="en-US" dirty="0" smtClean="0"/>
              <a:t> </a:t>
            </a:r>
            <a:r>
              <a:rPr lang="en-US" dirty="0" err="1" smtClean="0"/>
              <a:t>geçirilmesi</a:t>
            </a:r>
            <a:r>
              <a:rPr lang="en-US" dirty="0" smtClean="0"/>
              <a:t> </a:t>
            </a:r>
            <a:r>
              <a:rPr lang="en-US" dirty="0" err="1" smtClean="0"/>
              <a:t>işleminin</a:t>
            </a:r>
            <a:r>
              <a:rPr lang="en-US" baseline="0" dirty="0" smtClean="0"/>
              <a:t> </a:t>
            </a:r>
            <a:r>
              <a:rPr lang="en-US" baseline="0" dirty="0" err="1" smtClean="0"/>
              <a:t>gizli</a:t>
            </a:r>
            <a:r>
              <a:rPr lang="en-US" baseline="0" dirty="0" smtClean="0"/>
              <a:t> </a:t>
            </a:r>
            <a:r>
              <a:rPr lang="en-US" baseline="0" dirty="0" err="1" smtClean="0"/>
              <a:t>tutulması</a:t>
            </a:r>
            <a:r>
              <a:rPr lang="en-US" baseline="0" dirty="0" smtClean="0"/>
              <a:t> </a:t>
            </a:r>
            <a:r>
              <a:rPr lang="en-US" baseline="0" dirty="0" err="1" smtClean="0"/>
              <a:t>şarttır</a:t>
            </a:r>
            <a:r>
              <a:rPr lang="en-US" baseline="0" dirty="0" smtClean="0"/>
              <a:t>, </a:t>
            </a:r>
            <a:r>
              <a:rPr lang="en-US" baseline="0" dirty="0" err="1" smtClean="0"/>
              <a:t>aksi</a:t>
            </a:r>
            <a:r>
              <a:rPr lang="en-US" baseline="0" dirty="0" smtClean="0"/>
              <a:t> </a:t>
            </a:r>
            <a:r>
              <a:rPr lang="en-US" baseline="0" dirty="0" err="1" smtClean="0"/>
              <a:t>takdirde</a:t>
            </a:r>
            <a:r>
              <a:rPr lang="en-US" baseline="0" dirty="0" smtClean="0"/>
              <a:t> </a:t>
            </a:r>
            <a:r>
              <a:rPr lang="en-US" baseline="0" dirty="0" err="1" smtClean="0"/>
              <a:t>bu</a:t>
            </a:r>
            <a:r>
              <a:rPr lang="en-US" baseline="0" dirty="0" smtClean="0"/>
              <a:t> </a:t>
            </a:r>
            <a:r>
              <a:rPr lang="en-US" baseline="0" dirty="0" err="1" smtClean="0"/>
              <a:t>tedbir</a:t>
            </a:r>
            <a:r>
              <a:rPr lang="en-US" baseline="0" dirty="0" smtClean="0"/>
              <a:t> </a:t>
            </a:r>
            <a:r>
              <a:rPr lang="en-US" baseline="0" dirty="0" err="1" smtClean="0"/>
              <a:t>boşa</a:t>
            </a:r>
            <a:r>
              <a:rPr lang="en-US" baseline="0" dirty="0" smtClean="0"/>
              <a:t> </a:t>
            </a:r>
            <a:r>
              <a:rPr lang="en-US" baseline="0" dirty="0" err="1" smtClean="0"/>
              <a:t>çıkartılabilir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123</a:t>
            </a:fld>
            <a:endParaRPr lang="en-US"/>
          </a:p>
        </p:txBody>
      </p:sp>
    </p:spTree>
    <p:extLst>
      <p:ext uri="{BB962C8B-B14F-4D97-AF65-F5344CB8AC3E}">
        <p14:creationId xmlns:p14="http://schemas.microsoft.com/office/powerpoint/2010/main" val="1665785347"/>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478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tLang="en-US">
                <a:ea typeface="MS PGothic" charset="-128"/>
              </a:rPr>
              <a:t>Eğitmen, katılımcılara dersin Birinci Bölümü ile ilgili sormak istedikleri her türlü soruyu sorma fırsatı tanımalıdır. </a:t>
            </a:r>
          </a:p>
        </p:txBody>
      </p:sp>
      <p:sp>
        <p:nvSpPr>
          <p:cNvPr id="2478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94"/>
                <a:ea typeface="MS PGothic" charset="-128"/>
              </a:defRPr>
            </a:lvl1pPr>
            <a:lvl2pPr marL="742950" indent="-285750">
              <a:defRPr>
                <a:solidFill>
                  <a:schemeClr val="tx1"/>
                </a:solidFill>
                <a:latin typeface="Arial" charset="-94"/>
                <a:ea typeface="MS PGothic" charset="-128"/>
              </a:defRPr>
            </a:lvl2pPr>
            <a:lvl3pPr marL="1143000" indent="-228600">
              <a:defRPr>
                <a:solidFill>
                  <a:schemeClr val="tx1"/>
                </a:solidFill>
                <a:latin typeface="Arial" charset="-94"/>
                <a:ea typeface="MS PGothic" charset="-128"/>
              </a:defRPr>
            </a:lvl3pPr>
            <a:lvl4pPr marL="1600200" indent="-228600">
              <a:defRPr>
                <a:solidFill>
                  <a:schemeClr val="tx1"/>
                </a:solidFill>
                <a:latin typeface="Arial" charset="-94"/>
                <a:ea typeface="MS PGothic" charset="-128"/>
              </a:defRPr>
            </a:lvl4pPr>
            <a:lvl5pPr marL="2057400" indent="-228600">
              <a:defRPr>
                <a:solidFill>
                  <a:schemeClr val="tx1"/>
                </a:solidFill>
                <a:latin typeface="Arial" charset="-94"/>
                <a:ea typeface="MS PGothic" charset="-128"/>
              </a:defRPr>
            </a:lvl5pPr>
            <a:lvl6pPr marL="2514600" indent="-228600" defTabSz="457200" eaLnBrk="0" fontAlgn="base" hangingPunct="0">
              <a:spcBef>
                <a:spcPct val="0"/>
              </a:spcBef>
              <a:spcAft>
                <a:spcPct val="0"/>
              </a:spcAft>
              <a:defRPr>
                <a:solidFill>
                  <a:schemeClr val="tx1"/>
                </a:solidFill>
                <a:latin typeface="Arial" charset="-94"/>
                <a:ea typeface="MS PGothic" charset="-128"/>
              </a:defRPr>
            </a:lvl6pPr>
            <a:lvl7pPr marL="2971800" indent="-228600" defTabSz="457200" eaLnBrk="0" fontAlgn="base" hangingPunct="0">
              <a:spcBef>
                <a:spcPct val="0"/>
              </a:spcBef>
              <a:spcAft>
                <a:spcPct val="0"/>
              </a:spcAft>
              <a:defRPr>
                <a:solidFill>
                  <a:schemeClr val="tx1"/>
                </a:solidFill>
                <a:latin typeface="Arial" charset="-94"/>
                <a:ea typeface="MS PGothic" charset="-128"/>
              </a:defRPr>
            </a:lvl7pPr>
            <a:lvl8pPr marL="3429000" indent="-228600" defTabSz="457200" eaLnBrk="0" fontAlgn="base" hangingPunct="0">
              <a:spcBef>
                <a:spcPct val="0"/>
              </a:spcBef>
              <a:spcAft>
                <a:spcPct val="0"/>
              </a:spcAft>
              <a:defRPr>
                <a:solidFill>
                  <a:schemeClr val="tx1"/>
                </a:solidFill>
                <a:latin typeface="Arial" charset="-94"/>
                <a:ea typeface="MS PGothic" charset="-128"/>
              </a:defRPr>
            </a:lvl8pPr>
            <a:lvl9pPr marL="3886200" indent="-228600" defTabSz="457200" eaLnBrk="0" fontAlgn="base" hangingPunct="0">
              <a:spcBef>
                <a:spcPct val="0"/>
              </a:spcBef>
              <a:spcAft>
                <a:spcPct val="0"/>
              </a:spcAft>
              <a:defRPr>
                <a:solidFill>
                  <a:schemeClr val="tx1"/>
                </a:solidFill>
                <a:latin typeface="Arial" charset="-94"/>
                <a:ea typeface="MS PGothic" charset="-128"/>
              </a:defRPr>
            </a:lvl9pPr>
          </a:lstStyle>
          <a:p>
            <a:fld id="{D1283287-78B8-4946-9427-E4A58355F062}" type="slidenum">
              <a:rPr lang="en-GB" altLang="en-US">
                <a:latin typeface="Calibri" charset="-94"/>
              </a:rPr>
              <a:pPr/>
              <a:t>124</a:t>
            </a:fld>
            <a:endParaRPr lang="en-GB" altLang="en-US">
              <a:latin typeface="Calibri" charset="-94"/>
            </a:endParaRPr>
          </a:p>
        </p:txBody>
      </p:sp>
    </p:spTree>
    <p:extLst>
      <p:ext uri="{BB962C8B-B14F-4D97-AF65-F5344CB8AC3E}">
        <p14:creationId xmlns:p14="http://schemas.microsoft.com/office/powerpoint/2010/main" val="493194253"/>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err="1" smtClean="0"/>
              <a:t>Temel</a:t>
            </a:r>
            <a:r>
              <a:rPr lang="en-GB" dirty="0" smtClean="0"/>
              <a:t> </a:t>
            </a:r>
            <a:r>
              <a:rPr lang="en-GB" dirty="0" err="1" smtClean="0"/>
              <a:t>hakların</a:t>
            </a:r>
            <a:r>
              <a:rPr lang="en-GB" dirty="0" smtClean="0"/>
              <a:t> </a:t>
            </a:r>
            <a:r>
              <a:rPr lang="en-GB" dirty="0" err="1" smtClean="0"/>
              <a:t>korunması</a:t>
            </a:r>
            <a:r>
              <a:rPr lang="en-GB" dirty="0" smtClean="0"/>
              <a:t> </a:t>
            </a:r>
            <a:r>
              <a:rPr lang="en-GB" dirty="0" err="1" smtClean="0"/>
              <a:t>siber</a:t>
            </a:r>
            <a:r>
              <a:rPr lang="en-GB" dirty="0" smtClean="0"/>
              <a:t> </a:t>
            </a:r>
            <a:r>
              <a:rPr lang="en-GB" dirty="0" err="1" smtClean="0"/>
              <a:t>suçlarla</a:t>
            </a:r>
            <a:r>
              <a:rPr lang="en-GB" dirty="0" smtClean="0"/>
              <a:t> </a:t>
            </a:r>
            <a:r>
              <a:rPr lang="en-GB" dirty="0" err="1" smtClean="0"/>
              <a:t>mücadelede</a:t>
            </a:r>
            <a:r>
              <a:rPr lang="en-GB" dirty="0" smtClean="0"/>
              <a:t> son </a:t>
            </a:r>
            <a:r>
              <a:rPr lang="en-GB" dirty="0" err="1" smtClean="0"/>
              <a:t>derece</a:t>
            </a:r>
            <a:r>
              <a:rPr lang="en-GB" dirty="0" smtClean="0"/>
              <a:t> </a:t>
            </a:r>
            <a:r>
              <a:rPr lang="en-GB" dirty="0" err="1" smtClean="0"/>
              <a:t>büyük</a:t>
            </a:r>
            <a:r>
              <a:rPr lang="en-GB" dirty="0" smtClean="0"/>
              <a:t> </a:t>
            </a:r>
            <a:r>
              <a:rPr lang="en-GB" dirty="0" err="1" smtClean="0"/>
              <a:t>bir</a:t>
            </a:r>
            <a:r>
              <a:rPr lang="en-GB" dirty="0" smtClean="0"/>
              <a:t> </a:t>
            </a:r>
            <a:r>
              <a:rPr lang="en-GB" dirty="0" err="1" smtClean="0"/>
              <a:t>öneme</a:t>
            </a:r>
            <a:r>
              <a:rPr lang="en-GB" dirty="0" smtClean="0"/>
              <a:t> </a:t>
            </a:r>
            <a:r>
              <a:rPr lang="en-GB" dirty="0" err="1" smtClean="0"/>
              <a:t>sahiptir</a:t>
            </a:r>
            <a:r>
              <a:rPr lang="en-GB" dirty="0" smtClean="0"/>
              <a:t>. </a:t>
            </a:r>
            <a:r>
              <a:rPr lang="en-GB" dirty="0" err="1" smtClean="0"/>
              <a:t>Nitekim</a:t>
            </a:r>
            <a:r>
              <a:rPr lang="en-GB" dirty="0" smtClean="0"/>
              <a:t>, </a:t>
            </a:r>
            <a:r>
              <a:rPr lang="en-GB" dirty="0" err="1" smtClean="0"/>
              <a:t>suç</a:t>
            </a:r>
            <a:r>
              <a:rPr lang="en-GB" dirty="0" smtClean="0"/>
              <a:t> </a:t>
            </a:r>
            <a:r>
              <a:rPr lang="en-GB" dirty="0" err="1" smtClean="0"/>
              <a:t>faillerinin</a:t>
            </a:r>
            <a:r>
              <a:rPr lang="en-GB" baseline="0" dirty="0" smtClean="0"/>
              <a:t> </a:t>
            </a:r>
            <a:r>
              <a:rPr lang="en-GB" baseline="0" dirty="0" err="1" smtClean="0"/>
              <a:t>kovuşturulmasını</a:t>
            </a:r>
            <a:r>
              <a:rPr lang="en-GB" baseline="0" dirty="0" smtClean="0"/>
              <a:t> </a:t>
            </a:r>
            <a:r>
              <a:rPr lang="en-GB" baseline="0" dirty="0" err="1" smtClean="0"/>
              <a:t>sağlayan</a:t>
            </a:r>
            <a:r>
              <a:rPr lang="en-GB" baseline="0" dirty="0" smtClean="0"/>
              <a:t> </a:t>
            </a:r>
            <a:r>
              <a:rPr lang="en-GB" baseline="0" dirty="0" err="1" smtClean="0"/>
              <a:t>soruşturma</a:t>
            </a:r>
            <a:r>
              <a:rPr lang="en-GB" baseline="0" dirty="0" smtClean="0"/>
              <a:t> </a:t>
            </a:r>
            <a:r>
              <a:rPr lang="en-GB" baseline="0" dirty="0" err="1" smtClean="0"/>
              <a:t>yetkileri</a:t>
            </a:r>
            <a:r>
              <a:rPr lang="en-GB" baseline="0" dirty="0" smtClean="0"/>
              <a:t> </a:t>
            </a:r>
            <a:r>
              <a:rPr lang="en-GB" baseline="0" dirty="0" err="1" smtClean="0"/>
              <a:t>aynı</a:t>
            </a:r>
            <a:r>
              <a:rPr lang="en-GB" baseline="0" dirty="0" smtClean="0"/>
              <a:t> </a:t>
            </a:r>
            <a:r>
              <a:rPr lang="en-GB" baseline="0" dirty="0" err="1" smtClean="0"/>
              <a:t>zamanda</a:t>
            </a:r>
            <a:r>
              <a:rPr lang="en-GB" baseline="0" dirty="0" smtClean="0"/>
              <a:t> </a:t>
            </a:r>
            <a:r>
              <a:rPr lang="en-GB" baseline="0" dirty="0" err="1" smtClean="0"/>
              <a:t>vatandaşların</a:t>
            </a:r>
            <a:r>
              <a:rPr lang="en-GB" baseline="0" dirty="0" smtClean="0"/>
              <a:t> </a:t>
            </a:r>
            <a:r>
              <a:rPr lang="en-GB" baseline="0" dirty="0" err="1" smtClean="0"/>
              <a:t>özgürlüklerini</a:t>
            </a:r>
            <a:r>
              <a:rPr lang="en-GB" baseline="0" dirty="0" smtClean="0"/>
              <a:t> </a:t>
            </a:r>
            <a:r>
              <a:rPr lang="en-GB" baseline="0" dirty="0" err="1" smtClean="0"/>
              <a:t>ağır</a:t>
            </a:r>
            <a:r>
              <a:rPr lang="en-GB" baseline="0" dirty="0" smtClean="0"/>
              <a:t> </a:t>
            </a:r>
            <a:r>
              <a:rPr lang="en-GB" baseline="0" dirty="0" err="1" smtClean="0"/>
              <a:t>biçimde</a:t>
            </a:r>
            <a:r>
              <a:rPr lang="en-GB" baseline="0" dirty="0" smtClean="0"/>
              <a:t> </a:t>
            </a:r>
            <a:r>
              <a:rPr lang="en-GB" baseline="0" dirty="0" err="1" smtClean="0"/>
              <a:t>sınırlama</a:t>
            </a:r>
            <a:r>
              <a:rPr lang="en-GB" baseline="0" dirty="0" smtClean="0"/>
              <a:t> </a:t>
            </a:r>
            <a:r>
              <a:rPr lang="en-GB" baseline="0" dirty="0" err="1" smtClean="0"/>
              <a:t>olasılığı</a:t>
            </a:r>
            <a:r>
              <a:rPr lang="en-GB" baseline="0" dirty="0" smtClean="0"/>
              <a:t> da </a:t>
            </a:r>
            <a:r>
              <a:rPr lang="en-GB" baseline="0" dirty="0" err="1" smtClean="0"/>
              <a:t>içermektedir</a:t>
            </a:r>
            <a:r>
              <a:rPr lang="en-GB" baseline="0" dirty="0" smtClean="0"/>
              <a:t>. Bu </a:t>
            </a:r>
            <a:r>
              <a:rPr lang="en-GB" baseline="0" dirty="0" err="1" smtClean="0"/>
              <a:t>nedenledir</a:t>
            </a:r>
            <a:r>
              <a:rPr lang="en-GB" baseline="0" dirty="0" smtClean="0"/>
              <a:t> </a:t>
            </a:r>
            <a:r>
              <a:rPr lang="en-GB" baseline="0" dirty="0" err="1" smtClean="0"/>
              <a:t>ki</a:t>
            </a:r>
            <a:r>
              <a:rPr lang="en-GB" baseline="0" dirty="0" smtClean="0"/>
              <a:t>, </a:t>
            </a:r>
            <a:r>
              <a:rPr lang="en-GB" baseline="0" dirty="0" err="1" smtClean="0"/>
              <a:t>Budapeşte</a:t>
            </a:r>
            <a:r>
              <a:rPr lang="en-GB" baseline="0" dirty="0" smtClean="0"/>
              <a:t> </a:t>
            </a:r>
            <a:r>
              <a:rPr lang="en-GB" baseline="0" dirty="0" err="1" smtClean="0"/>
              <a:t>Sözleşmesi’nin</a:t>
            </a:r>
            <a:r>
              <a:rPr lang="en-GB" baseline="0" dirty="0" smtClean="0"/>
              <a:t> II. </a:t>
            </a:r>
            <a:r>
              <a:rPr lang="en-GB" baseline="0" dirty="0" err="1" smtClean="0"/>
              <a:t>Kısmında</a:t>
            </a:r>
            <a:r>
              <a:rPr lang="en-GB" baseline="0" dirty="0" smtClean="0"/>
              <a:t> </a:t>
            </a:r>
            <a:r>
              <a:rPr lang="en-GB" baseline="0" dirty="0" err="1" smtClean="0"/>
              <a:t>yer</a:t>
            </a:r>
            <a:r>
              <a:rPr lang="en-GB" baseline="0" dirty="0" smtClean="0"/>
              <a:t> </a:t>
            </a:r>
            <a:r>
              <a:rPr lang="en-GB" baseline="0" dirty="0" err="1" smtClean="0"/>
              <a:t>alan</a:t>
            </a:r>
            <a:r>
              <a:rPr lang="en-GB" baseline="0" dirty="0" smtClean="0"/>
              <a:t> </a:t>
            </a:r>
            <a:r>
              <a:rPr lang="en-GB" baseline="0" dirty="0" err="1" smtClean="0"/>
              <a:t>yetki</a:t>
            </a:r>
            <a:r>
              <a:rPr lang="en-GB" baseline="0" dirty="0" smtClean="0"/>
              <a:t> </a:t>
            </a:r>
            <a:r>
              <a:rPr lang="en-GB" baseline="0" dirty="0" err="1" smtClean="0"/>
              <a:t>ve</a:t>
            </a:r>
            <a:r>
              <a:rPr lang="en-GB" baseline="0" dirty="0" smtClean="0"/>
              <a:t> </a:t>
            </a:r>
            <a:r>
              <a:rPr lang="en-GB" baseline="0" dirty="0" err="1" smtClean="0"/>
              <a:t>usuller</a:t>
            </a:r>
            <a:r>
              <a:rPr lang="en-GB" baseline="0" dirty="0" smtClean="0"/>
              <a:t> </a:t>
            </a:r>
            <a:r>
              <a:rPr lang="en-GB" baseline="0" dirty="0" err="1" smtClean="0"/>
              <a:t>uygulanırken</a:t>
            </a:r>
            <a:r>
              <a:rPr lang="en-GB" baseline="0" dirty="0" smtClean="0"/>
              <a:t> </a:t>
            </a:r>
            <a:r>
              <a:rPr lang="en-GB" baseline="0" dirty="0" err="1" smtClean="0"/>
              <a:t>hukukun</a:t>
            </a:r>
            <a:r>
              <a:rPr lang="en-GB" baseline="0" dirty="0" smtClean="0"/>
              <a:t> </a:t>
            </a:r>
            <a:r>
              <a:rPr lang="en-GB" baseline="0" dirty="0" err="1" smtClean="0"/>
              <a:t>üstünlüğünün</a:t>
            </a:r>
            <a:r>
              <a:rPr lang="en-GB" baseline="0" dirty="0" smtClean="0"/>
              <a:t> </a:t>
            </a:r>
            <a:r>
              <a:rPr lang="en-GB" baseline="0" dirty="0" err="1" smtClean="0"/>
              <a:t>korunması</a:t>
            </a:r>
            <a:r>
              <a:rPr lang="en-GB" baseline="0" dirty="0" smtClean="0"/>
              <a:t> </a:t>
            </a:r>
            <a:r>
              <a:rPr lang="en-GB" baseline="0" dirty="0" err="1" smtClean="0"/>
              <a:t>için</a:t>
            </a:r>
            <a:r>
              <a:rPr lang="en-GB" baseline="0" dirty="0" smtClean="0"/>
              <a:t> </a:t>
            </a:r>
            <a:r>
              <a:rPr lang="en-GB" baseline="0" dirty="0" err="1" smtClean="0"/>
              <a:t>temel</a:t>
            </a:r>
            <a:r>
              <a:rPr lang="en-GB" baseline="0" dirty="0" smtClean="0"/>
              <a:t> </a:t>
            </a:r>
            <a:r>
              <a:rPr lang="en-GB" baseline="0" dirty="0" err="1" smtClean="0"/>
              <a:t>hak</a:t>
            </a:r>
            <a:r>
              <a:rPr lang="en-GB" baseline="0" dirty="0" smtClean="0"/>
              <a:t> </a:t>
            </a:r>
            <a:r>
              <a:rPr lang="en-GB" baseline="0" dirty="0" err="1" smtClean="0"/>
              <a:t>ve</a:t>
            </a:r>
            <a:r>
              <a:rPr lang="en-GB" baseline="0" dirty="0" smtClean="0"/>
              <a:t> </a:t>
            </a:r>
            <a:r>
              <a:rPr lang="en-GB" baseline="0" dirty="0" err="1" smtClean="0"/>
              <a:t>özgürlüklere</a:t>
            </a:r>
            <a:r>
              <a:rPr lang="en-GB" baseline="0" dirty="0" smtClean="0"/>
              <a:t> </a:t>
            </a:r>
            <a:r>
              <a:rPr lang="en-GB" baseline="0" dirty="0" err="1" smtClean="0"/>
              <a:t>riayet</a:t>
            </a:r>
            <a:r>
              <a:rPr lang="en-GB" baseline="0" dirty="0" smtClean="0"/>
              <a:t> </a:t>
            </a:r>
            <a:r>
              <a:rPr lang="en-GB" baseline="0" dirty="0" err="1" smtClean="0"/>
              <a:t>edilmesini</a:t>
            </a:r>
            <a:r>
              <a:rPr lang="en-GB" baseline="0" dirty="0" smtClean="0"/>
              <a:t> </a:t>
            </a:r>
            <a:r>
              <a:rPr lang="en-GB" baseline="0" dirty="0" err="1" smtClean="0"/>
              <a:t>sağlayan</a:t>
            </a:r>
            <a:r>
              <a:rPr lang="en-GB" baseline="0" dirty="0" smtClean="0"/>
              <a:t> </a:t>
            </a:r>
            <a:r>
              <a:rPr lang="en-GB" baseline="0" dirty="0" err="1" smtClean="0"/>
              <a:t>şartlar</a:t>
            </a:r>
            <a:r>
              <a:rPr lang="en-GB" baseline="0" dirty="0" smtClean="0"/>
              <a:t> </a:t>
            </a:r>
            <a:r>
              <a:rPr lang="en-GB" baseline="0" dirty="0" err="1" smtClean="0"/>
              <a:t>ve</a:t>
            </a:r>
            <a:r>
              <a:rPr lang="en-GB" baseline="0" dirty="0" smtClean="0"/>
              <a:t> </a:t>
            </a:r>
            <a:r>
              <a:rPr lang="en-GB" baseline="0" dirty="0" err="1" smtClean="0"/>
              <a:t>güvenceler</a:t>
            </a:r>
            <a:r>
              <a:rPr lang="en-GB" baseline="0" dirty="0" smtClean="0"/>
              <a:t> </a:t>
            </a:r>
            <a:r>
              <a:rPr lang="en-GB" baseline="0" dirty="0" err="1" smtClean="0"/>
              <a:t>getirilmektedir</a:t>
            </a:r>
            <a:r>
              <a:rPr lang="en-GB" baseline="0" dirty="0" smtClean="0"/>
              <a:t>. </a:t>
            </a:r>
            <a:endParaRPr lang="en-GB"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125</a:t>
            </a:fld>
            <a:endParaRPr lang="en-US"/>
          </a:p>
        </p:txBody>
      </p:sp>
    </p:spTree>
    <p:extLst>
      <p:ext uri="{BB962C8B-B14F-4D97-AF65-F5344CB8AC3E}">
        <p14:creationId xmlns:p14="http://schemas.microsoft.com/office/powerpoint/2010/main" val="826098780"/>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pPr eaLnBrk="1" hangingPunct="1">
              <a:spcBef>
                <a:spcPct val="0"/>
              </a:spcBef>
            </a:pPr>
            <a:r>
              <a:rPr lang="tr-TR" dirty="0" smtClean="0"/>
              <a:t>15. madde şart ve güvenceler getirmektedir.</a:t>
            </a:r>
            <a:r>
              <a:rPr lang="tr-TR" baseline="0" dirty="0" smtClean="0"/>
              <a:t> Ayrıca, usul</a:t>
            </a:r>
            <a:r>
              <a:rPr lang="tr-TR" dirty="0" smtClean="0"/>
              <a:t> tedbirlerini düzenleyen </a:t>
            </a:r>
            <a:r>
              <a:rPr lang="tr-TR" baseline="0" dirty="0" smtClean="0"/>
              <a:t>müteakip hükümlerden her biri (16 ila 21. madde)</a:t>
            </a:r>
            <a:r>
              <a:rPr lang="tr-TR" dirty="0" smtClean="0"/>
              <a:t> söz konusu maddede atıfta bulunulan yetki ve usullerin 15. maddeye tabi olması gerektiğini hatırlatan bir fıkra içermektedir. </a:t>
            </a:r>
          </a:p>
          <a:p>
            <a:pPr eaLnBrk="1" hangingPunct="1">
              <a:spcBef>
                <a:spcPct val="0"/>
              </a:spcBef>
            </a:pPr>
            <a:endParaRPr lang="tr-TR" dirty="0" smtClean="0"/>
          </a:p>
          <a:p>
            <a:pPr eaLnBrk="1" hangingPunct="1">
              <a:spcBef>
                <a:spcPct val="0"/>
              </a:spcBef>
            </a:pPr>
            <a:r>
              <a:rPr lang="tr-TR" dirty="0" smtClean="0"/>
              <a:t>1 – Daha önce izah edildiği üzere, 15. madde siber suçlarla mücadelenin insan hak ve özgürlüklerinin korunmasına zarar verecek bir nitelik taşımaması gerektiğini hatırlattığı için son derece önemlidir. Bu nedenledir ki, usul kurallarının tanımlanması, yürürlüğe konulması ve uygulanması sırasında, iç hukuk tarafından öngörülmesi gereken uygun güvenceler getirilmelidir. </a:t>
            </a:r>
          </a:p>
          <a:p>
            <a:pPr eaLnBrk="1" hangingPunct="1">
              <a:spcBef>
                <a:spcPct val="0"/>
              </a:spcBef>
            </a:pPr>
            <a:endParaRPr lang="tr-TR" i="0" baseline="0" dirty="0" smtClean="0"/>
          </a:p>
          <a:p>
            <a:pPr eaLnBrk="1" hangingPunct="1">
              <a:spcBef>
                <a:spcPct val="0"/>
              </a:spcBef>
            </a:pPr>
            <a:r>
              <a:rPr lang="tr-TR" i="1" dirty="0" smtClean="0"/>
              <a:t>İlk fıkra iki önemli ilke içermektedir</a:t>
            </a:r>
            <a:r>
              <a:rPr lang="tr-TR" dirty="0" smtClean="0"/>
              <a:t>. </a:t>
            </a:r>
            <a:endParaRPr lang="tr-TR" dirty="0"/>
          </a:p>
          <a:p>
            <a:pPr eaLnBrk="1" hangingPunct="1">
              <a:spcBef>
                <a:spcPct val="0"/>
              </a:spcBef>
            </a:pPr>
            <a:endParaRPr lang="tr-TR" i="1" baseline="0" dirty="0" smtClean="0"/>
          </a:p>
          <a:p>
            <a:pPr algn="just" eaLnBrk="1" hangingPunct="1">
              <a:spcBef>
                <a:spcPct val="0"/>
              </a:spcBef>
            </a:pPr>
            <a:r>
              <a:rPr lang="tr-TR" i="0" baseline="0" dirty="0" smtClean="0"/>
              <a:t>Birincisi, </a:t>
            </a:r>
            <a:r>
              <a:rPr lang="tr-TR" b="1" i="0" baseline="0" dirty="0" smtClean="0"/>
              <a:t>insan haklarına</a:t>
            </a:r>
            <a:r>
              <a:rPr lang="tr-TR" b="1" i="0" dirty="0" smtClean="0"/>
              <a:t> yönelik koruma</a:t>
            </a:r>
            <a:r>
              <a:rPr lang="tr-TR" i="0" dirty="0" smtClean="0"/>
              <a:t> tüm belirgin koşulların sürekli olarak dikkate alınmasını gerektiren</a:t>
            </a:r>
            <a:r>
              <a:rPr lang="tr-TR" i="0" baseline="0" dirty="0" smtClean="0"/>
              <a:t> bir</a:t>
            </a:r>
            <a:r>
              <a:rPr lang="tr-TR" i="0" dirty="0" smtClean="0"/>
              <a:t> süreç içermektedir. Bu nedenle, uygun güvencelerin tespiti bir usul kuralının her bir aşaması açısından gerçekleştirilmelidir: </a:t>
            </a:r>
            <a:r>
              <a:rPr lang="tr-TR" b="1" i="1" dirty="0" smtClean="0"/>
              <a:t>tanımlanması</a:t>
            </a:r>
            <a:r>
              <a:rPr lang="tr-TR" i="0" dirty="0" smtClean="0"/>
              <a:t> (yani iç hukuka eklenmesi), </a:t>
            </a:r>
            <a:r>
              <a:rPr lang="tr-TR" b="1" i="1" dirty="0" smtClean="0">
                <a:solidFill>
                  <a:srgbClr val="FF0000"/>
                </a:solidFill>
              </a:rPr>
              <a:t>yürürlüğe konulması </a:t>
            </a:r>
            <a:r>
              <a:rPr lang="tr-TR" i="0" dirty="0" smtClean="0">
                <a:solidFill>
                  <a:srgbClr val="FF0000"/>
                </a:solidFill>
              </a:rPr>
              <a:t>(</a:t>
            </a:r>
            <a:r>
              <a:rPr lang="tr-TR" i="1" dirty="0" smtClean="0">
                <a:solidFill>
                  <a:srgbClr val="FF0000"/>
                </a:solidFill>
              </a:rPr>
              <a:t>yani yetkinin veya usulün hayata geçirilmesini sağlayacak iç düzenleme</a:t>
            </a:r>
            <a:r>
              <a:rPr lang="tr-TR" i="0" dirty="0" smtClean="0">
                <a:solidFill>
                  <a:srgbClr val="FF0000"/>
                </a:solidFill>
              </a:rPr>
              <a:t>) </a:t>
            </a:r>
            <a:r>
              <a:rPr lang="tr-TR" i="1" dirty="0" smtClean="0">
                <a:solidFill>
                  <a:srgbClr val="FF0000"/>
                </a:solidFill>
              </a:rPr>
              <a:t>ve sonrasında </a:t>
            </a:r>
            <a:r>
              <a:rPr lang="tr-TR" b="1" i="1" dirty="0" smtClean="0">
                <a:solidFill>
                  <a:srgbClr val="FF0000"/>
                </a:solidFill>
              </a:rPr>
              <a:t>uygulanması </a:t>
            </a:r>
            <a:r>
              <a:rPr lang="tr-TR" i="0" dirty="0" smtClean="0">
                <a:solidFill>
                  <a:srgbClr val="FF0000"/>
                </a:solidFill>
              </a:rPr>
              <a:t>(</a:t>
            </a:r>
            <a:r>
              <a:rPr lang="tr-TR" i="1" dirty="0" smtClean="0">
                <a:solidFill>
                  <a:srgbClr val="FF0000"/>
                </a:solidFill>
              </a:rPr>
              <a:t>yani belirli bir olayda somut tatbiki</a:t>
            </a:r>
            <a:r>
              <a:rPr lang="tr-TR" i="0" dirty="0" smtClean="0">
                <a:solidFill>
                  <a:srgbClr val="FF0000"/>
                </a:solidFill>
              </a:rPr>
              <a:t>)</a:t>
            </a:r>
            <a:r>
              <a:rPr lang="tr-TR" i="0" dirty="0" smtClean="0"/>
              <a:t>. </a:t>
            </a:r>
            <a:r>
              <a:rPr lang="tr-TR" dirty="0" smtClean="0"/>
              <a:t>Öngörü ise İnsan Haklarının –uygun hallerde– “mahsus” korunmasını sağlayan önemli bir kavramdır; esasen, bir usul tanımlandığı sırada o usule ilişkin bir güvence tasarlanırsa, bu güvence söz konusu usulün tatbikiyle tamamen uyumlu olacak ve böylece hem güvencenin tatbiki kolaylaşacak, hem de temel hakların korunması bakımından güvencenin isabetli şekilde uygulanması sağlanacaktır. </a:t>
            </a:r>
          </a:p>
          <a:p>
            <a:pPr algn="just" eaLnBrk="1" hangingPunct="1">
              <a:spcBef>
                <a:spcPct val="0"/>
              </a:spcBef>
            </a:pPr>
            <a:endParaRPr lang="tr-TR" i="0" baseline="0" dirty="0"/>
          </a:p>
          <a:p>
            <a:pPr algn="just" eaLnBrk="1" hangingPunct="1">
              <a:spcBef>
                <a:spcPct val="0"/>
              </a:spcBef>
            </a:pPr>
            <a:r>
              <a:rPr lang="tr-TR" dirty="0" smtClean="0"/>
              <a:t>İkincisi, </a:t>
            </a:r>
            <a:r>
              <a:rPr lang="tr-TR" b="1" dirty="0" smtClean="0"/>
              <a:t>hukuki dayanak </a:t>
            </a:r>
            <a:r>
              <a:rPr lang="tr-TR" dirty="0" smtClean="0"/>
              <a:t>prensibidir. Güvenceler iç hukuk tarafından öngörülmeli, böylece hem etkin kılınmalı, hem de kamuoyunun bilgisine sunulmalıdır (bu sayede</a:t>
            </a:r>
            <a:r>
              <a:rPr lang="tr-TR" baseline="0" dirty="0" smtClean="0"/>
              <a:t> </a:t>
            </a:r>
            <a:r>
              <a:rPr lang="tr-TR" dirty="0" smtClean="0"/>
              <a:t>yurttaşlar kendi hak ve yükümlülüklerini bilebilecektir.). Ancak buradaki “iç hukuk” kavramı </a:t>
            </a:r>
            <a:r>
              <a:rPr lang="tr-TR" b="1" dirty="0" smtClean="0"/>
              <a:t>maddi hukuk </a:t>
            </a:r>
            <a:r>
              <a:rPr lang="tr-TR" dirty="0" smtClean="0"/>
              <a:t>anlamında olup, yasama işlemlerinin yanı sıra anayasal kurallara ve yerleşik içtihat gibi başkaca hukuki kaynaklara da teşmil edilmektedir (kaynak: Siber Suçlar Sözleşmesi’ne ilişkin açıklayıcı rapor, </a:t>
            </a:r>
            <a:r>
              <a:rPr lang="tr-TR" dirty="0"/>
              <a:t>Avrupa </a:t>
            </a:r>
            <a:r>
              <a:rPr lang="tr-TR" dirty="0" smtClean="0"/>
              <a:t>Konseyi bünyesinde </a:t>
            </a:r>
            <a:r>
              <a:rPr lang="tr-TR" dirty="0"/>
              <a:t>Avrupa İnsan Hakları Mahkemesi’nin – AİHM –  konumuna tekabül </a:t>
            </a:r>
            <a:r>
              <a:rPr lang="tr-TR" dirty="0" smtClean="0"/>
              <a:t>eden).</a:t>
            </a:r>
            <a:endParaRPr lang="tr-TR" i="0" baseline="0"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126</a:t>
            </a:fld>
            <a:endParaRPr lang="en-US">
              <a:cs typeface="Arial" charset="0"/>
            </a:endParaRPr>
          </a:p>
        </p:txBody>
      </p:sp>
    </p:spTree>
    <p:extLst>
      <p:ext uri="{BB962C8B-B14F-4D97-AF65-F5344CB8AC3E}">
        <p14:creationId xmlns:p14="http://schemas.microsoft.com/office/powerpoint/2010/main" val="3760424234"/>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85000" lnSpcReduction="20000"/>
          </a:bodyPr>
          <a:lstStyle/>
          <a:p>
            <a:pPr eaLnBrk="1" hangingPunct="1">
              <a:spcBef>
                <a:spcPct val="0"/>
              </a:spcBef>
            </a:pPr>
            <a:r>
              <a:rPr lang="tr-TR" baseline="0" dirty="0" smtClean="0"/>
              <a:t>2 – Hükmün devamında insan haklarına yönelik korumanın</a:t>
            </a:r>
            <a:r>
              <a:rPr lang="tr-TR" dirty="0" smtClean="0"/>
              <a:t> yeterli” olması gerektiği ve her bir ülkenin üstlendiği yükümlülükler uyarınca doğan hakları içerdiği dile getirilmektedir. Verilen iki örnek, 1950 Avrupa Konseyi (AK) İnsan Hakları ve Temel Özgürlüklerin Korunması Sözleşmesi, daha sık anılan ismiyle “Avrupa İnsan Hakları Sözleşmesi” (AİHS) ve 1966 Birleşmiş Milletler Medeni ve Siyasi Haklar Uluslararası Sözleşmesi’dir (MSHS). Başkaca örnekler olarak 1969 Amerikan İnsan Hakları Sözleşmesi ve 1981 Afrika İnsan Hakları ve Halkların Hakları Şartı sayılabilir. </a:t>
            </a:r>
          </a:p>
          <a:p>
            <a:pPr eaLnBrk="1" hangingPunct="1">
              <a:spcBef>
                <a:spcPct val="0"/>
              </a:spcBef>
            </a:pPr>
            <a:endParaRPr lang="tr-TR" baseline="0" dirty="0" smtClean="0"/>
          </a:p>
          <a:p>
            <a:pPr eaLnBrk="1" hangingPunct="1">
              <a:spcBef>
                <a:spcPct val="0"/>
              </a:spcBef>
            </a:pPr>
            <a:r>
              <a:rPr lang="tr-TR" i="1" dirty="0" smtClean="0"/>
              <a:t>“Yeterlilik” kavramı bir kez daha, insan haklarının mevcut durumlar dikkate alınmak suretiyle etkili bir şekilde korunabilmesi için bu durumlara uyarlanmış güvenceler getirilmesi anlamına gelmektedir. </a:t>
            </a:r>
          </a:p>
          <a:p>
            <a:pPr eaLnBrk="1" hangingPunct="1">
              <a:spcBef>
                <a:spcPct val="0"/>
              </a:spcBef>
            </a:pPr>
            <a:endParaRPr lang="tr-TR" i="1" baseline="0" dirty="0" smtClean="0"/>
          </a:p>
          <a:p>
            <a:pPr eaLnBrk="1" hangingPunct="1">
              <a:spcBef>
                <a:spcPct val="0"/>
              </a:spcBef>
            </a:pPr>
            <a:r>
              <a:rPr lang="tr-TR" i="1" dirty="0" smtClean="0"/>
              <a:t>AİHS ve </a:t>
            </a:r>
            <a:r>
              <a:rPr lang="tr-TR" i="1" dirty="0" err="1" smtClean="0"/>
              <a:t>MSHS’de</a:t>
            </a:r>
            <a:r>
              <a:rPr lang="tr-TR" i="1" dirty="0" smtClean="0"/>
              <a:t> ortak olarak bulunan birçok hak bir sonraki slaytta belirtilecektir. </a:t>
            </a:r>
            <a:endParaRPr lang="tr-TR" i="1" baseline="0" dirty="0" smtClean="0"/>
          </a:p>
          <a:p>
            <a:pPr eaLnBrk="1" hangingPunct="1">
              <a:spcBef>
                <a:spcPct val="0"/>
              </a:spcBef>
            </a:pPr>
            <a:endParaRPr lang="tr-TR" baseline="0" dirty="0" smtClean="0"/>
          </a:p>
          <a:p>
            <a:pPr eaLnBrk="1" hangingPunct="1">
              <a:spcBef>
                <a:spcPct val="0"/>
              </a:spcBef>
            </a:pPr>
            <a:r>
              <a:rPr lang="tr-TR" baseline="0" dirty="0" smtClean="0"/>
              <a:t>3 – Son olarak, 15. maddenin</a:t>
            </a:r>
            <a:r>
              <a:rPr lang="tr-TR" dirty="0" smtClean="0"/>
              <a:t> 1. fıkrası güvencelerin, en azından, </a:t>
            </a:r>
            <a:r>
              <a:rPr lang="tr-TR" b="1" dirty="0" smtClean="0"/>
              <a:t>orantılılık </a:t>
            </a:r>
            <a:r>
              <a:rPr lang="tr-TR" dirty="0" smtClean="0"/>
              <a:t>prensibine uygun olmasını dile getirmektedir. Orantılılık prensibi, hukuk sistemlerine göre anlamı çeşitlilik arz edebilen bir başka önemli ilkedir. </a:t>
            </a:r>
          </a:p>
          <a:p>
            <a:pPr eaLnBrk="1" hangingPunct="1">
              <a:spcBef>
                <a:spcPct val="0"/>
              </a:spcBef>
            </a:pPr>
            <a:endParaRPr lang="tr-TR" baseline="0" dirty="0"/>
          </a:p>
          <a:p>
            <a:pPr eaLnBrk="1" hangingPunct="1">
              <a:spcBef>
                <a:spcPct val="0"/>
              </a:spcBef>
            </a:pPr>
            <a:r>
              <a:rPr lang="tr-TR" dirty="0" smtClean="0"/>
              <a:t>Orantılılık prensibi ulaşılmak istenen bir amaç ile bu amaca ulaşmak için kullanılan araçlar arasında makul bir ilişki olmasını gerektirmektedir. </a:t>
            </a:r>
          </a:p>
          <a:p>
            <a:pPr eaLnBrk="1" hangingPunct="1">
              <a:spcBef>
                <a:spcPct val="0"/>
              </a:spcBef>
            </a:pPr>
            <a:endParaRPr lang="tr-TR" baseline="0" dirty="0" smtClean="0"/>
          </a:p>
          <a:p>
            <a:pPr eaLnBrk="1" hangingPunct="1">
              <a:spcBef>
                <a:spcPct val="0"/>
              </a:spcBef>
            </a:pPr>
            <a:r>
              <a:rPr lang="tr-TR" dirty="0" smtClean="0"/>
              <a:t>AİHS’ye taraf olan ülkelerde orantılılık prensibi, bir yanda suçun niteliği ve koşulları, diğer yanda ise bundan etkilenen temel hakların niteliği ve meşruiyeti dikkate alındığında, uygulanan yetki veya usulün amacına daha az müdahale içeren bir yetki veya usul ile yeterince ulaşılamayacak olmasını temin etmektedir. </a:t>
            </a:r>
            <a:endParaRPr lang="tr-TR" baseline="0" dirty="0"/>
          </a:p>
          <a:p>
            <a:pPr eaLnBrk="1" hangingPunct="1">
              <a:spcBef>
                <a:spcPct val="0"/>
              </a:spcBef>
            </a:pPr>
            <a:endParaRPr lang="tr-TR" baseline="0" dirty="0" smtClean="0"/>
          </a:p>
          <a:p>
            <a:pPr eaLnBrk="1" hangingPunct="1">
              <a:spcBef>
                <a:spcPct val="0"/>
              </a:spcBef>
            </a:pPr>
            <a:r>
              <a:rPr lang="tr-TR" dirty="0" smtClean="0"/>
              <a:t>AİHS çerçevesinde bu prensip, yetki veya usulün “gerekliliği” prensibi olarak adlandırılabilecek bir başka ilkeyi içerir veya beraberin taşır addedilmektedir. Şöyle ki: </a:t>
            </a:r>
            <a:endParaRPr lang="tr-TR" baseline="0" dirty="0" smtClean="0"/>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tr-TR" dirty="0" smtClean="0"/>
              <a:t>Temel haklara yönelik bir kısıtlama için acil bir toplumsal ihtiyaç bulunuyor mu?</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tr-TR" dirty="0" smtClean="0"/>
              <a:t>Öyleyse, bu kısıtlama söz konusu ihtiyacı karşılıyor mu?</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tr-TR" dirty="0" smtClean="0"/>
              <a:t>Öyleyse, bu kısıtlama söz konusu ihtiyaca dair orantılı bir yanıt teşkil ediyor mu?</a:t>
            </a:r>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tr-TR" i="1" baseline="0" dirty="0" smtClean="0"/>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r>
              <a:rPr lang="tr-TR" i="1" baseline="0" dirty="0" smtClean="0"/>
              <a:t>Bir örnek olarak, halihazırda 21. madde</a:t>
            </a:r>
            <a:r>
              <a:rPr lang="tr-TR" i="1" dirty="0" smtClean="0"/>
              <a:t> kapsamında bahsi geçen açık sınırlandırma, yani ele geçirme tedbirlerinin iç hukukta belirlenmiş bir dizi ağır suç açısından uygulanacak olması, orantılılık prensibinin tatbiki doğrultusunda açık bir örnek oluşturmaktadır (bkz. Budapeşte Sözleşmesi’ne ek rapor). </a:t>
            </a:r>
            <a:endParaRPr lang="tr-TR" baseline="0" dirty="0" smtClean="0"/>
          </a:p>
          <a:p>
            <a:pPr eaLnBrk="1" hangingPunct="1">
              <a:spcBef>
                <a:spcPct val="0"/>
              </a:spcBef>
            </a:pPr>
            <a:endParaRPr lang="tr-TR" baseline="0"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127</a:t>
            </a:fld>
            <a:endParaRPr lang="en-US">
              <a:cs typeface="Arial" charset="0"/>
            </a:endParaRPr>
          </a:p>
        </p:txBody>
      </p:sp>
    </p:spTree>
    <p:extLst>
      <p:ext uri="{BB962C8B-B14F-4D97-AF65-F5344CB8AC3E}">
        <p14:creationId xmlns:p14="http://schemas.microsoft.com/office/powerpoint/2010/main" val="3760424234"/>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i="0" kern="1200" baseline="0" dirty="0" smtClean="0">
                <a:solidFill>
                  <a:schemeClr val="tx1"/>
                </a:solidFill>
                <a:latin typeface="+mn-lt"/>
                <a:ea typeface="+mn-ea"/>
                <a:cs typeface="+mn-cs"/>
              </a:rPr>
              <a:t>AİHM </a:t>
            </a:r>
            <a:r>
              <a:rPr lang="en-GB" sz="1200" i="0" kern="1200" baseline="0" dirty="0" err="1" smtClean="0">
                <a:solidFill>
                  <a:schemeClr val="tx1"/>
                </a:solidFill>
                <a:latin typeface="+mn-lt"/>
                <a:ea typeface="+mn-ea"/>
                <a:cs typeface="+mn-cs"/>
              </a:rPr>
              <a:t>ve</a:t>
            </a:r>
            <a:r>
              <a:rPr lang="en-GB" sz="1200" i="0" kern="1200" baseline="0" dirty="0" smtClean="0">
                <a:solidFill>
                  <a:schemeClr val="tx1"/>
                </a:solidFill>
                <a:latin typeface="+mn-lt"/>
                <a:ea typeface="+mn-ea"/>
                <a:cs typeface="+mn-cs"/>
              </a:rPr>
              <a:t> MSHS </a:t>
            </a:r>
            <a:r>
              <a:rPr lang="en-GB" sz="1200" i="0" kern="1200" baseline="0" dirty="0" err="1" smtClean="0">
                <a:solidFill>
                  <a:schemeClr val="tx1"/>
                </a:solidFill>
                <a:latin typeface="+mn-lt"/>
                <a:ea typeface="+mn-ea"/>
                <a:cs typeface="+mn-cs"/>
              </a:rPr>
              <a:t>tarafından</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güvence</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altına</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alınmış</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ortak</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haklar</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arasında</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siber</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suç</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soruşturmaları</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ve</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kovuşturmaları</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açısından</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önem</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taşıyabilecek</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olanlar</a:t>
            </a:r>
            <a:r>
              <a:rPr lang="en-GB" sz="1200" i="0" kern="1200" baseline="0" dirty="0" smtClean="0">
                <a:solidFill>
                  <a:schemeClr val="tx1"/>
                </a:solidFill>
                <a:latin typeface="+mn-lt"/>
                <a:ea typeface="+mn-ea"/>
                <a:cs typeface="+mn-cs"/>
              </a:rPr>
              <a:t> </a:t>
            </a:r>
            <a:r>
              <a:rPr lang="en-GB" sz="1200" i="0" kern="1200" baseline="0" dirty="0" err="1" smtClean="0">
                <a:solidFill>
                  <a:schemeClr val="tx1"/>
                </a:solidFill>
                <a:latin typeface="+mn-lt"/>
                <a:ea typeface="+mn-ea"/>
                <a:cs typeface="+mn-cs"/>
              </a:rPr>
              <a:t>şunlardır</a:t>
            </a:r>
            <a:r>
              <a:rPr lang="en-GB" sz="1200" i="0" kern="1200" baseline="0" dirty="0" smtClean="0">
                <a:solidFill>
                  <a:schemeClr val="tx1"/>
                </a:solidFill>
                <a:latin typeface="+mn-lt"/>
                <a:ea typeface="+mn-ea"/>
                <a:cs typeface="+mn-cs"/>
              </a:rPr>
              <a:t>: </a:t>
            </a:r>
          </a:p>
          <a:p>
            <a:pPr marL="517525" eaLnBrk="1" hangingPunct="1">
              <a:spcBef>
                <a:spcPts val="600"/>
              </a:spcBef>
              <a:spcAft>
                <a:spcPts val="600"/>
              </a:spcAft>
              <a:buFont typeface="Arial" panose="020B0604020202020204" pitchFamily="34" charset="0"/>
              <a:buChar char="•"/>
              <a:defRPr/>
            </a:pPr>
            <a:r>
              <a:rPr lang="en-GB" sz="1200" dirty="0" err="1" smtClean="0">
                <a:latin typeface="Verdana" panose="020B0604030504040204" pitchFamily="34" charset="0"/>
                <a:ea typeface="Verdana" panose="020B0604030504040204" pitchFamily="34" charset="0"/>
                <a:cs typeface="Verdana" panose="020B0604030504040204" pitchFamily="34" charset="0"/>
              </a:rPr>
              <a:t>Özgürlük</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ve</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güvenlik</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hakkı</a:t>
            </a:r>
            <a:r>
              <a:rPr lang="en-GB" sz="1200" dirty="0" smtClean="0">
                <a:latin typeface="Verdana" panose="020B0604030504040204" pitchFamily="34" charset="0"/>
                <a:ea typeface="Verdana" panose="020B0604030504040204" pitchFamily="34" charset="0"/>
                <a:cs typeface="Verdana" panose="020B0604030504040204" pitchFamily="34" charset="0"/>
              </a:rPr>
              <a:t>,</a:t>
            </a:r>
          </a:p>
          <a:p>
            <a:pPr marL="517525" eaLnBrk="1" hangingPunct="1">
              <a:spcBef>
                <a:spcPts val="600"/>
              </a:spcBef>
              <a:spcAft>
                <a:spcPts val="600"/>
              </a:spcAft>
              <a:buFont typeface="Arial" panose="020B0604020202020204" pitchFamily="34" charset="0"/>
              <a:buChar char="•"/>
              <a:defRPr/>
            </a:pPr>
            <a:r>
              <a:rPr lang="en-GB" sz="1200" dirty="0" err="1" smtClean="0">
                <a:latin typeface="Verdana" panose="020B0604030504040204" pitchFamily="34" charset="0"/>
                <a:ea typeface="Verdana" panose="020B0604030504040204" pitchFamily="34" charset="0"/>
                <a:cs typeface="Verdana" panose="020B0604030504040204" pitchFamily="34" charset="0"/>
              </a:rPr>
              <a:t>Adil</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yargılanma</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hakkı</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ve</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masumiyet</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karinesi</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sessiz</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kalma</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hakkı</a:t>
            </a:r>
            <a:r>
              <a:rPr lang="en-GB" sz="1200" dirty="0" smtClean="0">
                <a:latin typeface="Verdana" panose="020B0604030504040204" pitchFamily="34" charset="0"/>
                <a:ea typeface="Verdana" panose="020B0604030504040204" pitchFamily="34" charset="0"/>
                <a:cs typeface="Verdana" panose="020B0604030504040204" pitchFamily="34" charset="0"/>
              </a:rPr>
              <a:t> da </a:t>
            </a:r>
            <a:r>
              <a:rPr lang="en-GB" sz="1200" dirty="0" err="1" smtClean="0">
                <a:latin typeface="Verdana" panose="020B0604030504040204" pitchFamily="34" charset="0"/>
                <a:ea typeface="Verdana" panose="020B0604030504040204" pitchFamily="34" charset="0"/>
                <a:cs typeface="Verdana" panose="020B0604030504040204" pitchFamily="34" charset="0"/>
              </a:rPr>
              <a:t>dahil</a:t>
            </a:r>
            <a:r>
              <a:rPr lang="en-GB" sz="1200" dirty="0" smtClean="0">
                <a:latin typeface="Verdana" panose="020B0604030504040204" pitchFamily="34" charset="0"/>
                <a:ea typeface="Verdana" panose="020B0604030504040204" pitchFamily="34" charset="0"/>
                <a:cs typeface="Verdana" panose="020B0604030504040204" pitchFamily="34" charset="0"/>
              </a:rPr>
              <a:t>),</a:t>
            </a:r>
          </a:p>
          <a:p>
            <a:pPr marL="517525" eaLnBrk="1" hangingPunct="1">
              <a:spcBef>
                <a:spcPts val="600"/>
              </a:spcBef>
              <a:spcAft>
                <a:spcPts val="600"/>
              </a:spcAft>
              <a:buFont typeface="Arial" panose="020B0604020202020204" pitchFamily="34" charset="0"/>
              <a:buChar char="•"/>
              <a:defRPr/>
            </a:pPr>
            <a:r>
              <a:rPr lang="en-GB" sz="1200" dirty="0" err="1" smtClean="0">
                <a:latin typeface="Verdana" panose="020B0604030504040204" pitchFamily="34" charset="0"/>
                <a:ea typeface="Verdana" panose="020B0604030504040204" pitchFamily="34" charset="0"/>
                <a:cs typeface="Verdana" panose="020B0604030504040204" pitchFamily="34" charset="0"/>
              </a:rPr>
              <a:t>Eylem</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veya</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ihmali</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işlendiği</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sırada</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kanunlar</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kapsamında</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bir</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suç</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teşkil</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etmiyorsa</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bir</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suçla</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itham</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edilmeme</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hakkı</a:t>
            </a:r>
            <a:r>
              <a:rPr lang="en-GB" sz="1200" dirty="0" smtClean="0">
                <a:latin typeface="Verdana" panose="020B0604030504040204" pitchFamily="34" charset="0"/>
                <a:ea typeface="Verdana" panose="020B0604030504040204" pitchFamily="34" charset="0"/>
                <a:cs typeface="Verdana" panose="020B0604030504040204" pitchFamily="34" charset="0"/>
              </a:rPr>
              <a:t>,</a:t>
            </a:r>
          </a:p>
          <a:p>
            <a:pPr marL="517525" eaLnBrk="1" hangingPunct="1">
              <a:spcBef>
                <a:spcPts val="600"/>
              </a:spcBef>
              <a:spcAft>
                <a:spcPts val="600"/>
              </a:spcAft>
              <a:buFont typeface="Arial" panose="020B0604020202020204" pitchFamily="34" charset="0"/>
              <a:buChar char="•"/>
              <a:defRPr/>
            </a:pPr>
            <a:r>
              <a:rPr lang="en-GB" sz="1200" dirty="0" err="1" smtClean="0">
                <a:latin typeface="Verdana" panose="020B0604030504040204" pitchFamily="34" charset="0"/>
                <a:ea typeface="Verdana" panose="020B0604030504040204" pitchFamily="34" charset="0"/>
                <a:cs typeface="Verdana" panose="020B0604030504040204" pitchFamily="34" charset="0"/>
              </a:rPr>
              <a:t>Özel</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hayatın</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gizliliği</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hakkı</a:t>
            </a:r>
            <a:r>
              <a:rPr lang="en-GB" sz="1200" dirty="0" smtClean="0">
                <a:latin typeface="Verdana" panose="020B0604030504040204" pitchFamily="34" charset="0"/>
                <a:ea typeface="Verdana" panose="020B0604030504040204" pitchFamily="34" charset="0"/>
                <a:cs typeface="Verdana" panose="020B0604030504040204" pitchFamily="34" charset="0"/>
              </a:rPr>
              <a:t>,</a:t>
            </a:r>
          </a:p>
          <a:p>
            <a:pPr marL="517525" eaLnBrk="1" hangingPunct="1">
              <a:spcBef>
                <a:spcPts val="600"/>
              </a:spcBef>
              <a:spcAft>
                <a:spcPts val="600"/>
              </a:spcAft>
              <a:buFont typeface="Arial" panose="020B0604020202020204" pitchFamily="34" charset="0"/>
              <a:buChar char="•"/>
              <a:defRPr/>
            </a:pPr>
            <a:r>
              <a:rPr lang="en-GB" sz="1200" dirty="0" err="1" smtClean="0">
                <a:latin typeface="Verdana" panose="020B0604030504040204" pitchFamily="34" charset="0"/>
                <a:ea typeface="Verdana" panose="020B0604030504040204" pitchFamily="34" charset="0"/>
                <a:cs typeface="Verdana" panose="020B0604030504040204" pitchFamily="34" charset="0"/>
              </a:rPr>
              <a:t>Düşünce</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vicdan</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ve</a:t>
            </a:r>
            <a:r>
              <a:rPr lang="en-GB" sz="1200" dirty="0" smtClean="0">
                <a:latin typeface="Verdana" panose="020B0604030504040204" pitchFamily="34" charset="0"/>
                <a:ea typeface="Verdana" panose="020B0604030504040204" pitchFamily="34" charset="0"/>
                <a:cs typeface="Verdana" panose="020B0604030504040204" pitchFamily="34" charset="0"/>
              </a:rPr>
              <a:t> din </a:t>
            </a:r>
            <a:r>
              <a:rPr lang="en-GB" sz="1200" dirty="0" err="1" smtClean="0">
                <a:latin typeface="Verdana" panose="020B0604030504040204" pitchFamily="34" charset="0"/>
                <a:ea typeface="Verdana" panose="020B0604030504040204" pitchFamily="34" charset="0"/>
                <a:cs typeface="Verdana" panose="020B0604030504040204" pitchFamily="34" charset="0"/>
              </a:rPr>
              <a:t>özgürlüğü</a:t>
            </a:r>
            <a:r>
              <a:rPr lang="en-GB" sz="1200" dirty="0" smtClean="0">
                <a:latin typeface="Verdana" panose="020B0604030504040204" pitchFamily="34" charset="0"/>
                <a:ea typeface="Verdana" panose="020B0604030504040204" pitchFamily="34" charset="0"/>
                <a:cs typeface="Verdana" panose="020B0604030504040204" pitchFamily="34" charset="0"/>
              </a:rPr>
              <a:t>, </a:t>
            </a:r>
          </a:p>
          <a:p>
            <a:pPr marL="517525" eaLnBrk="1" hangingPunct="1">
              <a:spcBef>
                <a:spcPts val="600"/>
              </a:spcBef>
              <a:spcAft>
                <a:spcPts val="600"/>
              </a:spcAft>
              <a:buFont typeface="Arial" panose="020B0604020202020204" pitchFamily="34" charset="0"/>
              <a:buChar char="•"/>
              <a:defRPr/>
            </a:pPr>
            <a:r>
              <a:rPr lang="en-GB" sz="1200" dirty="0" err="1" smtClean="0">
                <a:latin typeface="Verdana" panose="020B0604030504040204" pitchFamily="34" charset="0"/>
                <a:ea typeface="Verdana" panose="020B0604030504040204" pitchFamily="34" charset="0"/>
                <a:cs typeface="Verdana" panose="020B0604030504040204" pitchFamily="34" charset="0"/>
              </a:rPr>
              <a:t>İfade</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özgürlüğü</a:t>
            </a:r>
            <a:r>
              <a:rPr lang="en-GB" sz="1200" dirty="0" smtClean="0">
                <a:latin typeface="Verdana" panose="020B0604030504040204" pitchFamily="34" charset="0"/>
                <a:ea typeface="Verdana" panose="020B0604030504040204" pitchFamily="34" charset="0"/>
                <a:cs typeface="Verdana" panose="020B0604030504040204" pitchFamily="34" charset="0"/>
              </a:rPr>
              <a:t>, </a:t>
            </a:r>
          </a:p>
          <a:p>
            <a:pPr marL="517525" eaLnBrk="1" hangingPunct="1">
              <a:spcBef>
                <a:spcPts val="600"/>
              </a:spcBef>
              <a:spcAft>
                <a:spcPts val="600"/>
              </a:spcAft>
              <a:buFont typeface="Arial" panose="020B0604020202020204" pitchFamily="34" charset="0"/>
              <a:buChar char="•"/>
              <a:defRPr/>
            </a:pPr>
            <a:r>
              <a:rPr lang="en-GB" sz="1200" dirty="0" err="1" smtClean="0">
                <a:latin typeface="Verdana" panose="020B0604030504040204" pitchFamily="34" charset="0"/>
                <a:ea typeface="Verdana" panose="020B0604030504040204" pitchFamily="34" charset="0"/>
                <a:cs typeface="Verdana" panose="020B0604030504040204" pitchFamily="34" charset="0"/>
              </a:rPr>
              <a:t>Barışçıl</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toplantı</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ve</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örgütlenme</a:t>
            </a:r>
            <a:r>
              <a:rPr lang="en-GB" sz="1200" dirty="0" smtClean="0">
                <a:latin typeface="Verdana" panose="020B0604030504040204" pitchFamily="34" charset="0"/>
                <a:ea typeface="Verdana" panose="020B0604030504040204" pitchFamily="34" charset="0"/>
                <a:cs typeface="Verdana" panose="020B0604030504040204" pitchFamily="34" charset="0"/>
              </a:rPr>
              <a:t> </a:t>
            </a:r>
            <a:r>
              <a:rPr lang="en-GB" sz="1200" dirty="0" err="1" smtClean="0">
                <a:latin typeface="Verdana" panose="020B0604030504040204" pitchFamily="34" charset="0"/>
                <a:ea typeface="Verdana" panose="020B0604030504040204" pitchFamily="34" charset="0"/>
                <a:cs typeface="Verdana" panose="020B0604030504040204" pitchFamily="34" charset="0"/>
              </a:rPr>
              <a:t>özgürlüğü</a:t>
            </a:r>
            <a:r>
              <a:rPr lang="en-GB" sz="1200" dirty="0" smtClean="0">
                <a:latin typeface="Verdana" panose="020B0604030504040204" pitchFamily="34" charset="0"/>
                <a:ea typeface="Verdana" panose="020B0604030504040204" pitchFamily="34" charset="0"/>
                <a:cs typeface="Verdana" panose="020B0604030504040204" pitchFamily="34" charset="0"/>
              </a:rPr>
              <a:t>.</a:t>
            </a:r>
            <a:r>
              <a:rPr lang="en-GB" sz="1200" i="0" kern="1200" baseline="0" dirty="0" smtClean="0">
                <a:solidFill>
                  <a:schemeClr val="tx1"/>
                </a:solidFill>
                <a:latin typeface="+mn-lt"/>
                <a:ea typeface="+mn-ea"/>
                <a:cs typeface="+mn-cs"/>
              </a:rPr>
              <a:t> </a:t>
            </a:r>
          </a:p>
          <a:p>
            <a:pPr marL="171450" marR="0" indent="-171450" algn="l" defTabSz="457200" rtl="0" eaLnBrk="1" fontAlgn="base" latinLnBrk="0" hangingPunct="1">
              <a:lnSpc>
                <a:spcPct val="100000"/>
              </a:lnSpc>
              <a:spcBef>
                <a:spcPct val="0"/>
              </a:spcBef>
              <a:spcAft>
                <a:spcPct val="0"/>
              </a:spcAft>
              <a:buClrTx/>
              <a:buSzTx/>
              <a:buFontTx/>
              <a:buChar char="-"/>
              <a:tabLst/>
              <a:defRPr/>
            </a:pPr>
            <a:endParaRPr lang="en-GB" sz="1200" i="0" kern="1200" baseline="0" dirty="0" smtClean="0">
              <a:solidFill>
                <a:schemeClr val="tx1"/>
              </a:solidFill>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endParaRPr lang="en-GB" sz="1200" i="0" kern="1200" dirty="0" smtClean="0">
              <a:solidFill>
                <a:schemeClr val="tx1"/>
              </a:solidFill>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128</a:t>
            </a:fld>
            <a:endParaRPr lang="en-US">
              <a:cs typeface="Arial" charset="0"/>
            </a:endParaRPr>
          </a:p>
        </p:txBody>
      </p:sp>
    </p:spTree>
    <p:extLst>
      <p:ext uri="{BB962C8B-B14F-4D97-AF65-F5344CB8AC3E}">
        <p14:creationId xmlns:p14="http://schemas.microsoft.com/office/powerpoint/2010/main" val="1677106174"/>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Autofit/>
          </a:bodyPr>
          <a:lstStyle/>
          <a:p>
            <a:pPr eaLnBrk="1" hangingPunct="1">
              <a:spcBef>
                <a:spcPct val="0"/>
              </a:spcBef>
            </a:pPr>
            <a:r>
              <a:rPr lang="tr-TR" sz="1000" dirty="0" smtClean="0"/>
              <a:t>15. maddenin 2. fıkrası uygulanabilecek şart ve güvence türlerine dair bir sınırlandırma içermemektedir. Bu madde sadece ilgili usul veya yetkinin niteliği (</a:t>
            </a:r>
            <a:r>
              <a:rPr lang="tr-TR" sz="1000" b="1" dirty="0" smtClean="0"/>
              <a:t>yetki veya usulün şu ya da bu şekilde müdahale içermesine </a:t>
            </a:r>
            <a:r>
              <a:rPr lang="tr-TR" sz="1000" dirty="0" smtClean="0"/>
              <a:t>bağlı olarak) göz önüne alınarak uygun hallerde asgari olarak uygulanması gereken güvencelere dair liste sunmaktadır. </a:t>
            </a:r>
          </a:p>
          <a:p>
            <a:pPr eaLnBrk="1" hangingPunct="1">
              <a:spcBef>
                <a:spcPct val="0"/>
              </a:spcBef>
            </a:pPr>
            <a:endParaRPr lang="tr-TR" sz="1000" baseline="0" dirty="0" smtClean="0"/>
          </a:p>
          <a:p>
            <a:pPr eaLnBrk="1" hangingPunct="1">
              <a:spcBef>
                <a:spcPct val="0"/>
              </a:spcBef>
            </a:pPr>
            <a:r>
              <a:rPr lang="tr-TR" sz="1000" baseline="0" dirty="0" smtClean="0"/>
              <a:t>Bu güvenceler şunlardır:</a:t>
            </a:r>
          </a:p>
          <a:p>
            <a:pPr marL="171450" indent="-171450" eaLnBrk="1" hangingPunct="1">
              <a:spcBef>
                <a:spcPct val="0"/>
              </a:spcBef>
              <a:buFont typeface="Arial" panose="020B0604020202020204" pitchFamily="34" charset="0"/>
              <a:buChar char="•"/>
            </a:pPr>
            <a:r>
              <a:rPr lang="tr-TR" sz="1000" baseline="0" dirty="0" smtClean="0"/>
              <a:t>adli veya başka tür bağımsız denetim</a:t>
            </a:r>
            <a:r>
              <a:rPr lang="tr-TR" sz="1000" dirty="0" smtClean="0"/>
              <a:t>, </a:t>
            </a:r>
          </a:p>
          <a:p>
            <a:pPr marL="171450" indent="-171450" eaLnBrk="1" hangingPunct="1">
              <a:spcBef>
                <a:spcPct val="0"/>
              </a:spcBef>
              <a:buFont typeface="Arial" panose="020B0604020202020204" pitchFamily="34" charset="0"/>
              <a:buChar char="•"/>
            </a:pPr>
            <a:r>
              <a:rPr lang="tr-TR" sz="1000" dirty="0" smtClean="0"/>
              <a:t>haklı uygulama gerekçeleri, </a:t>
            </a:r>
          </a:p>
          <a:p>
            <a:pPr marL="171450" indent="-171450" eaLnBrk="1" hangingPunct="1">
              <a:spcBef>
                <a:spcPct val="0"/>
              </a:spcBef>
              <a:buFont typeface="Arial" panose="020B0604020202020204" pitchFamily="34" charset="0"/>
              <a:buChar char="•"/>
            </a:pPr>
            <a:r>
              <a:rPr lang="tr-TR" sz="1000" dirty="0"/>
              <a:t>v</a:t>
            </a:r>
            <a:r>
              <a:rPr lang="tr-TR" sz="1000" dirty="0" smtClean="0"/>
              <a:t>e söz konusu yetki ve usulün kapsam ve süresine ilişkin sınırlandırma. </a:t>
            </a:r>
          </a:p>
          <a:p>
            <a:pPr eaLnBrk="1" hangingPunct="1">
              <a:spcBef>
                <a:spcPct val="0"/>
              </a:spcBef>
            </a:pPr>
            <a:endParaRPr lang="tr-TR" sz="1000" dirty="0" smtClean="0"/>
          </a:p>
          <a:p>
            <a:pPr eaLnBrk="1" hangingPunct="1">
              <a:spcBef>
                <a:spcPct val="0"/>
              </a:spcBef>
            </a:pPr>
            <a:r>
              <a:rPr lang="tr-TR" sz="1000" b="1" dirty="0" smtClean="0"/>
              <a:t>Bağımsız denetim </a:t>
            </a:r>
            <a:r>
              <a:rPr lang="tr-TR" sz="1000" dirty="0" smtClean="0"/>
              <a:t>ve </a:t>
            </a:r>
            <a:r>
              <a:rPr lang="tr-TR" sz="1000" b="1" dirty="0" smtClean="0"/>
              <a:t>kapsam ve süre sınırlandırması </a:t>
            </a:r>
            <a:r>
              <a:rPr lang="tr-TR" sz="1000" dirty="0" smtClean="0"/>
              <a:t>müdahale içeren tedbirlere sınırlamalar getirerek ve bu sınırlamalara ve hak koruması sağlayan başka prensiplere uyulduğuna dair bağımsız bir doğrulamaya olanak sunarak tedbirlerin orantılı olmasını sağlayan geleneksel güvencelerdir. </a:t>
            </a:r>
            <a:endParaRPr lang="tr-TR" sz="1000" b="1" dirty="0" smtClean="0"/>
          </a:p>
          <a:p>
            <a:pPr eaLnBrk="1" hangingPunct="1">
              <a:spcBef>
                <a:spcPct val="0"/>
              </a:spcBef>
            </a:pPr>
            <a:endParaRPr lang="tr-TR" sz="1000" baseline="0" dirty="0" smtClean="0"/>
          </a:p>
          <a:p>
            <a:pPr eaLnBrk="1" hangingPunct="1">
              <a:spcBef>
                <a:spcPct val="0"/>
              </a:spcBef>
            </a:pPr>
            <a:r>
              <a:rPr lang="tr-TR" sz="1000" dirty="0" smtClean="0"/>
              <a:t>Müdahale içeren tedbiri haklı kılan </a:t>
            </a:r>
            <a:r>
              <a:rPr lang="tr-TR" sz="1000" b="1" dirty="0" smtClean="0"/>
              <a:t>gerekçelerin ayrıntılı şekilde belirtilmesi </a:t>
            </a:r>
            <a:r>
              <a:rPr lang="tr-TR" sz="1000" dirty="0" smtClean="0"/>
              <a:t>geleneksel olarak hem tedbirin gerekliliğini, hem de orantılılığını sağlayan bir başka prensiptir (böylece özgürlükleri sınırlandıran tedbire fiilen ihtiyaç duyulup duyulmadığını ve bu tedbirin ulaşılmak istenen özel amaçla orantılı olup olmadığını doğrulamak mümkün olabilmektedir). </a:t>
            </a:r>
          </a:p>
          <a:p>
            <a:pPr eaLnBrk="1" hangingPunct="1">
              <a:spcBef>
                <a:spcPct val="0"/>
              </a:spcBef>
            </a:pPr>
            <a:endParaRPr lang="tr-TR" sz="1000" dirty="0"/>
          </a:p>
          <a:p>
            <a:pPr eaLnBrk="1" hangingPunct="1">
              <a:spcBef>
                <a:spcPct val="0"/>
              </a:spcBef>
            </a:pPr>
            <a:r>
              <a:rPr lang="tr-TR" sz="1000" dirty="0" smtClean="0"/>
              <a:t>Güvencelerin “</a:t>
            </a:r>
            <a:r>
              <a:rPr lang="tr-TR" sz="1000" i="1" dirty="0" smtClean="0"/>
              <a:t>ilgili usul ve yetkinin niteliği göz önünde bulundurularak uygun</a:t>
            </a:r>
            <a:r>
              <a:rPr lang="tr-TR" sz="1000" dirty="0" smtClean="0"/>
              <a:t>” olduğu kadarıyla uygulanması gerektiği düşüncesi biraz daha ayrıntılı incelenmeyi hak etmektedir. Bu noktada, uygun güvencelerin tespitinde olayı çevreleyen koşulların dikkate alınmasının önemi üçüncü kez vurgulanmaktadır. Örneğin, Siber Suçlar Sözleşmesi’ne ilişkin açıklayıcı raporda anımsatıldığı üzere, “</a:t>
            </a:r>
            <a:r>
              <a:rPr lang="tr-TR" sz="1000" i="1" dirty="0" smtClean="0"/>
              <a:t>Taraflar</a:t>
            </a:r>
            <a:r>
              <a:rPr lang="tr-TR" sz="1000" dirty="0" smtClean="0"/>
              <a:t>” bu slaytta yer alan 2. fıkrada değinilenlere benzer “</a:t>
            </a:r>
            <a:r>
              <a:rPr lang="tr-TR" sz="1000" i="1" dirty="0" smtClean="0"/>
              <a:t>şart ve güvenceleri, içerdiği müdahale sebebiyle ele geçirme işlemlerinde açıkça uygulamak durumundadır</a:t>
            </a:r>
            <a:r>
              <a:rPr lang="tr-TR" sz="1000" dirty="0" smtClean="0"/>
              <a:t>”, ancak verilerin muhafazası söz konusu olduğunda aynı şekilde uygulaması gerekmeyecektir. Özel koşullar, 15. maddede belirtilmeyen güvencelerin getirilmesini de gerektirebilir. Açıklayıcı rapora göre, “</a:t>
            </a:r>
            <a:r>
              <a:rPr lang="tr-TR" sz="1000" i="1" dirty="0" smtClean="0"/>
              <a:t>iç hukuk kapsamında ele alınması gereken</a:t>
            </a:r>
            <a:r>
              <a:rPr lang="tr-TR" sz="1000" dirty="0" smtClean="0"/>
              <a:t>” bu diğer güvenceler “</a:t>
            </a:r>
            <a:r>
              <a:rPr lang="tr-TR" sz="1000" i="1" dirty="0" smtClean="0"/>
              <a:t>arasında, kişinin kendini itham etmeme hakkı ve tedbirin tatbikine konu olan kişi veya yerlerin hususiyeti ve bunlara tanınan yasal imtiyazlar</a:t>
            </a:r>
            <a:r>
              <a:rPr lang="tr-TR" sz="1000" dirty="0" smtClean="0"/>
              <a:t>” bulunmaktadır (örneğin, gazetecilerin, hakimlerin ve avukatların büro ve haberleşmelerinin korunmasına yönelik tedbirler güçlendirilmelidir).</a:t>
            </a:r>
          </a:p>
          <a:p>
            <a:pPr eaLnBrk="1" hangingPunct="1">
              <a:spcBef>
                <a:spcPct val="0"/>
              </a:spcBef>
            </a:pPr>
            <a:endParaRPr lang="tr-TR" sz="1000" dirty="0"/>
          </a:p>
          <a:p>
            <a:pPr eaLnBrk="1" hangingPunct="1">
              <a:spcBef>
                <a:spcPct val="0"/>
              </a:spcBef>
            </a:pPr>
            <a:r>
              <a:rPr lang="tr-TR" sz="1000" dirty="0" smtClean="0"/>
              <a:t>Son olarak, 15. maddenin 3. fıkrasında yetki ve usullerin </a:t>
            </a:r>
            <a:r>
              <a:rPr lang="tr-TR" sz="1000" dirty="0"/>
              <a:t>üçüncü şahısların </a:t>
            </a:r>
            <a:r>
              <a:rPr lang="tr-TR" sz="1000" dirty="0" smtClean="0"/>
              <a:t>hak, sorumluluk </a:t>
            </a:r>
            <a:r>
              <a:rPr lang="tr-TR" sz="1000" dirty="0"/>
              <a:t>ve meşru </a:t>
            </a:r>
            <a:r>
              <a:rPr lang="tr-TR" sz="1000" dirty="0" smtClean="0"/>
              <a:t>menfaatleri üzerindeki etkisinin, kamu yararıyla ve özellikle de adaletin sağlam bir şekilde tatbikiyle bağdaşacak ölçüde göz önünde bulundurulması gereği dile getirilmektedir. Bu gereklilik, bir önceki slaytta orantılılık prensibi tanımlanırken dile getirilen orantılılık ilkesinin ikinci yönünü oluşturmaktadır.  </a:t>
            </a:r>
          </a:p>
          <a:p>
            <a:pPr eaLnBrk="1" hangingPunct="1">
              <a:spcBef>
                <a:spcPct val="0"/>
              </a:spcBef>
            </a:pPr>
            <a:endParaRPr lang="tr-TR" sz="1000" dirty="0"/>
          </a:p>
          <a:p>
            <a:pPr eaLnBrk="1" hangingPunct="1">
              <a:spcBef>
                <a:spcPct val="0"/>
              </a:spcBef>
            </a:pPr>
            <a:r>
              <a:rPr lang="tr-TR" sz="1000" dirty="0" smtClean="0"/>
              <a:t>Orantılılık prensibi, hem suçun niteliğini ve koşullarını, hem de etkilenen temel hakların niteliğini ve meşruiyetini göz önünde bulundurmak suretiyle, </a:t>
            </a:r>
            <a:r>
              <a:rPr lang="tr-TR" sz="1000" dirty="0"/>
              <a:t>daha az müdahale içeren bir yetki veya usul kullanılarak </a:t>
            </a:r>
            <a:r>
              <a:rPr lang="tr-TR" sz="1000" dirty="0" smtClean="0"/>
              <a:t>mevcut yetki veya usulün amacına yeterince ulaşılamayacak olduğunu tespit etmektedir. 15. maddenin 3. fıkrası bunu, uygulanan güvencelerin üçüncü şahısların temel hak, sorumluluk ve meşru menfaatlerine yönelik etkiyi göz önünde bulundurmasını sağlayarak temin etmektedir. </a:t>
            </a:r>
          </a:p>
          <a:p>
            <a:pPr eaLnBrk="1" hangingPunct="1">
              <a:spcBef>
                <a:spcPct val="0"/>
              </a:spcBef>
            </a:pPr>
            <a:endParaRPr lang="tr-TR" sz="1000" dirty="0"/>
          </a:p>
          <a:p>
            <a:pPr eaLnBrk="1" hangingPunct="1">
              <a:spcBef>
                <a:spcPct val="0"/>
              </a:spcBef>
            </a:pPr>
            <a:r>
              <a:rPr lang="tr-TR" sz="1000" dirty="0" smtClean="0"/>
              <a:t>3. fıkra, yetki veya usulün etkilerinin azaltılması gereğini “kamu yararına, özellikle adaletin sağlam bir şekilde tatbik edilmesine uygun olduğu” ölçüyle sınırlandırmaktadır. Yani yetki veya usullerin etkisi öncelikle adaletin sağlam bir şekilde tatbikiyle ve başkaca kamu yararlarıyla (örneğin kamu güvenliği ve sağlığı ve mağdur hakları ve özel hayatın gizliliğine saygı gösterilmesi de dahil olmak üzere başkaca menfaatler) ilişkili olarak değerlendirilmelidir. Yetki veya usulün başka hak ve menfaatler üzerindeki etkisinin sınırlandırılması bu kamu yararlarının güvence altına alınmasıyla bağdaşır nitelikteyse, bu durumda söz konusu diğer menfaatlerin güvence altına alınması amacıyla, “tüketici hizmetlerine ilişkin aksamaların en aza indirilmesi, bu Kısım kapsamındaki ifşa yükümlülüğünden korunma veya ifşanın kolaylaştırılması ya da mülkiyet haklarının korunması” gibi başkaca güvenceler uygulanmalıdır. (bkz. [1] </a:t>
            </a:r>
            <a:r>
              <a:rPr lang="tr-TR" sz="1000" dirty="0"/>
              <a:t>Siber Suçlar </a:t>
            </a:r>
            <a:r>
              <a:rPr lang="tr-TR" sz="1000" dirty="0" smtClean="0"/>
              <a:t>Sözleşmesi’ne ilişkin açıklayıcı rapor, </a:t>
            </a:r>
            <a:r>
              <a:rPr lang="tr-TR" sz="1000" dirty="0"/>
              <a:t>paragraf </a:t>
            </a:r>
            <a:r>
              <a:rPr lang="tr-TR" sz="1000" dirty="0" smtClean="0"/>
              <a:t>148).</a:t>
            </a:r>
            <a:endParaRPr lang="tr-TR" sz="1000" dirty="0"/>
          </a:p>
          <a:p>
            <a:pPr eaLnBrk="1" hangingPunct="1">
              <a:spcBef>
                <a:spcPct val="0"/>
              </a:spcBef>
            </a:pPr>
            <a:endParaRPr lang="tr-TR" sz="1000" dirty="0"/>
          </a:p>
          <a:p>
            <a:pPr marL="0" marR="0" indent="0" algn="l" defTabSz="457200" rtl="0" eaLnBrk="1" fontAlgn="base" latinLnBrk="0" hangingPunct="1">
              <a:lnSpc>
                <a:spcPct val="100000"/>
              </a:lnSpc>
              <a:spcBef>
                <a:spcPct val="0"/>
              </a:spcBef>
              <a:spcAft>
                <a:spcPct val="0"/>
              </a:spcAft>
              <a:buClrTx/>
              <a:buSzTx/>
              <a:buFontTx/>
              <a:buNone/>
              <a:tabLst/>
              <a:defRPr/>
            </a:pPr>
            <a:r>
              <a:rPr lang="tr-TR" sz="1000" b="1" i="1" u="sng" dirty="0" smtClean="0"/>
              <a:t>Kaynaklar:</a:t>
            </a:r>
          </a:p>
          <a:p>
            <a:pPr marL="0" marR="0" indent="0" algn="l" defTabSz="457200" rtl="0" eaLnBrk="1" fontAlgn="base" latinLnBrk="0" hangingPunct="1">
              <a:lnSpc>
                <a:spcPct val="100000"/>
              </a:lnSpc>
              <a:spcBef>
                <a:spcPct val="0"/>
              </a:spcBef>
              <a:spcAft>
                <a:spcPct val="0"/>
              </a:spcAft>
              <a:buClrTx/>
              <a:buSzTx/>
              <a:buFontTx/>
              <a:buNone/>
              <a:tabLst/>
              <a:defRPr/>
            </a:pPr>
            <a:r>
              <a:rPr lang="tr-TR" sz="1000" baseline="30000" dirty="0" smtClean="0"/>
              <a:t>[1] </a:t>
            </a:r>
            <a:r>
              <a:rPr lang="tr-TR" sz="1000" baseline="0" dirty="0" smtClean="0"/>
              <a:t>Siber Suçlar Sözleşmesi’ne ilişkin açıklayıcı rapor</a:t>
            </a:r>
            <a:r>
              <a:rPr lang="tr-TR" sz="1000" dirty="0" smtClean="0"/>
              <a:t>, paragraf</a:t>
            </a:r>
            <a:r>
              <a:rPr lang="tr-TR" sz="1000" baseline="0" dirty="0" smtClean="0"/>
              <a:t> </a:t>
            </a:r>
            <a:r>
              <a:rPr lang="tr-TR" sz="1000" dirty="0" smtClean="0"/>
              <a:t>148.</a:t>
            </a: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129</a:t>
            </a:fld>
            <a:endParaRPr lang="en-US" dirty="0">
              <a:cs typeface="Arial" charset="0"/>
            </a:endParaRPr>
          </a:p>
        </p:txBody>
      </p:sp>
    </p:spTree>
    <p:extLst>
      <p:ext uri="{BB962C8B-B14F-4D97-AF65-F5344CB8AC3E}">
        <p14:creationId xmlns:p14="http://schemas.microsoft.com/office/powerpoint/2010/main" val="1770972120"/>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25000" lnSpcReduction="20000"/>
          </a:bodyPr>
          <a:lstStyle/>
          <a:p>
            <a:pPr eaLnBrk="1" hangingPunct="1">
              <a:spcBef>
                <a:spcPct val="0"/>
              </a:spcBef>
            </a:pPr>
            <a:r>
              <a:rPr lang="tr-TR" sz="3200" dirty="0" smtClean="0"/>
              <a:t>Uygun şart ve güvencelerin nasıl tespit edileceğine dair bir örnek vermek amacıyla, kısaca Avrupa Konseyi İnsan Hakları ve Temel Özgürlüklerin Korunması Sözleşmesi (AİHS) kapsamındaki şartlara atıfta bulunacağız. </a:t>
            </a:r>
          </a:p>
          <a:p>
            <a:pPr eaLnBrk="1" hangingPunct="1">
              <a:spcBef>
                <a:spcPct val="0"/>
              </a:spcBef>
            </a:pPr>
            <a:endParaRPr lang="tr-TR" sz="3200" b="1" dirty="0" smtClean="0"/>
          </a:p>
          <a:p>
            <a:pPr eaLnBrk="1" hangingPunct="1">
              <a:spcBef>
                <a:spcPct val="0"/>
              </a:spcBef>
            </a:pPr>
            <a:r>
              <a:rPr lang="tr-TR" sz="3200" b="1" dirty="0" smtClean="0"/>
              <a:t>Bu sentez, her bir ülkenin hukuk sistemine dair özellikler ve uluslararası hukuk kapsamındaki taahhütler göz önünde bulundurulmak suretiyle ülkelerin kendi koşullarına uyarlanabilir. </a:t>
            </a:r>
          </a:p>
          <a:p>
            <a:pPr marL="0" indent="0">
              <a:buNone/>
            </a:pPr>
            <a:endParaRPr lang="tr-TR" sz="3200" kern="1200" baseline="0" dirty="0" smtClean="0">
              <a:solidFill>
                <a:schemeClr val="tx1"/>
              </a:solidFill>
              <a:effectLst/>
            </a:endParaRPr>
          </a:p>
          <a:p>
            <a:pPr marL="0" indent="0">
              <a:buNone/>
            </a:pPr>
            <a:r>
              <a:rPr lang="tr-TR" sz="3200" dirty="0" smtClean="0"/>
              <a:t>Koruma altındaki bir hak sınırlandırılırken (AİHS bu hakkın sınırlandırılmasına izin veriyorsa şayet) uyulması gereken genel prensip şudur: “Müdahaleler” veya “sınırlamalar” (bu slayt açısından “bir yetki veya usulden ötürü üçüncü şahısların hak ve özgürlükleri üzerindeki sınırlamalar anlamına gelecektir) “kanunen öngörülmeli”, söz konusu hakkı ilan eden madde uyarınca “meşru bir amaç veya amaçlar taşımalı” ve “demokratik bir toplumda söz konusu amaç veya amaçlar bakımından gerekli” olmalıdır.</a:t>
            </a:r>
            <a:r>
              <a:rPr lang="tr-TR" sz="3200" baseline="30000" dirty="0" smtClean="0"/>
              <a:t>[</a:t>
            </a:r>
            <a:r>
              <a:rPr lang="tr-TR" sz="3200" b="0" baseline="30000" dirty="0" smtClean="0">
                <a:solidFill>
                  <a:srgbClr val="FF0000"/>
                </a:solidFill>
              </a:rPr>
              <a:t>2</a:t>
            </a:r>
            <a:r>
              <a:rPr lang="tr-TR" sz="3200" baseline="30000" dirty="0" smtClean="0"/>
              <a:t>§45]</a:t>
            </a:r>
            <a:r>
              <a:rPr lang="tr-TR" sz="3200" baseline="0" dirty="0" smtClean="0"/>
              <a:t> </a:t>
            </a:r>
            <a:r>
              <a:rPr lang="tr-TR" sz="3200" baseline="30000" dirty="0" smtClean="0"/>
              <a:t>[3]</a:t>
            </a:r>
            <a:r>
              <a:rPr lang="tr-TR" sz="3200" dirty="0" smtClean="0"/>
              <a:t>.</a:t>
            </a:r>
          </a:p>
          <a:p>
            <a:pPr marL="0" indent="0">
              <a:buNone/>
            </a:pPr>
            <a:endParaRPr lang="tr-TR" sz="3200" dirty="0" smtClean="0"/>
          </a:p>
          <a:p>
            <a:pPr eaLnBrk="1" hangingPunct="1">
              <a:spcBef>
                <a:spcPct val="0"/>
              </a:spcBef>
            </a:pPr>
            <a:r>
              <a:rPr lang="tr-TR" sz="3200" dirty="0" smtClean="0"/>
              <a:t>Dolayısıyla bu genel prensip veya “kamu düzeni şartı”</a:t>
            </a:r>
            <a:r>
              <a:rPr lang="tr-TR" sz="3200" b="0" baseline="30000" dirty="0" smtClean="0"/>
              <a:t>[4]</a:t>
            </a:r>
            <a:r>
              <a:rPr lang="tr-TR" sz="3200" b="0" dirty="0" smtClean="0"/>
              <a:t> dört temel ilke içermektedir: </a:t>
            </a:r>
          </a:p>
          <a:p>
            <a:pPr eaLnBrk="1" hangingPunct="1">
              <a:spcBef>
                <a:spcPct val="0"/>
              </a:spcBef>
            </a:pPr>
            <a:r>
              <a:rPr lang="tr-TR" sz="3200" dirty="0" smtClean="0"/>
              <a:t>	•</a:t>
            </a:r>
            <a:r>
              <a:rPr lang="tr-TR" sz="3200" baseline="0" dirty="0" smtClean="0"/>
              <a:t> </a:t>
            </a:r>
            <a:r>
              <a:rPr lang="tr-TR" sz="3200" b="1" baseline="0" dirty="0" smtClean="0"/>
              <a:t>kanunun</a:t>
            </a:r>
            <a:r>
              <a:rPr lang="tr-TR" sz="3200" baseline="0" dirty="0" smtClean="0"/>
              <a:t> özgürlüklerin sınırlandırılmasını münhasıran</a:t>
            </a:r>
            <a:r>
              <a:rPr lang="tr-TR" sz="3200" dirty="0" smtClean="0"/>
              <a:t> öngörmüş olması (</a:t>
            </a:r>
            <a:r>
              <a:rPr lang="tr-TR" sz="3200" b="1" dirty="0" smtClean="0"/>
              <a:t>hukuki dayanak ilkesi</a:t>
            </a:r>
            <a:r>
              <a:rPr lang="tr-TR" sz="3200" dirty="0" smtClean="0"/>
              <a:t>);</a:t>
            </a:r>
            <a:endParaRPr lang="tr-TR" sz="3200" baseline="0" dirty="0" smtClean="0"/>
          </a:p>
          <a:p>
            <a:pPr eaLnBrk="1" hangingPunct="1">
              <a:spcBef>
                <a:spcPct val="0"/>
              </a:spcBef>
            </a:pPr>
            <a:r>
              <a:rPr lang="tr-TR" sz="3200" dirty="0" smtClean="0"/>
              <a:t>	•</a:t>
            </a:r>
            <a:r>
              <a:rPr lang="tr-TR" sz="3200" baseline="0" dirty="0" smtClean="0"/>
              <a:t> Sözleşmede belirtilen </a:t>
            </a:r>
            <a:r>
              <a:rPr lang="tr-TR" sz="3200" b="1" baseline="0" dirty="0" smtClean="0"/>
              <a:t>meşru amaçlardan </a:t>
            </a:r>
            <a:r>
              <a:rPr lang="tr-TR" sz="3200" baseline="0" dirty="0" smtClean="0"/>
              <a:t>birinin güdülmesi gereği (</a:t>
            </a:r>
            <a:r>
              <a:rPr lang="tr-TR" sz="3200" b="1" baseline="0" dirty="0" smtClean="0"/>
              <a:t>meşru amaç ilkesi</a:t>
            </a:r>
            <a:r>
              <a:rPr lang="tr-TR" sz="3200" baseline="0" dirty="0" smtClean="0"/>
              <a:t>);</a:t>
            </a:r>
          </a:p>
          <a:p>
            <a:pPr eaLnBrk="1" hangingPunct="1">
              <a:spcBef>
                <a:spcPct val="0"/>
              </a:spcBef>
            </a:pPr>
            <a:r>
              <a:rPr lang="tr-TR" sz="3200" dirty="0" smtClean="0"/>
              <a:t>	•</a:t>
            </a:r>
            <a:r>
              <a:rPr lang="tr-TR" sz="3200" baseline="0" dirty="0" smtClean="0"/>
              <a:t> müdahalenin “demokratik bir ülkede” “gerekliliği, Avrupa İnsan Hakları Mahkemesi bu gerekliliği,</a:t>
            </a:r>
            <a:r>
              <a:rPr lang="tr-TR" sz="3200" dirty="0" smtClean="0"/>
              <a:t> müdahalenin (“demokratik olmayı sürdüren bir toplumda</a:t>
            </a:r>
            <a:r>
              <a:rPr lang="tr-TR" sz="3200" baseline="30000" dirty="0" smtClean="0"/>
              <a:t>[5]</a:t>
            </a:r>
            <a:r>
              <a:rPr lang="tr-TR" sz="3200" dirty="0" smtClean="0"/>
              <a:t>) </a:t>
            </a:r>
          </a:p>
          <a:p>
            <a:pPr eaLnBrk="1" hangingPunct="1">
              <a:spcBef>
                <a:spcPct val="0"/>
              </a:spcBef>
            </a:pPr>
            <a:r>
              <a:rPr lang="tr-TR" sz="3200" dirty="0" smtClean="0"/>
              <a:t>			o</a:t>
            </a:r>
            <a:r>
              <a:rPr lang="tr-TR" sz="3200" baseline="0" dirty="0" smtClean="0"/>
              <a:t> “</a:t>
            </a:r>
            <a:r>
              <a:rPr lang="tr-TR" sz="3200" b="1" baseline="0" dirty="0" smtClean="0"/>
              <a:t>acil bir toplumsal ihtiyaca</a:t>
            </a:r>
            <a:r>
              <a:rPr lang="tr-TR" sz="3200" baseline="0" dirty="0" smtClean="0"/>
              <a:t>” cevap</a:t>
            </a:r>
            <a:r>
              <a:rPr lang="tr-TR" sz="3200" dirty="0" smtClean="0"/>
              <a:t> vermesi (</a:t>
            </a:r>
            <a:r>
              <a:rPr lang="tr-TR" sz="3200" b="1" dirty="0" smtClean="0"/>
              <a:t>gereklilik ilkesi</a:t>
            </a:r>
            <a:r>
              <a:rPr lang="tr-TR" sz="3200" dirty="0" smtClean="0"/>
              <a:t>)</a:t>
            </a:r>
            <a:r>
              <a:rPr lang="tr-TR" sz="3200" baseline="30000" dirty="0" smtClean="0"/>
              <a:t>[2§59]</a:t>
            </a:r>
            <a:r>
              <a:rPr lang="tr-TR" sz="3200" dirty="0" smtClean="0"/>
              <a:t>, ve</a:t>
            </a:r>
          </a:p>
          <a:p>
            <a:pPr eaLnBrk="1" hangingPunct="1">
              <a:spcBef>
                <a:spcPct val="0"/>
              </a:spcBef>
            </a:pPr>
            <a:r>
              <a:rPr lang="tr-TR" sz="3200" dirty="0" smtClean="0"/>
              <a:t>			o</a:t>
            </a:r>
            <a:r>
              <a:rPr lang="tr-TR" sz="3200" baseline="0" dirty="0" smtClean="0"/>
              <a:t> “güdülen meşru amaçla orantılı olması”</a:t>
            </a:r>
            <a:r>
              <a:rPr lang="tr-TR" sz="3200" dirty="0" smtClean="0"/>
              <a:t> (</a:t>
            </a:r>
            <a:r>
              <a:rPr lang="tr-TR" sz="3200" b="1" dirty="0" smtClean="0"/>
              <a:t>orantılılık ilkesi</a:t>
            </a:r>
            <a:r>
              <a:rPr lang="tr-TR" sz="3200" dirty="0" smtClean="0"/>
              <a:t>)</a:t>
            </a:r>
            <a:r>
              <a:rPr lang="tr-TR" sz="3200" baseline="30000" dirty="0" smtClean="0"/>
              <a:t>[2§63]</a:t>
            </a:r>
            <a:r>
              <a:rPr lang="tr-TR" sz="3200" dirty="0" smtClean="0"/>
              <a:t> gerektiği şeklinde yorumlamaktadır.</a:t>
            </a:r>
          </a:p>
          <a:p>
            <a:pPr eaLnBrk="1" hangingPunct="1">
              <a:spcBef>
                <a:spcPct val="0"/>
              </a:spcBef>
            </a:pPr>
            <a:endParaRPr lang="tr-TR" sz="3200" baseline="0" dirty="0"/>
          </a:p>
          <a:p>
            <a:pPr eaLnBrk="1" hangingPunct="1">
              <a:spcBef>
                <a:spcPct val="0"/>
              </a:spcBef>
            </a:pPr>
            <a:r>
              <a:rPr lang="tr-TR" sz="3200" dirty="0" smtClean="0"/>
              <a:t>Gereklilik ve orantılılık ilkelerinin “demokratik bir ülkede gerekli olma” cümlesiyle ima edildiğini belirtmek gerekir. Bu yüzdendir ki, mahkeme kararları (ulusal, Avrupa ve bizzat AK Avrupa İnsan Hakları Mahkemesi (AİHM)) ve uzman görüşleri bazen bu ikisi arasında karışıklık yaşamakta, bir tedbirin “gerekliliğini” “orantılılık” terimi kapsamında değerlendirmekte veya bir tedbirin “orantılılığını” “gereklilik” terimi kapsamında değerlendirmektedir. Fakat sınıflandırmada yaşanan bu tür düzensizlikler bir önem taşımamaktadır, zira mahkemeler ve uzmanlar gereklilik ve orantılılık prensiplerinin bir arada ele alındığı tüm olaylarda bir dizi yükümlülüğün de doğmuş olduğunu kabul etmektedir; bunlar, ister gerekliliği sağlayan yükümlülükler, isterse de orantılılığı sağlayan yükümlülükler olsun, 28 </a:t>
            </a:r>
            <a:r>
              <a:rPr lang="tr-TR" sz="3200" dirty="0" err="1" smtClean="0"/>
              <a:t>no’lu</a:t>
            </a:r>
            <a:r>
              <a:rPr lang="tr-TR" sz="3200" dirty="0" smtClean="0"/>
              <a:t> slaytta ve mevcut dersin İkinci Bölümüne Ek kısımda incelenecektir (bu konuda örneğin bkz.</a:t>
            </a:r>
            <a:r>
              <a:rPr lang="tr-TR" sz="3200" baseline="30000" dirty="0" smtClean="0"/>
              <a:t>[6]</a:t>
            </a:r>
            <a:r>
              <a:rPr lang="tr-TR" sz="3200" kern="1200" dirty="0" smtClean="0">
                <a:solidFill>
                  <a:schemeClr val="tx1"/>
                </a:solidFill>
                <a:effectLst/>
              </a:rPr>
              <a:t>). </a:t>
            </a:r>
          </a:p>
          <a:p>
            <a:pPr eaLnBrk="1" hangingPunct="1">
              <a:spcBef>
                <a:spcPct val="0"/>
              </a:spcBef>
            </a:pPr>
            <a:endParaRPr lang="tr-TR" sz="3200" dirty="0"/>
          </a:p>
          <a:p>
            <a:pPr eaLnBrk="1" hangingPunct="1">
              <a:spcBef>
                <a:spcPct val="0"/>
              </a:spcBef>
            </a:pPr>
            <a:r>
              <a:rPr lang="tr-TR" sz="3200" kern="1200" dirty="0" smtClean="0">
                <a:solidFill>
                  <a:schemeClr val="tx1"/>
                </a:solidFill>
                <a:effectLst/>
              </a:rPr>
              <a:t>Bu prensiplerin içeriği hemen bu slaydın ardından gelen İkinci Bölüm – Ek kısmında daha ayrıntılı bir şekilde ele alınmaktadır. Süreye bağlı olarak, eğitmen bu ekin içerdiği konuları öğretmeyi tercih edebileceği gibi, katılımcılara bu bilgileri basılı olarak veya elektronik ortamda sunma yolunu da seçebilir.</a:t>
            </a: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tr-TR" sz="3200" kern="1200" baseline="0" dirty="0" smtClean="0">
              <a:solidFill>
                <a:schemeClr val="tx1"/>
              </a:solidFill>
              <a:effectLst/>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tr-TR" sz="3200" kern="1200" baseline="30000" dirty="0" smtClean="0">
                <a:solidFill>
                  <a:schemeClr val="tx1"/>
                </a:solidFill>
                <a:effectLst/>
              </a:rPr>
              <a:t>[2] </a:t>
            </a:r>
            <a:r>
              <a:rPr lang="tr-TR" sz="3200" kern="1200" baseline="0" dirty="0" smtClean="0">
                <a:solidFill>
                  <a:schemeClr val="tx1"/>
                </a:solidFill>
                <a:effectLst/>
              </a:rPr>
              <a:t>AİHM, “</a:t>
            </a:r>
            <a:r>
              <a:rPr lang="tr-TR" sz="3200" dirty="0" smtClean="0"/>
              <a:t>Sunday Times/Birleşik Krallık” davası, Başvuru </a:t>
            </a:r>
            <a:r>
              <a:rPr lang="tr-TR" sz="3200" dirty="0" err="1" smtClean="0"/>
              <a:t>no</a:t>
            </a:r>
            <a:r>
              <a:rPr lang="tr-TR" sz="3200" dirty="0" smtClean="0"/>
              <a:t>: 6538/74, 26 Nisan 1979, Series A, n° 30, paragraf 49 </a:t>
            </a:r>
            <a:r>
              <a:rPr lang="tr-TR" sz="3200" i="1" dirty="0" smtClean="0"/>
              <a:t>vd.</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tr-TR" sz="3200" kern="1200" baseline="30000" dirty="0" smtClean="0">
                <a:solidFill>
                  <a:schemeClr val="tx1"/>
                </a:solidFill>
                <a:effectLst/>
              </a:rPr>
              <a:t>[3] </a:t>
            </a:r>
            <a:r>
              <a:rPr lang="tr-TR" sz="3200" kern="1200" baseline="0" dirty="0" smtClean="0">
                <a:solidFill>
                  <a:schemeClr val="tx1"/>
                </a:solidFill>
                <a:effectLst/>
              </a:rPr>
              <a:t>Daha ayrıntılı bilgi için bkz. örneğin </a:t>
            </a:r>
            <a:r>
              <a:rPr lang="tr-TR" sz="3200" kern="1200" dirty="0" err="1" smtClean="0">
                <a:solidFill>
                  <a:schemeClr val="tx1"/>
                </a:solidFill>
                <a:effectLst/>
              </a:rPr>
              <a:t>Estelle</a:t>
            </a:r>
            <a:r>
              <a:rPr lang="tr-TR" sz="3200" kern="1200" dirty="0" smtClean="0">
                <a:solidFill>
                  <a:schemeClr val="tx1"/>
                </a:solidFill>
                <a:effectLst/>
              </a:rPr>
              <a:t> De </a:t>
            </a:r>
            <a:r>
              <a:rPr lang="tr-TR" sz="3200" kern="1200" dirty="0" err="1" smtClean="0">
                <a:solidFill>
                  <a:schemeClr val="tx1"/>
                </a:solidFill>
                <a:effectLst/>
              </a:rPr>
              <a:t>Marco</a:t>
            </a:r>
            <a:r>
              <a:rPr lang="tr-TR" sz="3200" kern="1200" dirty="0" smtClean="0">
                <a:solidFill>
                  <a:schemeClr val="tx1"/>
                </a:solidFill>
                <a:effectLst/>
              </a:rPr>
              <a:t> in </a:t>
            </a:r>
            <a:r>
              <a:rPr lang="tr-TR" sz="3200" kern="1200" dirty="0" err="1" smtClean="0">
                <a:solidFill>
                  <a:schemeClr val="tx1"/>
                </a:solidFill>
                <a:effectLst/>
              </a:rPr>
              <a:t>Estelle</a:t>
            </a:r>
            <a:r>
              <a:rPr lang="tr-TR" sz="3200" kern="1200" dirty="0" smtClean="0">
                <a:solidFill>
                  <a:schemeClr val="tx1"/>
                </a:solidFill>
                <a:effectLst/>
              </a:rPr>
              <a:t> De </a:t>
            </a:r>
            <a:r>
              <a:rPr lang="tr-TR" sz="3200" kern="1200" dirty="0" err="1" smtClean="0">
                <a:solidFill>
                  <a:schemeClr val="tx1"/>
                </a:solidFill>
                <a:effectLst/>
              </a:rPr>
              <a:t>Marco</a:t>
            </a:r>
            <a:r>
              <a:rPr lang="tr-TR" sz="3200" kern="1200" dirty="0" smtClean="0">
                <a:solidFill>
                  <a:schemeClr val="tx1"/>
                </a:solidFill>
                <a:effectLst/>
              </a:rPr>
              <a:t> vd., </a:t>
            </a:r>
            <a:r>
              <a:rPr lang="tr-TR" sz="3200" kern="1200" dirty="0" err="1" smtClean="0">
                <a:solidFill>
                  <a:schemeClr val="tx1"/>
                </a:solidFill>
                <a:effectLst/>
              </a:rPr>
              <a:t>Deliverable</a:t>
            </a:r>
            <a:r>
              <a:rPr lang="tr-TR" sz="3200" kern="1200" dirty="0" smtClean="0">
                <a:solidFill>
                  <a:schemeClr val="tx1"/>
                </a:solidFill>
                <a:effectLst/>
              </a:rPr>
              <a:t> D3.3 – Hukuki mütalaa - </a:t>
            </a:r>
            <a:r>
              <a:rPr lang="tr-TR" sz="3200" kern="1200" dirty="0" err="1" smtClean="0">
                <a:solidFill>
                  <a:schemeClr val="tx1"/>
                </a:solidFill>
                <a:effectLst/>
              </a:rPr>
              <a:t>ePOOLICE</a:t>
            </a:r>
            <a:r>
              <a:rPr lang="tr-TR" sz="3200" kern="1200" dirty="0" smtClean="0">
                <a:solidFill>
                  <a:schemeClr val="tx1"/>
                </a:solidFill>
                <a:effectLst/>
              </a:rPr>
              <a:t> AB projesi (</a:t>
            </a:r>
            <a:r>
              <a:rPr lang="tr-TR" sz="3200" kern="1200" dirty="0" err="1" smtClean="0">
                <a:solidFill>
                  <a:schemeClr val="tx1"/>
                </a:solidFill>
                <a:effectLst/>
              </a:rPr>
              <a:t>early</a:t>
            </a:r>
            <a:r>
              <a:rPr lang="tr-TR" sz="3200" kern="1200" dirty="0" smtClean="0">
                <a:solidFill>
                  <a:schemeClr val="tx1"/>
                </a:solidFill>
                <a:effectLst/>
              </a:rPr>
              <a:t> </a:t>
            </a:r>
            <a:r>
              <a:rPr lang="tr-TR" sz="3200" kern="1200" dirty="0" err="1" smtClean="0">
                <a:solidFill>
                  <a:schemeClr val="tx1"/>
                </a:solidFill>
                <a:effectLst/>
              </a:rPr>
              <a:t>Pursuit</a:t>
            </a:r>
            <a:r>
              <a:rPr lang="tr-TR" sz="3200" kern="1200" dirty="0" smtClean="0">
                <a:solidFill>
                  <a:schemeClr val="tx1"/>
                </a:solidFill>
                <a:effectLst/>
              </a:rPr>
              <a:t> </a:t>
            </a:r>
            <a:r>
              <a:rPr lang="tr-TR" sz="3200" kern="1200" dirty="0" err="1" smtClean="0">
                <a:solidFill>
                  <a:schemeClr val="tx1"/>
                </a:solidFill>
                <a:effectLst/>
              </a:rPr>
              <a:t>against</a:t>
            </a:r>
            <a:r>
              <a:rPr lang="tr-TR" sz="3200" kern="1200" dirty="0" smtClean="0">
                <a:solidFill>
                  <a:schemeClr val="tx1"/>
                </a:solidFill>
                <a:effectLst/>
              </a:rPr>
              <a:t> </a:t>
            </a:r>
            <a:r>
              <a:rPr lang="tr-TR" sz="3200" kern="1200" dirty="0" err="1" smtClean="0">
                <a:solidFill>
                  <a:schemeClr val="tx1"/>
                </a:solidFill>
                <a:effectLst/>
              </a:rPr>
              <a:t>Organized</a:t>
            </a:r>
            <a:r>
              <a:rPr lang="tr-TR" sz="3200" kern="1200" dirty="0" smtClean="0">
                <a:solidFill>
                  <a:schemeClr val="tx1"/>
                </a:solidFill>
                <a:effectLst/>
              </a:rPr>
              <a:t> </a:t>
            </a:r>
            <a:r>
              <a:rPr lang="tr-TR" sz="3200" kern="1200" dirty="0" err="1" smtClean="0">
                <a:solidFill>
                  <a:schemeClr val="tx1"/>
                </a:solidFill>
                <a:effectLst/>
              </a:rPr>
              <a:t>crime</a:t>
            </a:r>
            <a:r>
              <a:rPr lang="tr-TR" sz="3200" kern="1200" dirty="0" smtClean="0">
                <a:solidFill>
                  <a:schemeClr val="tx1"/>
                </a:solidFill>
                <a:effectLst/>
              </a:rPr>
              <a:t> </a:t>
            </a:r>
            <a:r>
              <a:rPr lang="tr-TR" sz="3200" kern="1200" dirty="0" err="1" smtClean="0">
                <a:solidFill>
                  <a:schemeClr val="tx1"/>
                </a:solidFill>
                <a:effectLst/>
              </a:rPr>
              <a:t>using</a:t>
            </a:r>
            <a:r>
              <a:rPr lang="tr-TR" sz="3200" kern="1200" dirty="0" smtClean="0">
                <a:solidFill>
                  <a:schemeClr val="tx1"/>
                </a:solidFill>
                <a:effectLst/>
              </a:rPr>
              <a:t> </a:t>
            </a:r>
            <a:r>
              <a:rPr lang="tr-TR" sz="3200" kern="1200" dirty="0" err="1" smtClean="0">
                <a:solidFill>
                  <a:schemeClr val="tx1"/>
                </a:solidFill>
                <a:effectLst/>
              </a:rPr>
              <a:t>envirOnmental</a:t>
            </a:r>
            <a:r>
              <a:rPr lang="tr-TR" sz="3200" kern="1200" dirty="0" smtClean="0">
                <a:solidFill>
                  <a:schemeClr val="tx1"/>
                </a:solidFill>
                <a:effectLst/>
              </a:rPr>
              <a:t> </a:t>
            </a:r>
            <a:r>
              <a:rPr lang="tr-TR" sz="3200" kern="1200" dirty="0" err="1" smtClean="0">
                <a:solidFill>
                  <a:schemeClr val="tx1"/>
                </a:solidFill>
                <a:effectLst/>
              </a:rPr>
              <a:t>Scanning</a:t>
            </a:r>
            <a:r>
              <a:rPr lang="tr-TR" sz="3200" kern="1200" dirty="0" smtClean="0">
                <a:solidFill>
                  <a:schemeClr val="tx1"/>
                </a:solidFill>
                <a:effectLst/>
              </a:rPr>
              <a:t>, </a:t>
            </a:r>
            <a:r>
              <a:rPr lang="tr-TR" sz="3200" kern="1200" dirty="0" err="1" smtClean="0">
                <a:solidFill>
                  <a:schemeClr val="tx1"/>
                </a:solidFill>
                <a:effectLst/>
              </a:rPr>
              <a:t>the</a:t>
            </a:r>
            <a:r>
              <a:rPr lang="tr-TR" sz="3200" kern="1200" dirty="0" smtClean="0">
                <a:solidFill>
                  <a:schemeClr val="tx1"/>
                </a:solidFill>
                <a:effectLst/>
              </a:rPr>
              <a:t> </a:t>
            </a:r>
            <a:r>
              <a:rPr lang="tr-TR" sz="3200" kern="1200" dirty="0" err="1" smtClean="0">
                <a:solidFill>
                  <a:schemeClr val="tx1"/>
                </a:solidFill>
                <a:effectLst/>
              </a:rPr>
              <a:t>Law</a:t>
            </a:r>
            <a:r>
              <a:rPr lang="tr-TR" sz="3200" kern="1200" dirty="0" smtClean="0">
                <a:solidFill>
                  <a:schemeClr val="tx1"/>
                </a:solidFill>
                <a:effectLst/>
              </a:rPr>
              <a:t> </a:t>
            </a:r>
            <a:r>
              <a:rPr lang="tr-TR" sz="3200" kern="1200" dirty="0" err="1" smtClean="0">
                <a:solidFill>
                  <a:schemeClr val="tx1"/>
                </a:solidFill>
                <a:effectLst/>
              </a:rPr>
              <a:t>and</a:t>
            </a:r>
            <a:r>
              <a:rPr lang="tr-TR" sz="3200" kern="1200" dirty="0" smtClean="0">
                <a:solidFill>
                  <a:schemeClr val="tx1"/>
                </a:solidFill>
                <a:effectLst/>
              </a:rPr>
              <a:t> </a:t>
            </a:r>
            <a:r>
              <a:rPr lang="tr-TR" sz="3200" kern="1200" dirty="0" err="1" smtClean="0">
                <a:solidFill>
                  <a:schemeClr val="tx1"/>
                </a:solidFill>
                <a:effectLst/>
              </a:rPr>
              <a:t>IntelligenCE</a:t>
            </a:r>
            <a:r>
              <a:rPr lang="tr-TR" sz="3200" kern="1200" dirty="0" smtClean="0">
                <a:solidFill>
                  <a:schemeClr val="tx1"/>
                </a:solidFill>
                <a:effectLst/>
              </a:rPr>
              <a:t> </a:t>
            </a:r>
            <a:r>
              <a:rPr lang="tr-TR" sz="3200" kern="1200" dirty="0" err="1" smtClean="0">
                <a:solidFill>
                  <a:schemeClr val="tx1"/>
                </a:solidFill>
                <a:effectLst/>
              </a:rPr>
              <a:t>systems</a:t>
            </a:r>
            <a:r>
              <a:rPr lang="tr-TR" sz="3200" kern="1200" dirty="0" smtClean="0">
                <a:solidFill>
                  <a:schemeClr val="tx1"/>
                </a:solidFill>
                <a:effectLst/>
              </a:rPr>
              <a:t>), proje </a:t>
            </a:r>
            <a:r>
              <a:rPr lang="tr-TR" sz="3200" kern="1200" dirty="0" err="1" smtClean="0">
                <a:solidFill>
                  <a:schemeClr val="tx1"/>
                </a:solidFill>
                <a:effectLst/>
              </a:rPr>
              <a:t>no</a:t>
            </a:r>
            <a:r>
              <a:rPr lang="tr-TR" sz="3200" kern="1200" dirty="0" smtClean="0">
                <a:solidFill>
                  <a:schemeClr val="tx1"/>
                </a:solidFill>
                <a:effectLst/>
              </a:rPr>
              <a:t> FP7-SEC-2012-312651, versiyon 1.3, 10 Aralık 2014, Bölüm 3.1.2, şu adresten erişilebilir: </a:t>
            </a:r>
            <a:r>
              <a:rPr lang="tr-TR" sz="3200" u="sng" kern="1200" dirty="0" smtClean="0">
                <a:solidFill>
                  <a:schemeClr val="tx1"/>
                </a:solidFill>
                <a:effectLst/>
                <a:hlinkClick r:id="rId3"/>
              </a:rPr>
              <a:t>https://www.epoolice.eu/</a:t>
            </a:r>
            <a:r>
              <a:rPr lang="tr-TR" sz="3200" u="none" kern="1200" dirty="0" smtClean="0">
                <a:solidFill>
                  <a:schemeClr val="tx1"/>
                </a:solidFill>
                <a:effectLst/>
              </a:rPr>
              <a:t>;</a:t>
            </a:r>
            <a:r>
              <a:rPr lang="tr-TR" sz="3200" u="none" kern="1200" baseline="0" dirty="0" smtClean="0">
                <a:solidFill>
                  <a:schemeClr val="tx1"/>
                </a:solidFill>
                <a:effectLst/>
              </a:rPr>
              <a:t> </a:t>
            </a:r>
            <a:r>
              <a:rPr lang="tr-TR" sz="3200" kern="1200" dirty="0" err="1" smtClean="0">
                <a:solidFill>
                  <a:schemeClr val="tx1"/>
                </a:solidFill>
                <a:effectLst/>
              </a:rPr>
              <a:t>Estelle</a:t>
            </a:r>
            <a:r>
              <a:rPr lang="tr-TR" sz="3200" kern="1200" dirty="0" smtClean="0">
                <a:solidFill>
                  <a:schemeClr val="tx1"/>
                </a:solidFill>
                <a:effectLst/>
              </a:rPr>
              <a:t> De </a:t>
            </a:r>
            <a:r>
              <a:rPr lang="tr-TR" sz="3200" kern="1200" dirty="0" err="1" smtClean="0">
                <a:solidFill>
                  <a:schemeClr val="tx1"/>
                </a:solidFill>
                <a:effectLst/>
              </a:rPr>
              <a:t>Marco</a:t>
            </a:r>
            <a:r>
              <a:rPr lang="tr-TR" sz="3200" kern="1200" dirty="0" smtClean="0">
                <a:solidFill>
                  <a:schemeClr val="tx1"/>
                </a:solidFill>
                <a:effectLst/>
              </a:rPr>
              <a:t>, </a:t>
            </a:r>
            <a:r>
              <a:rPr lang="tr-TR" sz="3200" kern="1200" dirty="0" err="1" smtClean="0">
                <a:solidFill>
                  <a:schemeClr val="tx1"/>
                </a:solidFill>
                <a:effectLst/>
              </a:rPr>
              <a:t>Deliverable</a:t>
            </a:r>
            <a:r>
              <a:rPr lang="tr-TR" sz="3200" kern="1200" dirty="0" smtClean="0">
                <a:solidFill>
                  <a:schemeClr val="tx1"/>
                </a:solidFill>
                <a:effectLst/>
              </a:rPr>
              <a:t> D2.2 - </a:t>
            </a:r>
            <a:r>
              <a:rPr lang="tr-TR" sz="3200" kern="1200" dirty="0" err="1" smtClean="0">
                <a:solidFill>
                  <a:schemeClr val="tx1"/>
                </a:solidFill>
                <a:effectLst/>
              </a:rPr>
              <a:t>Identification</a:t>
            </a:r>
            <a:r>
              <a:rPr lang="tr-TR" sz="3200" kern="1200" dirty="0" smtClean="0">
                <a:solidFill>
                  <a:schemeClr val="tx1"/>
                </a:solidFill>
                <a:effectLst/>
              </a:rPr>
              <a:t> </a:t>
            </a:r>
            <a:r>
              <a:rPr lang="tr-TR" sz="3200" kern="1200" dirty="0" err="1" smtClean="0">
                <a:solidFill>
                  <a:schemeClr val="tx1"/>
                </a:solidFill>
                <a:effectLst/>
              </a:rPr>
              <a:t>and</a:t>
            </a:r>
            <a:r>
              <a:rPr lang="tr-TR" sz="3200" kern="1200" dirty="0" smtClean="0">
                <a:solidFill>
                  <a:schemeClr val="tx1"/>
                </a:solidFill>
                <a:effectLst/>
              </a:rPr>
              <a:t> </a:t>
            </a:r>
            <a:r>
              <a:rPr lang="tr-TR" sz="3200" kern="1200" dirty="0" err="1" smtClean="0">
                <a:solidFill>
                  <a:schemeClr val="tx1"/>
                </a:solidFill>
                <a:effectLst/>
              </a:rPr>
              <a:t>analysis</a:t>
            </a:r>
            <a:r>
              <a:rPr lang="tr-TR" sz="3200" kern="1200" dirty="0" smtClean="0">
                <a:solidFill>
                  <a:schemeClr val="tx1"/>
                </a:solidFill>
                <a:effectLst/>
              </a:rPr>
              <a:t> of </a:t>
            </a:r>
            <a:r>
              <a:rPr lang="tr-TR" sz="3200" kern="1200" dirty="0" err="1" smtClean="0">
                <a:solidFill>
                  <a:schemeClr val="tx1"/>
                </a:solidFill>
                <a:effectLst/>
              </a:rPr>
              <a:t>the</a:t>
            </a:r>
            <a:r>
              <a:rPr lang="tr-TR" sz="3200" kern="1200" dirty="0" smtClean="0">
                <a:solidFill>
                  <a:schemeClr val="tx1"/>
                </a:solidFill>
                <a:effectLst/>
              </a:rPr>
              <a:t> legal </a:t>
            </a:r>
            <a:r>
              <a:rPr lang="tr-TR" sz="3200" kern="1200" dirty="0" err="1" smtClean="0">
                <a:solidFill>
                  <a:schemeClr val="tx1"/>
                </a:solidFill>
                <a:effectLst/>
              </a:rPr>
              <a:t>and</a:t>
            </a:r>
            <a:r>
              <a:rPr lang="tr-TR" sz="3200" kern="1200" dirty="0" smtClean="0">
                <a:solidFill>
                  <a:schemeClr val="tx1"/>
                </a:solidFill>
                <a:effectLst/>
              </a:rPr>
              <a:t> </a:t>
            </a:r>
            <a:r>
              <a:rPr lang="tr-TR" sz="3200" kern="1200" dirty="0" err="1" smtClean="0">
                <a:solidFill>
                  <a:schemeClr val="tx1"/>
                </a:solidFill>
                <a:effectLst/>
              </a:rPr>
              <a:t>ethical</a:t>
            </a:r>
            <a:r>
              <a:rPr lang="tr-TR" sz="3200" kern="1200" dirty="0" smtClean="0">
                <a:solidFill>
                  <a:schemeClr val="tx1"/>
                </a:solidFill>
                <a:effectLst/>
              </a:rPr>
              <a:t> </a:t>
            </a:r>
            <a:r>
              <a:rPr lang="tr-TR" sz="3200" kern="1200" dirty="0" err="1" smtClean="0">
                <a:solidFill>
                  <a:schemeClr val="tx1"/>
                </a:solidFill>
                <a:effectLst/>
              </a:rPr>
              <a:t>framework</a:t>
            </a:r>
            <a:r>
              <a:rPr lang="tr-TR" sz="3200" kern="1200" dirty="0" smtClean="0">
                <a:solidFill>
                  <a:schemeClr val="tx1"/>
                </a:solidFill>
                <a:effectLst/>
              </a:rPr>
              <a:t> – MANDOLA AB Projesi (</a:t>
            </a:r>
            <a:r>
              <a:rPr lang="tr-TR" sz="3200" kern="1200" dirty="0" err="1" smtClean="0">
                <a:solidFill>
                  <a:schemeClr val="tx1"/>
                </a:solidFill>
                <a:effectLst/>
              </a:rPr>
              <a:t>Monitoring</a:t>
            </a:r>
            <a:r>
              <a:rPr lang="tr-TR" sz="3200" kern="1200" dirty="0" smtClean="0">
                <a:solidFill>
                  <a:schemeClr val="tx1"/>
                </a:solidFill>
                <a:effectLst/>
              </a:rPr>
              <a:t> </a:t>
            </a:r>
            <a:r>
              <a:rPr lang="tr-TR" sz="3200" kern="1200" dirty="0" err="1" smtClean="0">
                <a:solidFill>
                  <a:schemeClr val="tx1"/>
                </a:solidFill>
                <a:effectLst/>
              </a:rPr>
              <a:t>and</a:t>
            </a:r>
            <a:r>
              <a:rPr lang="tr-TR" sz="3200" kern="1200" dirty="0" smtClean="0">
                <a:solidFill>
                  <a:schemeClr val="tx1"/>
                </a:solidFill>
                <a:effectLst/>
              </a:rPr>
              <a:t> </a:t>
            </a:r>
            <a:r>
              <a:rPr lang="tr-TR" sz="3200" kern="1200" dirty="0" err="1" smtClean="0">
                <a:solidFill>
                  <a:schemeClr val="tx1"/>
                </a:solidFill>
                <a:effectLst/>
              </a:rPr>
              <a:t>Detecting</a:t>
            </a:r>
            <a:r>
              <a:rPr lang="tr-TR" sz="3200" kern="1200" dirty="0" smtClean="0">
                <a:solidFill>
                  <a:schemeClr val="tx1"/>
                </a:solidFill>
                <a:effectLst/>
              </a:rPr>
              <a:t> Online </a:t>
            </a:r>
            <a:r>
              <a:rPr lang="tr-TR" sz="3200" kern="1200" dirty="0" err="1" smtClean="0">
                <a:solidFill>
                  <a:schemeClr val="tx1"/>
                </a:solidFill>
                <a:effectLst/>
              </a:rPr>
              <a:t>Hate</a:t>
            </a:r>
            <a:r>
              <a:rPr lang="tr-TR" sz="3200" kern="1200" dirty="0" smtClean="0">
                <a:solidFill>
                  <a:schemeClr val="tx1"/>
                </a:solidFill>
                <a:effectLst/>
              </a:rPr>
              <a:t> Speech), 2017, GA </a:t>
            </a:r>
            <a:r>
              <a:rPr lang="tr-TR" sz="3200" kern="1200" dirty="0" err="1" smtClean="0">
                <a:solidFill>
                  <a:schemeClr val="tx1"/>
                </a:solidFill>
                <a:effectLst/>
              </a:rPr>
              <a:t>no</a:t>
            </a:r>
            <a:r>
              <a:rPr lang="tr-TR" sz="3200" kern="1200" dirty="0" smtClean="0">
                <a:solidFill>
                  <a:schemeClr val="tx1"/>
                </a:solidFill>
                <a:effectLst/>
              </a:rPr>
              <a:t>: JUST/2014/RRAC/AG/HATE/6652, Bölüm 4.1.3, </a:t>
            </a:r>
            <a:r>
              <a:rPr lang="tr-TR" sz="3200" kern="1200" baseline="0" dirty="0" smtClean="0">
                <a:solidFill>
                  <a:schemeClr val="tx1"/>
                </a:solidFill>
                <a:effectLst/>
              </a:rPr>
              <a:t>şu adresten erişilebilir: </a:t>
            </a:r>
            <a:r>
              <a:rPr lang="tr-TR" sz="3200" u="sng" kern="1200" dirty="0" smtClean="0">
                <a:solidFill>
                  <a:schemeClr val="tx1"/>
                </a:solidFill>
                <a:effectLst/>
                <a:hlinkClick r:id="rId4"/>
              </a:rPr>
              <a:t>http://mandola-project.eu/publications/</a:t>
            </a:r>
            <a:r>
              <a:rPr lang="tr-TR" sz="3200" kern="1200" dirty="0" smtClean="0">
                <a:solidFill>
                  <a:schemeClr val="tx1"/>
                </a:solidFill>
                <a:effectLst/>
              </a:rPr>
              <a:t>; </a:t>
            </a:r>
            <a:r>
              <a:rPr lang="tr-TR" sz="3200" kern="1200" dirty="0" err="1" smtClean="0">
                <a:solidFill>
                  <a:schemeClr val="tx1"/>
                </a:solidFill>
                <a:effectLst/>
              </a:rPr>
              <a:t>Jeremy</a:t>
            </a:r>
            <a:r>
              <a:rPr lang="tr-TR" sz="3200" kern="1200" dirty="0" smtClean="0">
                <a:solidFill>
                  <a:schemeClr val="tx1"/>
                </a:solidFill>
                <a:effectLst/>
              </a:rPr>
              <a:t> </a:t>
            </a:r>
            <a:r>
              <a:rPr lang="tr-TR" sz="3200" kern="1200" dirty="0" err="1" smtClean="0">
                <a:solidFill>
                  <a:schemeClr val="tx1"/>
                </a:solidFill>
                <a:effectLst/>
              </a:rPr>
              <a:t>McBride</a:t>
            </a:r>
            <a:r>
              <a:rPr lang="tr-TR" sz="3200" kern="1200" dirty="0" smtClean="0">
                <a:solidFill>
                  <a:schemeClr val="tx1"/>
                </a:solidFill>
                <a:effectLst/>
              </a:rPr>
              <a:t>, “</a:t>
            </a:r>
            <a:r>
              <a:rPr lang="tr-TR" sz="3200" kern="1200" dirty="0" err="1" smtClean="0">
                <a:solidFill>
                  <a:schemeClr val="tx1"/>
                </a:solidFill>
                <a:effectLst/>
              </a:rPr>
              <a:t>Proportionality</a:t>
            </a:r>
            <a:r>
              <a:rPr lang="tr-TR" sz="3200" kern="1200" dirty="0" smtClean="0">
                <a:solidFill>
                  <a:schemeClr val="tx1"/>
                </a:solidFill>
                <a:effectLst/>
              </a:rPr>
              <a:t> </a:t>
            </a:r>
            <a:r>
              <a:rPr lang="tr-TR" sz="3200" kern="1200" dirty="0" err="1" smtClean="0">
                <a:solidFill>
                  <a:schemeClr val="tx1"/>
                </a:solidFill>
                <a:effectLst/>
              </a:rPr>
              <a:t>and</a:t>
            </a:r>
            <a:r>
              <a:rPr lang="tr-TR" sz="3200" kern="1200" dirty="0" smtClean="0">
                <a:solidFill>
                  <a:schemeClr val="tx1"/>
                </a:solidFill>
                <a:effectLst/>
              </a:rPr>
              <a:t> </a:t>
            </a:r>
            <a:r>
              <a:rPr lang="tr-TR" sz="3200" kern="1200" dirty="0" err="1" smtClean="0">
                <a:solidFill>
                  <a:schemeClr val="tx1"/>
                </a:solidFill>
                <a:effectLst/>
              </a:rPr>
              <a:t>the</a:t>
            </a:r>
            <a:r>
              <a:rPr lang="tr-TR" sz="3200" kern="1200" dirty="0" smtClean="0">
                <a:solidFill>
                  <a:schemeClr val="tx1"/>
                </a:solidFill>
                <a:effectLst/>
              </a:rPr>
              <a:t> </a:t>
            </a:r>
            <a:r>
              <a:rPr lang="tr-TR" sz="3200" kern="1200" dirty="0" err="1" smtClean="0">
                <a:solidFill>
                  <a:schemeClr val="tx1"/>
                </a:solidFill>
                <a:effectLst/>
              </a:rPr>
              <a:t>European</a:t>
            </a:r>
            <a:r>
              <a:rPr lang="tr-TR" sz="3200" kern="1200" dirty="0" smtClean="0">
                <a:solidFill>
                  <a:schemeClr val="tx1"/>
                </a:solidFill>
                <a:effectLst/>
              </a:rPr>
              <a:t> </a:t>
            </a:r>
            <a:r>
              <a:rPr lang="tr-TR" sz="3200" kern="1200" dirty="0" err="1" smtClean="0">
                <a:solidFill>
                  <a:schemeClr val="tx1"/>
                </a:solidFill>
                <a:effectLst/>
              </a:rPr>
              <a:t>Convention</a:t>
            </a:r>
            <a:r>
              <a:rPr lang="tr-TR" sz="3200" kern="1200" dirty="0" smtClean="0">
                <a:solidFill>
                  <a:schemeClr val="tx1"/>
                </a:solidFill>
                <a:effectLst/>
              </a:rPr>
              <a:t> on Human </a:t>
            </a:r>
            <a:r>
              <a:rPr lang="tr-TR" sz="3200" kern="1200" dirty="0" err="1" smtClean="0">
                <a:solidFill>
                  <a:schemeClr val="tx1"/>
                </a:solidFill>
                <a:effectLst/>
              </a:rPr>
              <a:t>Rights</a:t>
            </a:r>
            <a:r>
              <a:rPr lang="tr-TR" sz="3200" kern="1200" dirty="0" smtClean="0">
                <a:solidFill>
                  <a:schemeClr val="tx1"/>
                </a:solidFill>
                <a:effectLst/>
              </a:rPr>
              <a:t>", </a:t>
            </a:r>
            <a:r>
              <a:rPr lang="tr-TR" sz="3200" i="1" kern="1200" dirty="0" err="1" smtClean="0">
                <a:solidFill>
                  <a:schemeClr val="tx1"/>
                </a:solidFill>
                <a:effectLst/>
              </a:rPr>
              <a:t>The</a:t>
            </a:r>
            <a:r>
              <a:rPr lang="tr-TR" sz="3200" i="1" kern="1200" dirty="0" smtClean="0">
                <a:solidFill>
                  <a:schemeClr val="tx1"/>
                </a:solidFill>
                <a:effectLst/>
              </a:rPr>
              <a:t> </a:t>
            </a:r>
            <a:r>
              <a:rPr lang="tr-TR" sz="3200" i="1" kern="1200" dirty="0" err="1" smtClean="0">
                <a:solidFill>
                  <a:schemeClr val="tx1"/>
                </a:solidFill>
                <a:effectLst/>
              </a:rPr>
              <a:t>principle</a:t>
            </a:r>
            <a:r>
              <a:rPr lang="tr-TR" sz="3200" i="1" kern="1200" dirty="0" smtClean="0">
                <a:solidFill>
                  <a:schemeClr val="tx1"/>
                </a:solidFill>
                <a:effectLst/>
              </a:rPr>
              <a:t> of </a:t>
            </a:r>
            <a:r>
              <a:rPr lang="tr-TR" sz="3200" i="1" kern="1200" dirty="0" err="1" smtClean="0">
                <a:solidFill>
                  <a:schemeClr val="tx1"/>
                </a:solidFill>
                <a:effectLst/>
              </a:rPr>
              <a:t>Proportionality</a:t>
            </a:r>
            <a:r>
              <a:rPr lang="tr-TR" sz="3200" i="1" kern="1200" dirty="0" smtClean="0">
                <a:solidFill>
                  <a:schemeClr val="tx1"/>
                </a:solidFill>
                <a:effectLst/>
              </a:rPr>
              <a:t> in </a:t>
            </a:r>
            <a:r>
              <a:rPr lang="tr-TR" sz="3200" i="1" kern="1200" dirty="0" err="1" smtClean="0">
                <a:solidFill>
                  <a:schemeClr val="tx1"/>
                </a:solidFill>
                <a:effectLst/>
              </a:rPr>
              <a:t>the</a:t>
            </a:r>
            <a:r>
              <a:rPr lang="tr-TR" sz="3200" i="1" kern="1200" dirty="0" smtClean="0">
                <a:solidFill>
                  <a:schemeClr val="tx1"/>
                </a:solidFill>
                <a:effectLst/>
              </a:rPr>
              <a:t> </a:t>
            </a:r>
            <a:r>
              <a:rPr lang="tr-TR" sz="3200" i="1" kern="1200" dirty="0" err="1" smtClean="0">
                <a:solidFill>
                  <a:schemeClr val="tx1"/>
                </a:solidFill>
                <a:effectLst/>
              </a:rPr>
              <a:t>Laws</a:t>
            </a:r>
            <a:r>
              <a:rPr lang="tr-TR" sz="3200" i="1" kern="1200" dirty="0" smtClean="0">
                <a:solidFill>
                  <a:schemeClr val="tx1"/>
                </a:solidFill>
                <a:effectLst/>
              </a:rPr>
              <a:t> of Europe </a:t>
            </a:r>
            <a:r>
              <a:rPr lang="tr-TR" sz="3200" kern="1200" dirty="0" smtClean="0">
                <a:solidFill>
                  <a:schemeClr val="tx1"/>
                </a:solidFill>
                <a:effectLst/>
              </a:rPr>
              <a:t>içinde, der: </a:t>
            </a:r>
            <a:r>
              <a:rPr lang="tr-TR" sz="3200" kern="1200" dirty="0" err="1" smtClean="0">
                <a:solidFill>
                  <a:schemeClr val="tx1"/>
                </a:solidFill>
                <a:effectLst/>
              </a:rPr>
              <a:t>Evelyn</a:t>
            </a:r>
            <a:r>
              <a:rPr lang="tr-TR" sz="3200" kern="1200" dirty="0" smtClean="0">
                <a:solidFill>
                  <a:schemeClr val="tx1"/>
                </a:solidFill>
                <a:effectLst/>
              </a:rPr>
              <a:t> </a:t>
            </a:r>
            <a:r>
              <a:rPr lang="tr-TR" sz="3200" kern="1200" dirty="0" err="1" smtClean="0">
                <a:solidFill>
                  <a:schemeClr val="tx1"/>
                </a:solidFill>
                <a:effectLst/>
              </a:rPr>
              <a:t>Ellis</a:t>
            </a:r>
            <a:r>
              <a:rPr lang="tr-TR" sz="3200" kern="1200" dirty="0" smtClean="0">
                <a:solidFill>
                  <a:schemeClr val="tx1"/>
                </a:solidFill>
                <a:effectLst/>
              </a:rPr>
              <a:t>, Hart Publishing, 197 p., 1999, s. 23 </a:t>
            </a:r>
            <a:r>
              <a:rPr lang="tr-TR" sz="3200" i="1" kern="1200" dirty="0" smtClean="0">
                <a:solidFill>
                  <a:schemeClr val="tx1"/>
                </a:solidFill>
                <a:effectLst/>
              </a:rPr>
              <a:t>vd</a:t>
            </a:r>
            <a:r>
              <a:rPr lang="tr-TR" sz="3200" kern="1200" dirty="0" smtClean="0">
                <a:solidFill>
                  <a:schemeClr val="tx1"/>
                </a:solidFill>
                <a:effectLst/>
              </a:rPr>
              <a:t>.</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tr-TR" sz="3200" baseline="30000" dirty="0" smtClean="0"/>
              <a:t>[4] </a:t>
            </a:r>
            <a:r>
              <a:rPr lang="tr-TR" sz="3200" kern="1200" baseline="0" dirty="0" smtClean="0">
                <a:solidFill>
                  <a:schemeClr val="tx1"/>
                </a:solidFill>
                <a:effectLst/>
              </a:rPr>
              <a:t>Bu formül şu</a:t>
            </a:r>
            <a:r>
              <a:rPr lang="tr-TR" sz="3200" kern="1200" dirty="0" smtClean="0">
                <a:solidFill>
                  <a:schemeClr val="tx1"/>
                </a:solidFill>
                <a:effectLst/>
              </a:rPr>
              <a:t> kaynaktan doğmuştur:</a:t>
            </a:r>
            <a:r>
              <a:rPr lang="tr-TR" sz="3200" kern="1200" baseline="0" dirty="0" smtClean="0">
                <a:solidFill>
                  <a:schemeClr val="tx1"/>
                </a:solidFill>
                <a:effectLst/>
              </a:rPr>
              <a:t> Prof. </a:t>
            </a:r>
            <a:r>
              <a:rPr lang="tr-TR" sz="3200" dirty="0" err="1" smtClean="0"/>
              <a:t>Frédéric</a:t>
            </a:r>
            <a:r>
              <a:rPr lang="tr-TR" sz="3200" dirty="0" smtClean="0"/>
              <a:t> </a:t>
            </a:r>
            <a:r>
              <a:rPr lang="tr-TR" sz="3200" dirty="0" err="1" smtClean="0"/>
              <a:t>Sudre</a:t>
            </a:r>
            <a:r>
              <a:rPr lang="tr-TR" sz="3200" dirty="0" smtClean="0"/>
              <a:t>, "La </a:t>
            </a:r>
            <a:r>
              <a:rPr lang="tr-TR" sz="3200" dirty="0" err="1" smtClean="0"/>
              <a:t>dimension</a:t>
            </a:r>
            <a:r>
              <a:rPr lang="tr-TR" sz="3200" dirty="0" smtClean="0"/>
              <a:t> </a:t>
            </a:r>
            <a:r>
              <a:rPr lang="tr-TR" sz="3200" dirty="0" err="1" smtClean="0"/>
              <a:t>internationale</a:t>
            </a:r>
            <a:r>
              <a:rPr lang="tr-TR" sz="3200" dirty="0" smtClean="0"/>
              <a:t> et </a:t>
            </a:r>
            <a:r>
              <a:rPr lang="tr-TR" sz="3200" dirty="0" err="1" smtClean="0"/>
              <a:t>européenne</a:t>
            </a:r>
            <a:r>
              <a:rPr lang="tr-TR" sz="3200" dirty="0" smtClean="0"/>
              <a:t> </a:t>
            </a:r>
            <a:r>
              <a:rPr lang="tr-TR" sz="3200" dirty="0" err="1" smtClean="0"/>
              <a:t>des</a:t>
            </a:r>
            <a:r>
              <a:rPr lang="tr-TR" sz="3200" dirty="0" smtClean="0"/>
              <a:t> </a:t>
            </a:r>
            <a:r>
              <a:rPr lang="tr-TR" sz="3200" dirty="0" err="1" smtClean="0"/>
              <a:t>libertés</a:t>
            </a:r>
            <a:r>
              <a:rPr lang="tr-TR" sz="3200" dirty="0" smtClean="0"/>
              <a:t> et </a:t>
            </a:r>
            <a:r>
              <a:rPr lang="tr-TR" sz="3200" dirty="0" err="1" smtClean="0"/>
              <a:t>droits</a:t>
            </a:r>
            <a:r>
              <a:rPr lang="tr-TR" sz="3200" dirty="0" smtClean="0"/>
              <a:t> </a:t>
            </a:r>
            <a:r>
              <a:rPr lang="tr-TR" sz="3200" dirty="0" err="1" smtClean="0"/>
              <a:t>fondamentaux</a:t>
            </a:r>
            <a:r>
              <a:rPr lang="tr-TR" sz="3200" dirty="0" smtClean="0"/>
              <a:t>", </a:t>
            </a:r>
            <a:r>
              <a:rPr lang="tr-TR" sz="3200" i="1" kern="1200" dirty="0" err="1" smtClean="0">
                <a:solidFill>
                  <a:schemeClr val="tx1"/>
                </a:solidFill>
                <a:effectLst/>
              </a:rPr>
              <a:t>Libertés</a:t>
            </a:r>
            <a:r>
              <a:rPr lang="tr-TR" sz="3200" i="1" kern="1200" dirty="0" smtClean="0">
                <a:solidFill>
                  <a:schemeClr val="tx1"/>
                </a:solidFill>
                <a:effectLst/>
              </a:rPr>
              <a:t> et </a:t>
            </a:r>
            <a:r>
              <a:rPr lang="tr-TR" sz="3200" i="1" kern="1200" dirty="0" err="1" smtClean="0">
                <a:solidFill>
                  <a:schemeClr val="tx1"/>
                </a:solidFill>
                <a:effectLst/>
              </a:rPr>
              <a:t>droits</a:t>
            </a:r>
            <a:r>
              <a:rPr lang="tr-TR" sz="3200" i="1" kern="1200" dirty="0" smtClean="0">
                <a:solidFill>
                  <a:schemeClr val="tx1"/>
                </a:solidFill>
                <a:effectLst/>
              </a:rPr>
              <a:t> </a:t>
            </a:r>
            <a:r>
              <a:rPr lang="tr-TR" sz="3200" i="1" kern="1200" dirty="0" err="1" smtClean="0">
                <a:solidFill>
                  <a:schemeClr val="tx1"/>
                </a:solidFill>
                <a:effectLst/>
              </a:rPr>
              <a:t>fondamentaux</a:t>
            </a:r>
            <a:r>
              <a:rPr lang="tr-TR" sz="3200" i="1" kern="1200" dirty="0" smtClean="0">
                <a:solidFill>
                  <a:schemeClr val="tx1"/>
                </a:solidFill>
                <a:effectLst/>
              </a:rPr>
              <a:t> </a:t>
            </a:r>
            <a:r>
              <a:rPr lang="tr-TR" sz="3200" kern="1200" dirty="0" smtClean="0">
                <a:solidFill>
                  <a:schemeClr val="tx1"/>
                </a:solidFill>
                <a:effectLst/>
              </a:rPr>
              <a:t>içinde, </a:t>
            </a:r>
            <a:r>
              <a:rPr lang="tr-TR" sz="3200" kern="1200" dirty="0" err="1" smtClean="0">
                <a:solidFill>
                  <a:schemeClr val="tx1"/>
                </a:solidFill>
                <a:effectLst/>
              </a:rPr>
              <a:t>Rémy</a:t>
            </a:r>
            <a:r>
              <a:rPr lang="tr-TR" sz="3200" kern="1200" dirty="0" smtClean="0">
                <a:solidFill>
                  <a:schemeClr val="tx1"/>
                </a:solidFill>
                <a:effectLst/>
              </a:rPr>
              <a:t> </a:t>
            </a:r>
            <a:r>
              <a:rPr lang="tr-TR" sz="3200" kern="1200" dirty="0" err="1" smtClean="0">
                <a:solidFill>
                  <a:schemeClr val="tx1"/>
                </a:solidFill>
                <a:effectLst/>
              </a:rPr>
              <a:t>Cabrillac</a:t>
            </a:r>
            <a:r>
              <a:rPr lang="tr-TR" sz="3200" kern="1200" dirty="0" smtClean="0">
                <a:solidFill>
                  <a:schemeClr val="tx1"/>
                </a:solidFill>
                <a:effectLst/>
              </a:rPr>
              <a:t>, Marie-Anne </a:t>
            </a:r>
            <a:r>
              <a:rPr lang="tr-TR" sz="3200" kern="1200" dirty="0" err="1" smtClean="0">
                <a:solidFill>
                  <a:schemeClr val="tx1"/>
                </a:solidFill>
                <a:effectLst/>
              </a:rPr>
              <a:t>Frison-Roche</a:t>
            </a:r>
            <a:r>
              <a:rPr lang="tr-TR" sz="3200" kern="1200" dirty="0" smtClean="0">
                <a:solidFill>
                  <a:schemeClr val="tx1"/>
                </a:solidFill>
                <a:effectLst/>
              </a:rPr>
              <a:t>, </a:t>
            </a:r>
            <a:r>
              <a:rPr lang="tr-TR" sz="3200" kern="1200" dirty="0" err="1" smtClean="0">
                <a:solidFill>
                  <a:schemeClr val="tx1"/>
                </a:solidFill>
                <a:effectLst/>
              </a:rPr>
              <a:t>Thierry</a:t>
            </a:r>
            <a:r>
              <a:rPr lang="tr-TR" sz="3200" kern="1200" dirty="0" smtClean="0">
                <a:solidFill>
                  <a:schemeClr val="tx1"/>
                </a:solidFill>
                <a:effectLst/>
              </a:rPr>
              <a:t> </a:t>
            </a:r>
            <a:r>
              <a:rPr lang="tr-TR" sz="3200" kern="1200" dirty="0" err="1" smtClean="0">
                <a:solidFill>
                  <a:schemeClr val="tx1"/>
                </a:solidFill>
                <a:effectLst/>
              </a:rPr>
              <a:t>Revet</a:t>
            </a:r>
            <a:r>
              <a:rPr lang="tr-TR" sz="3200" kern="1200" dirty="0" smtClean="0">
                <a:solidFill>
                  <a:schemeClr val="tx1"/>
                </a:solidFill>
                <a:effectLst/>
              </a:rPr>
              <a:t> başkanlığında, der. </a:t>
            </a:r>
            <a:r>
              <a:rPr lang="tr-TR" sz="3200" kern="1200" dirty="0" err="1" smtClean="0">
                <a:solidFill>
                  <a:schemeClr val="tx1"/>
                </a:solidFill>
                <a:effectLst/>
              </a:rPr>
              <a:t>Dalloz</a:t>
            </a:r>
            <a:r>
              <a:rPr lang="tr-TR" sz="3200" kern="1200" dirty="0" smtClean="0">
                <a:solidFill>
                  <a:schemeClr val="tx1"/>
                </a:solidFill>
                <a:effectLst/>
              </a:rPr>
              <a:t>, 11. baskı, 2005, </a:t>
            </a:r>
            <a:r>
              <a:rPr lang="tr-TR" sz="3200" dirty="0" smtClean="0"/>
              <a:t>s 44-45</a:t>
            </a:r>
            <a:r>
              <a:rPr lang="tr-TR" sz="3200" kern="1200" dirty="0" smtClean="0">
                <a:solidFill>
                  <a:schemeClr val="tx1"/>
                </a:solidFill>
                <a:effectLst/>
              </a:rPr>
              <a:t>; ayrıca bkz. </a:t>
            </a:r>
            <a:r>
              <a:rPr lang="tr-TR" sz="3200" kern="1200" dirty="0" err="1" smtClean="0">
                <a:solidFill>
                  <a:schemeClr val="tx1"/>
                </a:solidFill>
                <a:effectLst/>
              </a:rPr>
              <a:t>Estelle</a:t>
            </a:r>
            <a:r>
              <a:rPr lang="tr-TR" sz="3200" kern="1200" dirty="0" smtClean="0">
                <a:solidFill>
                  <a:schemeClr val="tx1"/>
                </a:solidFill>
                <a:effectLst/>
              </a:rPr>
              <a:t> De </a:t>
            </a:r>
            <a:r>
              <a:rPr lang="tr-TR" sz="3200" kern="1200" dirty="0" err="1" smtClean="0">
                <a:solidFill>
                  <a:schemeClr val="tx1"/>
                </a:solidFill>
                <a:effectLst/>
              </a:rPr>
              <a:t>Marco</a:t>
            </a:r>
            <a:r>
              <a:rPr lang="tr-TR" sz="3200" kern="1200" dirty="0" smtClean="0">
                <a:solidFill>
                  <a:schemeClr val="tx1"/>
                </a:solidFill>
                <a:effectLst/>
              </a:rPr>
              <a:t>, </a:t>
            </a:r>
            <a:r>
              <a:rPr lang="tr-TR" sz="3200" i="1" kern="1200" dirty="0" err="1" smtClean="0">
                <a:solidFill>
                  <a:schemeClr val="tx1"/>
                </a:solidFill>
                <a:effectLst/>
              </a:rPr>
              <a:t>L’anonymat</a:t>
            </a:r>
            <a:r>
              <a:rPr lang="tr-TR" sz="3200" i="1" kern="1200" dirty="0" smtClean="0">
                <a:solidFill>
                  <a:schemeClr val="tx1"/>
                </a:solidFill>
                <a:effectLst/>
              </a:rPr>
              <a:t> sur Internet et le </a:t>
            </a:r>
            <a:r>
              <a:rPr lang="tr-TR" sz="3200" i="1" kern="1200" dirty="0" err="1" smtClean="0">
                <a:solidFill>
                  <a:schemeClr val="tx1"/>
                </a:solidFill>
                <a:effectLst/>
              </a:rPr>
              <a:t>droit</a:t>
            </a:r>
            <a:r>
              <a:rPr lang="tr-TR" sz="3200" kern="1200" dirty="0" smtClean="0">
                <a:solidFill>
                  <a:schemeClr val="tx1"/>
                </a:solidFill>
                <a:effectLst/>
              </a:rPr>
              <a:t>, tez, Montpellier 1, 2005, ANRT (ISBN : 978-2-7295-6899-3 ; </a:t>
            </a:r>
            <a:r>
              <a:rPr lang="tr-TR" sz="3200" kern="1200" dirty="0" err="1" smtClean="0">
                <a:solidFill>
                  <a:schemeClr val="tx1"/>
                </a:solidFill>
                <a:effectLst/>
              </a:rPr>
              <a:t>Ref</a:t>
            </a:r>
            <a:r>
              <a:rPr lang="tr-TR" sz="3200" kern="1200" dirty="0" smtClean="0">
                <a:solidFill>
                  <a:schemeClr val="tx1"/>
                </a:solidFill>
                <a:effectLst/>
              </a:rPr>
              <a:t>. : 05MON10067), n° 86.</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tr-TR" sz="3200" kern="1200" baseline="30000" dirty="0" smtClean="0">
                <a:solidFill>
                  <a:schemeClr val="tx1"/>
                </a:solidFill>
                <a:effectLst/>
              </a:rPr>
              <a:t>[5] </a:t>
            </a:r>
            <a:r>
              <a:rPr lang="tr-TR" sz="3200" kern="1200" baseline="0" dirty="0" smtClean="0">
                <a:solidFill>
                  <a:schemeClr val="tx1"/>
                </a:solidFill>
                <a:effectLst/>
              </a:rPr>
              <a:t>Bkz. Örneğin AİHM, “DL/Bulgaristan” davası, Başvuru</a:t>
            </a:r>
            <a:r>
              <a:rPr lang="tr-TR" sz="3200" kern="1200" dirty="0" smtClean="0">
                <a:solidFill>
                  <a:schemeClr val="tx1"/>
                </a:solidFill>
                <a:effectLst/>
              </a:rPr>
              <a:t> </a:t>
            </a:r>
            <a:r>
              <a:rPr lang="tr-TR" sz="3200" kern="1200" dirty="0" err="1" smtClean="0">
                <a:solidFill>
                  <a:schemeClr val="tx1"/>
                </a:solidFill>
                <a:effectLst/>
              </a:rPr>
              <a:t>no</a:t>
            </a:r>
            <a:r>
              <a:rPr lang="tr-TR" sz="3200" kern="1200" dirty="0" smtClean="0">
                <a:solidFill>
                  <a:schemeClr val="tx1"/>
                </a:solidFill>
                <a:effectLst/>
              </a:rPr>
              <a:t>: </a:t>
            </a:r>
            <a:r>
              <a:rPr lang="tr-TR" sz="3200" kern="1200" baseline="0" dirty="0" smtClean="0">
                <a:solidFill>
                  <a:schemeClr val="tx1"/>
                </a:solidFill>
                <a:effectLst/>
              </a:rPr>
              <a:t>7472/14, 19 Mayıs 2016, paragraf 105; ayrıca bkz. </a:t>
            </a:r>
            <a:r>
              <a:rPr lang="tr-TR" sz="3200" dirty="0" smtClean="0"/>
              <a:t>Yargıç </a:t>
            </a:r>
            <a:r>
              <a:rPr lang="tr-TR" sz="3200" dirty="0" err="1" smtClean="0"/>
              <a:t>Wiarda</a:t>
            </a:r>
            <a:r>
              <a:rPr lang="tr-TR" sz="3200" dirty="0" smtClean="0"/>
              <a:t>, </a:t>
            </a:r>
            <a:r>
              <a:rPr lang="tr-TR" sz="3200" dirty="0" err="1" smtClean="0"/>
              <a:t>Cremona</a:t>
            </a:r>
            <a:r>
              <a:rPr lang="tr-TR" sz="3200" dirty="0" smtClean="0"/>
              <a:t>, </a:t>
            </a:r>
            <a:r>
              <a:rPr lang="tr-TR" sz="3200" dirty="0" err="1" smtClean="0"/>
              <a:t>Thór</a:t>
            </a:r>
            <a:r>
              <a:rPr lang="tr-TR" sz="3200" dirty="0" smtClean="0"/>
              <a:t> </a:t>
            </a:r>
            <a:r>
              <a:rPr lang="tr-TR" sz="3200" dirty="0" err="1" smtClean="0"/>
              <a:t>Vilhjálmsson</a:t>
            </a:r>
            <a:r>
              <a:rPr lang="tr-TR" sz="3200" dirty="0" smtClean="0"/>
              <a:t>, </a:t>
            </a:r>
            <a:r>
              <a:rPr lang="tr-TR" sz="3200" dirty="0" err="1" smtClean="0"/>
              <a:t>Ryssdal</a:t>
            </a:r>
            <a:r>
              <a:rPr lang="tr-TR" sz="3200" dirty="0" smtClean="0"/>
              <a:t>, </a:t>
            </a:r>
            <a:r>
              <a:rPr lang="tr-TR" sz="3200" dirty="0" err="1" smtClean="0"/>
              <a:t>Ganshof</a:t>
            </a:r>
            <a:r>
              <a:rPr lang="tr-TR" sz="3200" dirty="0" smtClean="0"/>
              <a:t> </a:t>
            </a:r>
            <a:r>
              <a:rPr lang="tr-TR" sz="3200" dirty="0" err="1" smtClean="0"/>
              <a:t>van</a:t>
            </a:r>
            <a:r>
              <a:rPr lang="tr-TR" sz="3200" dirty="0" smtClean="0"/>
              <a:t> der </a:t>
            </a:r>
            <a:r>
              <a:rPr lang="tr-TR" sz="3200" dirty="0" err="1" smtClean="0"/>
              <a:t>Meersch</a:t>
            </a:r>
            <a:r>
              <a:rPr lang="tr-TR" sz="3200" dirty="0" smtClean="0"/>
              <a:t>, </a:t>
            </a:r>
            <a:r>
              <a:rPr lang="tr-TR" sz="3200" dirty="0" err="1" smtClean="0"/>
              <a:t>Sir</a:t>
            </a:r>
            <a:r>
              <a:rPr lang="tr-TR" sz="3200" dirty="0" smtClean="0"/>
              <a:t> Gerald </a:t>
            </a:r>
            <a:r>
              <a:rPr lang="tr-TR" sz="3200" dirty="0" err="1" smtClean="0"/>
              <a:t>Fitzmaurice</a:t>
            </a:r>
            <a:r>
              <a:rPr lang="tr-TR" sz="3200" dirty="0" smtClean="0"/>
              <a:t>, </a:t>
            </a:r>
            <a:r>
              <a:rPr lang="tr-TR" sz="3200" dirty="0" err="1" smtClean="0"/>
              <a:t>Bindschedler</a:t>
            </a:r>
            <a:r>
              <a:rPr lang="tr-TR" sz="3200" dirty="0" smtClean="0"/>
              <a:t>-Robert, </a:t>
            </a:r>
            <a:r>
              <a:rPr lang="tr-TR" sz="3200" dirty="0" err="1" smtClean="0"/>
              <a:t>Liesch</a:t>
            </a:r>
            <a:r>
              <a:rPr lang="tr-TR" sz="3200" dirty="0" smtClean="0"/>
              <a:t> ve </a:t>
            </a:r>
            <a:r>
              <a:rPr lang="tr-TR" sz="3200" dirty="0" err="1" smtClean="0"/>
              <a:t>Matscher’in</a:t>
            </a:r>
            <a:r>
              <a:rPr lang="tr-TR" sz="3200" dirty="0" smtClean="0"/>
              <a:t> Ortak Karşıt Görüşü, paragraf 8, “Sunday Times” davası kapsamında erişilebilir, </a:t>
            </a:r>
            <a:r>
              <a:rPr lang="tr-TR" sz="3200" i="1" dirty="0" err="1" smtClean="0"/>
              <a:t>a.g.k</a:t>
            </a:r>
            <a:r>
              <a:rPr lang="tr-TR" sz="3200" dirty="0" smtClean="0"/>
              <a:t>.</a:t>
            </a:r>
          </a:p>
          <a:p>
            <a:pPr eaLnBrk="1" hangingPunct="1">
              <a:spcBef>
                <a:spcPct val="0"/>
              </a:spcBef>
              <a:defRPr/>
            </a:pPr>
            <a:r>
              <a:rPr lang="tr-TR" sz="3200" kern="1200" baseline="30000" dirty="0" smtClean="0">
                <a:solidFill>
                  <a:schemeClr val="tx1"/>
                </a:solidFill>
                <a:effectLst/>
              </a:rPr>
              <a:t>[6] </a:t>
            </a:r>
            <a:r>
              <a:rPr lang="tr-TR" sz="3200" kern="1200" dirty="0" smtClean="0">
                <a:solidFill>
                  <a:schemeClr val="tx1"/>
                </a:solidFill>
                <a:effectLst/>
              </a:rPr>
              <a:t>Avrupa Birliği Adalet Divanı, </a:t>
            </a:r>
            <a:r>
              <a:rPr lang="tr-TR" sz="3200" i="1" kern="1200" dirty="0" smtClean="0">
                <a:solidFill>
                  <a:schemeClr val="tx1"/>
                </a:solidFill>
                <a:effectLst/>
              </a:rPr>
              <a:t>Dijital Haklar İrlanda ve </a:t>
            </a:r>
            <a:r>
              <a:rPr lang="tr-TR" sz="3200" i="1" kern="1200" dirty="0" err="1" smtClean="0">
                <a:solidFill>
                  <a:schemeClr val="tx1"/>
                </a:solidFill>
                <a:effectLst/>
              </a:rPr>
              <a:t>Seitlinger</a:t>
            </a:r>
            <a:r>
              <a:rPr lang="tr-TR" sz="3200" i="1" kern="1200" dirty="0" smtClean="0">
                <a:solidFill>
                  <a:schemeClr val="tx1"/>
                </a:solidFill>
                <a:effectLst/>
              </a:rPr>
              <a:t> </a:t>
            </a:r>
            <a:r>
              <a:rPr lang="tr-TR" sz="3200" i="1" kern="1200" dirty="0" err="1" smtClean="0">
                <a:solidFill>
                  <a:schemeClr val="tx1"/>
                </a:solidFill>
                <a:effectLst/>
              </a:rPr>
              <a:t>e.a</a:t>
            </a:r>
            <a:r>
              <a:rPr lang="tr-TR" sz="3200" i="1" kern="1200" dirty="0" smtClean="0">
                <a:solidFill>
                  <a:schemeClr val="tx1"/>
                </a:solidFill>
                <a:effectLst/>
              </a:rPr>
              <a:t>.</a:t>
            </a:r>
            <a:r>
              <a:rPr lang="tr-TR" sz="3200" kern="1200" dirty="0" smtClean="0">
                <a:solidFill>
                  <a:schemeClr val="tx1"/>
                </a:solidFill>
                <a:effectLst/>
              </a:rPr>
              <a:t>, müşterek davalar C-293/12 ve C-594/12, 8 Nisan 2014;</a:t>
            </a:r>
            <a:r>
              <a:rPr lang="tr-TR" sz="3200" kern="1200" baseline="0" dirty="0" smtClean="0">
                <a:solidFill>
                  <a:schemeClr val="tx1"/>
                </a:solidFill>
                <a:effectLst/>
              </a:rPr>
              <a:t> AİHM, “</a:t>
            </a:r>
            <a:r>
              <a:rPr lang="tr-TR" sz="3200" kern="1200" baseline="0" dirty="0" err="1" smtClean="0">
                <a:solidFill>
                  <a:schemeClr val="tx1"/>
                </a:solidFill>
                <a:effectLst/>
              </a:rPr>
              <a:t>Handyside</a:t>
            </a:r>
            <a:r>
              <a:rPr lang="tr-TR" sz="3200" kern="1200" baseline="0" dirty="0" smtClean="0">
                <a:solidFill>
                  <a:schemeClr val="tx1"/>
                </a:solidFill>
                <a:effectLst/>
              </a:rPr>
              <a:t>/Birleşik Krallık” davası, Başvuru No: 5493/72, 7 Aralık 1976 tarihli karar, Series A, n° 24, s. 23, </a:t>
            </a:r>
            <a:r>
              <a:rPr lang="tr-TR" sz="3200" kern="1200" dirty="0" smtClean="0">
                <a:solidFill>
                  <a:schemeClr val="tx1"/>
                </a:solidFill>
                <a:effectLst/>
              </a:rPr>
              <a:t>paragraf </a:t>
            </a:r>
            <a:r>
              <a:rPr lang="tr-TR" sz="3200" kern="1200" baseline="0" dirty="0" smtClean="0">
                <a:solidFill>
                  <a:schemeClr val="tx1"/>
                </a:solidFill>
                <a:effectLst/>
              </a:rPr>
              <a:t>58.</a:t>
            </a:r>
            <a:r>
              <a:rPr lang="tr-TR" sz="3200" kern="1200" dirty="0" smtClean="0">
                <a:solidFill>
                  <a:schemeClr val="tx1"/>
                </a:solidFill>
                <a:effectLst/>
              </a:rPr>
              <a:t> Ayrıca bkz. 29. Madde Veri Koruma Çalışma Grubu, Kolluk sektöründe gereklilik ve orantılılık kavramları ile veri korumanın uygulanması hakkında 01/2014 </a:t>
            </a:r>
            <a:r>
              <a:rPr lang="tr-TR" sz="3200" kern="1200" dirty="0" err="1" smtClean="0">
                <a:solidFill>
                  <a:schemeClr val="tx1"/>
                </a:solidFill>
                <a:effectLst/>
              </a:rPr>
              <a:t>no’lu</a:t>
            </a:r>
            <a:r>
              <a:rPr lang="tr-TR" sz="3200" kern="1200" dirty="0" smtClean="0">
                <a:solidFill>
                  <a:schemeClr val="tx1"/>
                </a:solidFill>
                <a:effectLst/>
              </a:rPr>
              <a:t> Görüş (WP 211), 5.7</a:t>
            </a:r>
            <a:r>
              <a:rPr lang="tr-TR" sz="3200" dirty="0"/>
              <a:t>. 29. Madde Veri Koruma Çalışma </a:t>
            </a:r>
            <a:r>
              <a:rPr lang="tr-TR" sz="3200" dirty="0" smtClean="0"/>
              <a:t>Grubu AB bünyesinde bağımsız bir organdır ve genellikle AİHS hükümleri hakkında son derece isabetli analizler gerçekleştirmektedir. </a:t>
            </a:r>
            <a:endParaRPr lang="tr-TR" sz="1200" kern="1200" dirty="0" smtClean="0">
              <a:solidFill>
                <a:schemeClr val="tx1"/>
              </a:solidFill>
              <a:effectLst/>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tr-TR" sz="1200" kern="1200" baseline="0" dirty="0" smtClean="0">
              <a:solidFill>
                <a:schemeClr val="tx1"/>
              </a:solidFill>
              <a:effectLst/>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tr-TR" sz="1200" kern="1200" baseline="0" dirty="0" smtClean="0">
              <a:solidFill>
                <a:schemeClr val="tx1"/>
              </a:solidFill>
              <a:effectLst/>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130</a:t>
            </a:fld>
            <a:endParaRPr lang="en-US" dirty="0">
              <a:cs typeface="Arial" charset="0"/>
            </a:endParaRPr>
          </a:p>
        </p:txBody>
      </p:sp>
    </p:spTree>
    <p:extLst>
      <p:ext uri="{BB962C8B-B14F-4D97-AF65-F5344CB8AC3E}">
        <p14:creationId xmlns:p14="http://schemas.microsoft.com/office/powerpoint/2010/main" val="1855176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tr-TR" dirty="0" smtClean="0"/>
              <a:t>Dahası, 16. madde delillerin</a:t>
            </a:r>
            <a:r>
              <a:rPr lang="tr-TR" baseline="0" dirty="0" smtClean="0"/>
              <a:t> bütünlüğünün korunmasını da sağlamaktadır. Bu hüküm bir zaman sınırlaması getirmektedir; bu sınırlama, 15. maddeye göre göz önünde bulundurulması gereken diğer “şartlar ve </a:t>
            </a:r>
            <a:r>
              <a:rPr lang="tr-TR" baseline="0" dirty="0" err="1" smtClean="0"/>
              <a:t>güvenceler”in</a:t>
            </a:r>
            <a:r>
              <a:rPr lang="tr-TR" baseline="0" dirty="0" smtClean="0"/>
              <a:t> (bu hususlar mevcut dersin II. bölümünde incelenecektir) yanı sıra uygulanması gereken son derece önemli bir güvence teşkil etmektedir. </a:t>
            </a:r>
            <a:r>
              <a:rPr lang="tr-TR" i="0" baseline="0" noProof="0" dirty="0" smtClean="0"/>
              <a:t>Bu slayt 16(2). maddenin tam metnini göstermektedir. </a:t>
            </a:r>
            <a:endParaRPr lang="tr-TR"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14</a:t>
            </a:fld>
            <a:endParaRPr lang="en-US" dirty="0"/>
          </a:p>
        </p:txBody>
      </p:sp>
    </p:spTree>
    <p:extLst>
      <p:ext uri="{BB962C8B-B14F-4D97-AF65-F5344CB8AC3E}">
        <p14:creationId xmlns:p14="http://schemas.microsoft.com/office/powerpoint/2010/main" val="2828837610"/>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err="1" smtClean="0"/>
              <a:t>Temel</a:t>
            </a:r>
            <a:r>
              <a:rPr lang="en-GB" dirty="0" smtClean="0"/>
              <a:t> </a:t>
            </a:r>
            <a:r>
              <a:rPr lang="en-GB" dirty="0" err="1" smtClean="0"/>
              <a:t>hakların</a:t>
            </a:r>
            <a:r>
              <a:rPr lang="en-GB" dirty="0" smtClean="0"/>
              <a:t> </a:t>
            </a:r>
            <a:r>
              <a:rPr lang="en-GB" dirty="0" err="1" smtClean="0"/>
              <a:t>korunması</a:t>
            </a:r>
            <a:r>
              <a:rPr lang="en-GB" dirty="0" smtClean="0"/>
              <a:t> </a:t>
            </a:r>
            <a:r>
              <a:rPr lang="en-GB" dirty="0" err="1" smtClean="0"/>
              <a:t>siber</a:t>
            </a:r>
            <a:r>
              <a:rPr lang="en-GB" dirty="0" smtClean="0"/>
              <a:t> </a:t>
            </a:r>
            <a:r>
              <a:rPr lang="en-GB" dirty="0" err="1" smtClean="0"/>
              <a:t>suçlarla</a:t>
            </a:r>
            <a:r>
              <a:rPr lang="en-GB" dirty="0" smtClean="0"/>
              <a:t> </a:t>
            </a:r>
            <a:r>
              <a:rPr lang="en-GB" dirty="0" err="1" smtClean="0"/>
              <a:t>mücadelede</a:t>
            </a:r>
            <a:r>
              <a:rPr lang="en-GB" dirty="0" smtClean="0"/>
              <a:t> son </a:t>
            </a:r>
            <a:r>
              <a:rPr lang="en-GB" dirty="0" err="1" smtClean="0"/>
              <a:t>derece</a:t>
            </a:r>
            <a:r>
              <a:rPr lang="en-GB" dirty="0" smtClean="0"/>
              <a:t> </a:t>
            </a:r>
            <a:r>
              <a:rPr lang="en-GB" dirty="0" err="1" smtClean="0"/>
              <a:t>büyük</a:t>
            </a:r>
            <a:r>
              <a:rPr lang="en-GB" dirty="0" smtClean="0"/>
              <a:t> </a:t>
            </a:r>
            <a:r>
              <a:rPr lang="en-GB" dirty="0" err="1" smtClean="0"/>
              <a:t>bir</a:t>
            </a:r>
            <a:r>
              <a:rPr lang="en-GB" dirty="0" smtClean="0"/>
              <a:t> </a:t>
            </a:r>
            <a:r>
              <a:rPr lang="en-GB" dirty="0" err="1" smtClean="0"/>
              <a:t>öneme</a:t>
            </a:r>
            <a:r>
              <a:rPr lang="en-GB" dirty="0" smtClean="0"/>
              <a:t> </a:t>
            </a:r>
            <a:r>
              <a:rPr lang="en-GB" dirty="0" err="1" smtClean="0"/>
              <a:t>sahiptir</a:t>
            </a:r>
            <a:r>
              <a:rPr lang="en-GB" dirty="0" smtClean="0"/>
              <a:t>. </a:t>
            </a:r>
            <a:r>
              <a:rPr lang="en-GB" dirty="0" err="1" smtClean="0"/>
              <a:t>Nitekim</a:t>
            </a:r>
            <a:r>
              <a:rPr lang="en-GB" dirty="0" smtClean="0"/>
              <a:t>, </a:t>
            </a:r>
            <a:r>
              <a:rPr lang="en-GB" dirty="0" err="1" smtClean="0"/>
              <a:t>suç</a:t>
            </a:r>
            <a:r>
              <a:rPr lang="en-GB" dirty="0" smtClean="0"/>
              <a:t> </a:t>
            </a:r>
            <a:r>
              <a:rPr lang="en-GB" dirty="0" err="1" smtClean="0"/>
              <a:t>faillerinin</a:t>
            </a:r>
            <a:r>
              <a:rPr lang="en-GB" baseline="0" dirty="0" smtClean="0"/>
              <a:t> </a:t>
            </a:r>
            <a:r>
              <a:rPr lang="en-GB" baseline="0" dirty="0" err="1" smtClean="0"/>
              <a:t>kovuşturulmasını</a:t>
            </a:r>
            <a:r>
              <a:rPr lang="en-GB" baseline="0" dirty="0" smtClean="0"/>
              <a:t> </a:t>
            </a:r>
            <a:r>
              <a:rPr lang="en-GB" baseline="0" dirty="0" err="1" smtClean="0"/>
              <a:t>sağlayan</a:t>
            </a:r>
            <a:r>
              <a:rPr lang="en-GB" baseline="0" dirty="0" smtClean="0"/>
              <a:t> </a:t>
            </a:r>
            <a:r>
              <a:rPr lang="en-GB" baseline="0" dirty="0" err="1" smtClean="0"/>
              <a:t>soruşturma</a:t>
            </a:r>
            <a:r>
              <a:rPr lang="en-GB" baseline="0" dirty="0" smtClean="0"/>
              <a:t> </a:t>
            </a:r>
            <a:r>
              <a:rPr lang="en-GB" baseline="0" dirty="0" err="1" smtClean="0"/>
              <a:t>yetkileri</a:t>
            </a:r>
            <a:r>
              <a:rPr lang="en-GB" baseline="0" dirty="0" smtClean="0"/>
              <a:t> </a:t>
            </a:r>
            <a:r>
              <a:rPr lang="en-GB" baseline="0" dirty="0" err="1" smtClean="0"/>
              <a:t>aynı</a:t>
            </a:r>
            <a:r>
              <a:rPr lang="en-GB" baseline="0" dirty="0" smtClean="0"/>
              <a:t> </a:t>
            </a:r>
            <a:r>
              <a:rPr lang="en-GB" baseline="0" dirty="0" err="1" smtClean="0"/>
              <a:t>zamanda</a:t>
            </a:r>
            <a:r>
              <a:rPr lang="en-GB" baseline="0" dirty="0" smtClean="0"/>
              <a:t> </a:t>
            </a:r>
            <a:r>
              <a:rPr lang="en-GB" baseline="0" dirty="0" err="1" smtClean="0"/>
              <a:t>vatandaşların</a:t>
            </a:r>
            <a:r>
              <a:rPr lang="en-GB" baseline="0" dirty="0" smtClean="0"/>
              <a:t> </a:t>
            </a:r>
            <a:r>
              <a:rPr lang="en-GB" baseline="0" dirty="0" err="1" smtClean="0"/>
              <a:t>özgürlüklerini</a:t>
            </a:r>
            <a:r>
              <a:rPr lang="en-GB" baseline="0" dirty="0" smtClean="0"/>
              <a:t> </a:t>
            </a:r>
            <a:r>
              <a:rPr lang="en-GB" baseline="0" dirty="0" err="1" smtClean="0"/>
              <a:t>ağır</a:t>
            </a:r>
            <a:r>
              <a:rPr lang="en-GB" baseline="0" dirty="0" smtClean="0"/>
              <a:t> </a:t>
            </a:r>
            <a:r>
              <a:rPr lang="en-GB" baseline="0" dirty="0" err="1" smtClean="0"/>
              <a:t>biçimde</a:t>
            </a:r>
            <a:r>
              <a:rPr lang="en-GB" baseline="0" dirty="0" smtClean="0"/>
              <a:t> </a:t>
            </a:r>
            <a:r>
              <a:rPr lang="en-GB" baseline="0" dirty="0" err="1" smtClean="0"/>
              <a:t>sınırlama</a:t>
            </a:r>
            <a:r>
              <a:rPr lang="en-GB" baseline="0" dirty="0" smtClean="0"/>
              <a:t> </a:t>
            </a:r>
            <a:r>
              <a:rPr lang="en-GB" baseline="0" dirty="0" err="1" smtClean="0"/>
              <a:t>olasılığı</a:t>
            </a:r>
            <a:r>
              <a:rPr lang="en-GB" baseline="0" dirty="0" smtClean="0"/>
              <a:t> da </a:t>
            </a:r>
            <a:r>
              <a:rPr lang="en-GB" baseline="0" dirty="0" err="1" smtClean="0"/>
              <a:t>içermektedir</a:t>
            </a:r>
            <a:r>
              <a:rPr lang="en-GB" baseline="0" dirty="0" smtClean="0"/>
              <a:t>. Bu </a:t>
            </a:r>
            <a:r>
              <a:rPr lang="en-GB" baseline="0" dirty="0" err="1" smtClean="0"/>
              <a:t>nedenledir</a:t>
            </a:r>
            <a:r>
              <a:rPr lang="en-GB" baseline="0" dirty="0" smtClean="0"/>
              <a:t> </a:t>
            </a:r>
            <a:r>
              <a:rPr lang="en-GB" baseline="0" dirty="0" err="1" smtClean="0"/>
              <a:t>ki</a:t>
            </a:r>
            <a:r>
              <a:rPr lang="en-GB" baseline="0" dirty="0" smtClean="0"/>
              <a:t>, </a:t>
            </a:r>
            <a:r>
              <a:rPr lang="en-GB" baseline="0" dirty="0" err="1" smtClean="0"/>
              <a:t>Budapeşte</a:t>
            </a:r>
            <a:r>
              <a:rPr lang="en-GB" baseline="0" dirty="0" smtClean="0"/>
              <a:t> </a:t>
            </a:r>
            <a:r>
              <a:rPr lang="en-GB" baseline="0" dirty="0" err="1" smtClean="0"/>
              <a:t>Sözleşmesi’nin</a:t>
            </a:r>
            <a:r>
              <a:rPr lang="en-GB" baseline="0" dirty="0" smtClean="0"/>
              <a:t> II. </a:t>
            </a:r>
            <a:r>
              <a:rPr lang="en-GB" baseline="0" dirty="0" err="1" smtClean="0"/>
              <a:t>Kısmında</a:t>
            </a:r>
            <a:r>
              <a:rPr lang="en-GB" baseline="0" dirty="0" smtClean="0"/>
              <a:t> </a:t>
            </a:r>
            <a:r>
              <a:rPr lang="en-GB" baseline="0" dirty="0" err="1" smtClean="0"/>
              <a:t>yer</a:t>
            </a:r>
            <a:r>
              <a:rPr lang="en-GB" baseline="0" dirty="0" smtClean="0"/>
              <a:t> </a:t>
            </a:r>
            <a:r>
              <a:rPr lang="en-GB" baseline="0" dirty="0" err="1" smtClean="0"/>
              <a:t>alan</a:t>
            </a:r>
            <a:r>
              <a:rPr lang="en-GB" baseline="0" dirty="0" smtClean="0"/>
              <a:t> </a:t>
            </a:r>
            <a:r>
              <a:rPr lang="en-GB" baseline="0" dirty="0" err="1" smtClean="0"/>
              <a:t>yetki</a:t>
            </a:r>
            <a:r>
              <a:rPr lang="en-GB" baseline="0" dirty="0" smtClean="0"/>
              <a:t> </a:t>
            </a:r>
            <a:r>
              <a:rPr lang="en-GB" baseline="0" dirty="0" err="1" smtClean="0"/>
              <a:t>ve</a:t>
            </a:r>
            <a:r>
              <a:rPr lang="en-GB" baseline="0" dirty="0" smtClean="0"/>
              <a:t> </a:t>
            </a:r>
            <a:r>
              <a:rPr lang="en-GB" baseline="0" dirty="0" err="1" smtClean="0"/>
              <a:t>usuller</a:t>
            </a:r>
            <a:r>
              <a:rPr lang="en-GB" baseline="0" dirty="0" smtClean="0"/>
              <a:t> </a:t>
            </a:r>
            <a:r>
              <a:rPr lang="en-GB" baseline="0" dirty="0" err="1" smtClean="0"/>
              <a:t>uygulanırken</a:t>
            </a:r>
            <a:r>
              <a:rPr lang="en-GB" baseline="0" dirty="0" smtClean="0"/>
              <a:t> </a:t>
            </a:r>
            <a:r>
              <a:rPr lang="en-GB" baseline="0" dirty="0" err="1" smtClean="0"/>
              <a:t>hukukun</a:t>
            </a:r>
            <a:r>
              <a:rPr lang="en-GB" baseline="0" dirty="0" smtClean="0"/>
              <a:t> </a:t>
            </a:r>
            <a:r>
              <a:rPr lang="en-GB" baseline="0" dirty="0" err="1" smtClean="0"/>
              <a:t>üstünlüğünün</a:t>
            </a:r>
            <a:r>
              <a:rPr lang="en-GB" baseline="0" dirty="0" smtClean="0"/>
              <a:t> </a:t>
            </a:r>
            <a:r>
              <a:rPr lang="en-GB" baseline="0" dirty="0" err="1" smtClean="0"/>
              <a:t>korunması</a:t>
            </a:r>
            <a:r>
              <a:rPr lang="en-GB" baseline="0" dirty="0" smtClean="0"/>
              <a:t> </a:t>
            </a:r>
            <a:r>
              <a:rPr lang="en-GB" baseline="0" dirty="0" err="1" smtClean="0"/>
              <a:t>içn</a:t>
            </a:r>
            <a:r>
              <a:rPr lang="en-GB" baseline="0" dirty="0" smtClean="0"/>
              <a:t> </a:t>
            </a:r>
            <a:r>
              <a:rPr lang="en-GB" baseline="0" dirty="0" err="1" smtClean="0"/>
              <a:t>temel</a:t>
            </a:r>
            <a:r>
              <a:rPr lang="en-GB" baseline="0" dirty="0" smtClean="0"/>
              <a:t> </a:t>
            </a:r>
            <a:r>
              <a:rPr lang="en-GB" baseline="0" dirty="0" err="1" smtClean="0"/>
              <a:t>hak</a:t>
            </a:r>
            <a:r>
              <a:rPr lang="en-GB" baseline="0" dirty="0" smtClean="0"/>
              <a:t> </a:t>
            </a:r>
            <a:r>
              <a:rPr lang="en-GB" baseline="0" dirty="0" err="1" smtClean="0"/>
              <a:t>ve</a:t>
            </a:r>
            <a:r>
              <a:rPr lang="en-GB" baseline="0" dirty="0" smtClean="0"/>
              <a:t> </a:t>
            </a:r>
            <a:r>
              <a:rPr lang="en-GB" baseline="0" dirty="0" err="1" smtClean="0"/>
              <a:t>özgürlüklere</a:t>
            </a:r>
            <a:r>
              <a:rPr lang="en-GB" baseline="0" dirty="0" smtClean="0"/>
              <a:t> </a:t>
            </a:r>
            <a:r>
              <a:rPr lang="en-GB" baseline="0" dirty="0" err="1" smtClean="0"/>
              <a:t>riayet</a:t>
            </a:r>
            <a:r>
              <a:rPr lang="en-GB" baseline="0" dirty="0" smtClean="0"/>
              <a:t> </a:t>
            </a:r>
            <a:r>
              <a:rPr lang="en-GB" baseline="0" dirty="0" err="1" smtClean="0"/>
              <a:t>edilmesini</a:t>
            </a:r>
            <a:r>
              <a:rPr lang="en-GB" baseline="0" dirty="0" smtClean="0"/>
              <a:t> </a:t>
            </a:r>
            <a:r>
              <a:rPr lang="en-GB" baseline="0" dirty="0" err="1" smtClean="0"/>
              <a:t>sağlayan</a:t>
            </a:r>
            <a:r>
              <a:rPr lang="en-GB" baseline="0" dirty="0" smtClean="0"/>
              <a:t> </a:t>
            </a:r>
            <a:r>
              <a:rPr lang="en-GB" baseline="0" dirty="0" err="1" smtClean="0"/>
              <a:t>şartlar</a:t>
            </a:r>
            <a:r>
              <a:rPr lang="en-GB" baseline="0" dirty="0" smtClean="0"/>
              <a:t> </a:t>
            </a:r>
            <a:r>
              <a:rPr lang="en-GB" baseline="0" dirty="0" err="1" smtClean="0"/>
              <a:t>ve</a:t>
            </a:r>
            <a:r>
              <a:rPr lang="en-GB" baseline="0" dirty="0" smtClean="0"/>
              <a:t> </a:t>
            </a:r>
            <a:r>
              <a:rPr lang="en-GB" baseline="0" dirty="0" err="1" smtClean="0"/>
              <a:t>güvenceler</a:t>
            </a:r>
            <a:r>
              <a:rPr lang="en-GB" baseline="0" dirty="0" smtClean="0"/>
              <a:t> </a:t>
            </a:r>
            <a:r>
              <a:rPr lang="en-GB" baseline="0" dirty="0" err="1" smtClean="0"/>
              <a:t>getirilmektedir</a:t>
            </a:r>
            <a:r>
              <a:rPr lang="en-GB" baseline="0" dirty="0" smtClean="0"/>
              <a:t>. </a:t>
            </a:r>
            <a:endParaRPr lang="en-GB"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131</a:t>
            </a:fld>
            <a:endParaRPr lang="en-US"/>
          </a:p>
        </p:txBody>
      </p:sp>
    </p:spTree>
    <p:extLst>
      <p:ext uri="{BB962C8B-B14F-4D97-AF65-F5344CB8AC3E}">
        <p14:creationId xmlns:p14="http://schemas.microsoft.com/office/powerpoint/2010/main" val="826098780"/>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tr-TR" sz="1800" noProof="0" dirty="0" smtClean="0"/>
              <a:t>Mevcut </a:t>
            </a:r>
            <a:r>
              <a:rPr lang="tr-TR" sz="1400" noProof="0" dirty="0" smtClean="0"/>
              <a:t>slayt ve sonrakiler az</a:t>
            </a:r>
            <a:r>
              <a:rPr lang="tr-TR" sz="1400" baseline="0" noProof="0" dirty="0" smtClean="0"/>
              <a:t> önce değindiğimiz dört prensibi kısaca ortaya koyacaktır. </a:t>
            </a:r>
            <a:endParaRPr lang="tr-TR" sz="1800" noProof="0" dirty="0" smtClean="0"/>
          </a:p>
          <a:p>
            <a:pPr eaLnBrk="1" hangingPunct="1">
              <a:spcBef>
                <a:spcPct val="0"/>
              </a:spcBef>
            </a:pPr>
            <a:endParaRPr lang="tr-TR" sz="1800" baseline="0" noProof="0" dirty="0" smtClean="0"/>
          </a:p>
          <a:p>
            <a:pPr eaLnBrk="1" hangingPunct="1">
              <a:spcBef>
                <a:spcPct val="0"/>
              </a:spcBef>
            </a:pPr>
            <a:r>
              <a:rPr lang="tr-TR" sz="1800" b="1" u="sng" noProof="0" dirty="0" smtClean="0"/>
              <a:t>Hukuki dayanak</a:t>
            </a:r>
          </a:p>
          <a:p>
            <a:pPr marL="0" marR="0" indent="0" algn="l" defTabSz="457200" rtl="0" eaLnBrk="1" fontAlgn="base" latinLnBrk="0" hangingPunct="1">
              <a:lnSpc>
                <a:spcPct val="100000"/>
              </a:lnSpc>
              <a:spcBef>
                <a:spcPct val="0"/>
              </a:spcBef>
              <a:spcAft>
                <a:spcPct val="0"/>
              </a:spcAft>
              <a:buClrTx/>
              <a:buSzTx/>
              <a:buFontTx/>
              <a:buNone/>
              <a:tabLst/>
              <a:defRPr/>
            </a:pPr>
            <a:r>
              <a:rPr lang="tr-TR" sz="1800" kern="1200" noProof="0" dirty="0" smtClean="0">
                <a:solidFill>
                  <a:schemeClr val="tx1"/>
                </a:solidFill>
                <a:effectLst/>
                <a:latin typeface="+mn-lt"/>
                <a:ea typeface="+mn-ea"/>
                <a:cs typeface="+mn-cs"/>
              </a:rPr>
              <a:t>Temel haklara yönelik her türlü sınırlandırma (ve bizim açımızdan her türlü yetki</a:t>
            </a:r>
            <a:r>
              <a:rPr lang="tr-TR" sz="1800" kern="1200" baseline="0" noProof="0" dirty="0" smtClean="0">
                <a:solidFill>
                  <a:schemeClr val="tx1"/>
                </a:solidFill>
                <a:effectLst/>
                <a:latin typeface="+mn-lt"/>
                <a:ea typeface="+mn-ea"/>
                <a:cs typeface="+mn-cs"/>
              </a:rPr>
              <a:t> veya usul) kanunla öngörülmelidir. Bu açıdan kanun terimi AİHM tarafından “şekli anlamıyla değil, maddi anlamıyla” kullanılır biçimde yorumlanmaktadır. Sonuç olarak, sadece yasa metinlerine değil, aynı zamanda “yazılı olmayan hukuka” “tüzükten daha düşük kategorideki yasal düzenlemelere” ve içtihada atıfta bulunmaktadır. </a:t>
            </a:r>
            <a:r>
              <a:rPr lang="tr-TR" sz="1800" i="1" kern="1200" baseline="0" noProof="0" dirty="0" smtClean="0">
                <a:solidFill>
                  <a:schemeClr val="tx1"/>
                </a:solidFill>
                <a:effectLst/>
                <a:latin typeface="+mn-lt"/>
                <a:ea typeface="+mn-ea"/>
                <a:cs typeface="+mn-cs"/>
              </a:rPr>
              <a:t>Yazılı hukukun kapsadığı alanda </a:t>
            </a:r>
            <a:r>
              <a:rPr lang="tr-TR" sz="1800" kern="1200" baseline="0" noProof="0" dirty="0" smtClean="0">
                <a:solidFill>
                  <a:schemeClr val="tx1"/>
                </a:solidFill>
                <a:effectLst/>
                <a:latin typeface="+mn-lt"/>
                <a:ea typeface="+mn-ea"/>
                <a:cs typeface="+mn-cs"/>
              </a:rPr>
              <a:t>“</a:t>
            </a:r>
            <a:r>
              <a:rPr lang="tr-TR" sz="1800" i="1" kern="1200" baseline="0" noProof="0" dirty="0" smtClean="0">
                <a:solidFill>
                  <a:schemeClr val="tx1"/>
                </a:solidFill>
                <a:effectLst/>
                <a:latin typeface="+mn-lt"/>
                <a:ea typeface="+mn-ea"/>
                <a:cs typeface="+mn-cs"/>
              </a:rPr>
              <a:t>kanun</a:t>
            </a:r>
            <a:r>
              <a:rPr lang="tr-TR" sz="1800" kern="1200" baseline="0" noProof="0" dirty="0" smtClean="0">
                <a:solidFill>
                  <a:schemeClr val="tx1"/>
                </a:solidFill>
                <a:effectLst/>
                <a:latin typeface="+mn-lt"/>
                <a:ea typeface="+mn-ea"/>
                <a:cs typeface="+mn-cs"/>
              </a:rPr>
              <a:t>” “yetkili mahkemeler tarafından, gerekirse her türlü yeni fiili gelişme ışığında yorumlanan yürürlükteki mevzuat” anlamına gelmektedir</a:t>
            </a:r>
            <a:r>
              <a:rPr lang="tr-TR" sz="1800" i="1" kern="1200" dirty="0" smtClean="0">
                <a:solidFill>
                  <a:schemeClr val="tx1"/>
                </a:solidFill>
                <a:effectLst/>
                <a:latin typeface="+mn-lt"/>
                <a:ea typeface="+mn-ea"/>
                <a:cs typeface="+mn-cs"/>
              </a:rPr>
              <a:t> </a:t>
            </a:r>
            <a:r>
              <a:rPr lang="tr-TR" sz="1800" i="0" kern="1200" dirty="0" smtClean="0">
                <a:solidFill>
                  <a:schemeClr val="tx1"/>
                </a:solidFill>
                <a:effectLst/>
                <a:latin typeface="+mn-lt"/>
                <a:ea typeface="+mn-ea"/>
                <a:cs typeface="+mn-cs"/>
              </a:rPr>
              <a:t>(</a:t>
            </a:r>
            <a:r>
              <a:rPr lang="tr-TR" sz="1800" baseline="30000" dirty="0" smtClean="0"/>
              <a:t>[7] </a:t>
            </a:r>
            <a:r>
              <a:rPr lang="tr-TR" sz="1800" i="0" kern="1200" dirty="0" err="1" smtClean="0">
                <a:solidFill>
                  <a:schemeClr val="tx1"/>
                </a:solidFill>
                <a:effectLst/>
                <a:latin typeface="+mn-lt"/>
                <a:ea typeface="+mn-ea"/>
                <a:cs typeface="+mn-cs"/>
              </a:rPr>
              <a:t>Kruslin</a:t>
            </a:r>
            <a:r>
              <a:rPr lang="tr-TR" sz="1800" i="0" kern="1200" dirty="0" smtClean="0">
                <a:solidFill>
                  <a:schemeClr val="tx1"/>
                </a:solidFill>
                <a:effectLst/>
                <a:latin typeface="+mn-lt"/>
                <a:ea typeface="+mn-ea"/>
                <a:cs typeface="+mn-cs"/>
              </a:rPr>
              <a:t>/Fransa</a:t>
            </a:r>
            <a:r>
              <a:rPr lang="tr-TR" sz="1800" i="0" kern="1200" baseline="0" dirty="0" smtClean="0">
                <a:solidFill>
                  <a:schemeClr val="tx1"/>
                </a:solidFill>
                <a:effectLst/>
                <a:latin typeface="+mn-lt"/>
                <a:ea typeface="+mn-ea"/>
                <a:cs typeface="+mn-cs"/>
              </a:rPr>
              <a:t> davası</a:t>
            </a:r>
            <a:r>
              <a:rPr lang="tr-TR" sz="1800" i="0" kern="1200" dirty="0" smtClean="0">
                <a:solidFill>
                  <a:schemeClr val="tx1"/>
                </a:solidFill>
                <a:effectLst/>
                <a:latin typeface="+mn-lt"/>
                <a:ea typeface="+mn-ea"/>
                <a:cs typeface="+mn-cs"/>
              </a:rPr>
              <a:t>).</a:t>
            </a:r>
          </a:p>
          <a:p>
            <a:pPr eaLnBrk="1" hangingPunct="1">
              <a:spcBef>
                <a:spcPct val="0"/>
              </a:spcBef>
            </a:pPr>
            <a:endParaRPr lang="tr-TR" sz="1800" kern="1200" baseline="0" dirty="0" smtClean="0">
              <a:solidFill>
                <a:schemeClr val="tx1"/>
              </a:solidFill>
              <a:effectLst/>
              <a:latin typeface="+mn-lt"/>
              <a:ea typeface="+mn-ea"/>
              <a:cs typeface="+mn-cs"/>
            </a:endParaRPr>
          </a:p>
          <a:p>
            <a:pPr eaLnBrk="1" hangingPunct="1">
              <a:spcBef>
                <a:spcPct val="0"/>
              </a:spcBef>
            </a:pPr>
            <a:r>
              <a:rPr lang="tr-TR" sz="1800" kern="1200" baseline="0" dirty="0" smtClean="0">
                <a:solidFill>
                  <a:schemeClr val="tx1"/>
                </a:solidFill>
                <a:effectLst/>
                <a:latin typeface="+mn-lt"/>
                <a:ea typeface="+mn-ea"/>
                <a:cs typeface="+mn-cs"/>
              </a:rPr>
              <a:t>Bu hukuki dayanak birtakım niteliksel kriterlere uymalıdır: </a:t>
            </a:r>
          </a:p>
          <a:p>
            <a:pPr eaLnBrk="1" hangingPunct="1">
              <a:spcBef>
                <a:spcPct val="0"/>
              </a:spcBef>
            </a:pPr>
            <a:endParaRPr lang="tr-TR" sz="1800" kern="1200" baseline="0" dirty="0" smtClean="0">
              <a:solidFill>
                <a:schemeClr val="tx1"/>
              </a:solidFill>
              <a:effectLst/>
              <a:latin typeface="+mn-lt"/>
              <a:ea typeface="+mn-ea"/>
              <a:cs typeface="+mn-cs"/>
            </a:endParaRPr>
          </a:p>
          <a:p>
            <a:pPr marL="171450" indent="-171450" eaLnBrk="1" hangingPunct="1">
              <a:spcBef>
                <a:spcPct val="0"/>
              </a:spcBef>
              <a:buFontTx/>
              <a:buChar char="-"/>
            </a:pPr>
            <a:r>
              <a:rPr lang="tr-TR" sz="1800" b="1" kern="1200" baseline="0" dirty="0" smtClean="0">
                <a:solidFill>
                  <a:schemeClr val="tx1"/>
                </a:solidFill>
                <a:effectLst/>
                <a:latin typeface="+mn-lt"/>
                <a:ea typeface="+mn-ea"/>
                <a:cs typeface="+mn-cs"/>
              </a:rPr>
              <a:t>Açık ve </a:t>
            </a:r>
            <a:r>
              <a:rPr lang="tr-TR" sz="1800" b="1" kern="1200" baseline="0" dirty="0" smtClean="0">
                <a:solidFill>
                  <a:schemeClr val="tx1"/>
                </a:solidFill>
                <a:effectLst/>
                <a:latin typeface="+mn-lt"/>
                <a:ea typeface="+mn-ea"/>
                <a:cs typeface="+mn-cs"/>
              </a:rPr>
              <a:t>net/detaylı </a:t>
            </a:r>
            <a:r>
              <a:rPr lang="tr-TR" sz="1800" b="1" kern="1200" baseline="0" dirty="0" smtClean="0">
                <a:solidFill>
                  <a:schemeClr val="tx1"/>
                </a:solidFill>
                <a:effectLst/>
                <a:latin typeface="+mn-lt"/>
                <a:ea typeface="+mn-ea"/>
                <a:cs typeface="+mn-cs"/>
              </a:rPr>
              <a:t>olmalıdır. </a:t>
            </a:r>
            <a:r>
              <a:rPr lang="tr-TR" sz="1800" kern="1200" baseline="0" dirty="0" smtClean="0">
                <a:solidFill>
                  <a:schemeClr val="tx1"/>
                </a:solidFill>
                <a:effectLst/>
                <a:latin typeface="+mn-lt"/>
                <a:ea typeface="+mn-ea"/>
                <a:cs typeface="+mn-cs"/>
              </a:rPr>
              <a:t>“</a:t>
            </a:r>
            <a:r>
              <a:rPr lang="tr-TR" sz="1800" i="1" kern="1200" baseline="0" dirty="0" smtClean="0">
                <a:solidFill>
                  <a:schemeClr val="tx1"/>
                </a:solidFill>
                <a:effectLst/>
              </a:rPr>
              <a:t>Maddi hukuk, buna eşlik eden idari uygulamanın aksine, her türlü takdir yetkisinin kullanım kapsam</a:t>
            </a:r>
            <a:r>
              <a:rPr lang="tr-TR" sz="1800" i="1" kern="1200" dirty="0" smtClean="0">
                <a:solidFill>
                  <a:schemeClr val="tx1"/>
                </a:solidFill>
                <a:effectLst/>
              </a:rPr>
              <a:t> ve biçimini, söz konusu tedbirin meşru amacı ışığında, keyfi müdahaleye karşı bireysel yeterli korumayı sağlamaya yetece</a:t>
            </a:r>
            <a:r>
              <a:rPr lang="tr-TR" sz="1800" i="1" dirty="0" smtClean="0"/>
              <a:t>k netlikte ortaya koymalıdır</a:t>
            </a:r>
            <a:r>
              <a:rPr lang="tr-TR" sz="1800" dirty="0" smtClean="0"/>
              <a:t>”</a:t>
            </a:r>
            <a:r>
              <a:rPr lang="tr-TR" sz="1800" kern="1200" baseline="0" dirty="0" smtClean="0">
                <a:solidFill>
                  <a:schemeClr val="tx1"/>
                </a:solidFill>
                <a:effectLst/>
                <a:latin typeface="+mn-lt"/>
                <a:ea typeface="+mn-ea"/>
                <a:cs typeface="+mn-cs"/>
              </a:rPr>
              <a:t> (</a:t>
            </a:r>
            <a:r>
              <a:rPr lang="tr-TR" sz="1800" baseline="30000" dirty="0" smtClean="0"/>
              <a:t>[8]</a:t>
            </a:r>
            <a:r>
              <a:rPr lang="tr-TR" sz="1800" i="0" kern="1200" dirty="0" smtClean="0">
                <a:solidFill>
                  <a:schemeClr val="tx1"/>
                </a:solidFill>
                <a:effectLst/>
                <a:latin typeface="+mn-lt"/>
                <a:ea typeface="+mn-ea"/>
                <a:cs typeface="+mn-cs"/>
              </a:rPr>
              <a:t> </a:t>
            </a:r>
            <a:r>
              <a:rPr lang="tr-TR" sz="1800" i="0" kern="1200" dirty="0" err="1" smtClean="0">
                <a:solidFill>
                  <a:schemeClr val="tx1"/>
                </a:solidFill>
                <a:effectLst/>
                <a:latin typeface="+mn-lt"/>
                <a:ea typeface="+mn-ea"/>
                <a:cs typeface="+mn-cs"/>
              </a:rPr>
              <a:t>Malone</a:t>
            </a:r>
            <a:r>
              <a:rPr lang="tr-TR" sz="1800" i="0" kern="1200" dirty="0" smtClean="0">
                <a:solidFill>
                  <a:schemeClr val="tx1"/>
                </a:solidFill>
                <a:effectLst/>
                <a:latin typeface="+mn-lt"/>
                <a:ea typeface="+mn-ea"/>
                <a:cs typeface="+mn-cs"/>
              </a:rPr>
              <a:t>/Birleşik Krallık davası; </a:t>
            </a:r>
            <a:r>
              <a:rPr lang="tr-TR" sz="1800" dirty="0"/>
              <a:t>a</a:t>
            </a:r>
            <a:r>
              <a:rPr lang="tr-TR" sz="1800" i="0" kern="1200" dirty="0" smtClean="0">
                <a:solidFill>
                  <a:schemeClr val="tx1"/>
                </a:solidFill>
                <a:effectLst/>
                <a:latin typeface="+mn-lt"/>
                <a:ea typeface="+mn-ea"/>
                <a:cs typeface="+mn-cs"/>
              </a:rPr>
              <a:t>yrıca </a:t>
            </a:r>
            <a:r>
              <a:rPr lang="tr-TR" sz="1800" dirty="0" smtClean="0"/>
              <a:t>bkz. </a:t>
            </a:r>
            <a:r>
              <a:rPr lang="tr-TR" sz="1800" i="0" kern="1200" dirty="0" smtClean="0">
                <a:solidFill>
                  <a:schemeClr val="tx1"/>
                </a:solidFill>
                <a:effectLst/>
                <a:latin typeface="+mn-lt"/>
                <a:ea typeface="+mn-ea"/>
                <a:cs typeface="+mn-cs"/>
              </a:rPr>
              <a:t>Taylor-</a:t>
            </a:r>
            <a:r>
              <a:rPr lang="tr-TR" sz="1800" i="0" kern="1200" dirty="0" err="1" smtClean="0">
                <a:solidFill>
                  <a:schemeClr val="tx1"/>
                </a:solidFill>
                <a:effectLst/>
                <a:latin typeface="+mn-lt"/>
                <a:ea typeface="+mn-ea"/>
                <a:cs typeface="+mn-cs"/>
              </a:rPr>
              <a:t>Sabori</a:t>
            </a:r>
            <a:r>
              <a:rPr lang="tr-TR" sz="1800" i="0" kern="1200" dirty="0" smtClean="0">
                <a:solidFill>
                  <a:schemeClr val="tx1"/>
                </a:solidFill>
                <a:effectLst/>
                <a:latin typeface="+mn-lt"/>
                <a:ea typeface="+mn-ea"/>
                <a:cs typeface="+mn-cs"/>
              </a:rPr>
              <a:t>/Birleşik Krallık; </a:t>
            </a:r>
            <a:r>
              <a:rPr lang="tr-TR" sz="1800" i="0" kern="1200" dirty="0" err="1" smtClean="0">
                <a:solidFill>
                  <a:schemeClr val="tx1"/>
                </a:solidFill>
                <a:effectLst/>
                <a:latin typeface="+mn-lt"/>
                <a:ea typeface="+mn-ea"/>
                <a:cs typeface="+mn-cs"/>
              </a:rPr>
              <a:t>Huvig</a:t>
            </a:r>
            <a:r>
              <a:rPr lang="tr-TR" sz="1800" i="0" kern="1200" dirty="0" smtClean="0">
                <a:solidFill>
                  <a:schemeClr val="tx1"/>
                </a:solidFill>
                <a:effectLst/>
                <a:latin typeface="+mn-lt"/>
                <a:ea typeface="+mn-ea"/>
                <a:cs typeface="+mn-cs"/>
              </a:rPr>
              <a:t>/Fransa</a:t>
            </a:r>
            <a:r>
              <a:rPr lang="tr-TR" sz="1800" kern="1200" baseline="0" dirty="0" smtClean="0">
                <a:solidFill>
                  <a:schemeClr val="tx1"/>
                </a:solidFill>
                <a:effectLst/>
                <a:latin typeface="+mn-lt"/>
                <a:ea typeface="+mn-ea"/>
                <a:cs typeface="+mn-cs"/>
              </a:rPr>
              <a:t>). Bu öncelikle demek oluyor ki, her türlü “</a:t>
            </a:r>
            <a:r>
              <a:rPr lang="tr-TR" sz="1800" i="1" kern="1200" baseline="0" dirty="0" smtClean="0">
                <a:solidFill>
                  <a:schemeClr val="tx1"/>
                </a:solidFill>
                <a:effectLst/>
                <a:latin typeface="+mn-lt"/>
                <a:ea typeface="+mn-ea"/>
                <a:cs typeface="+mn-cs"/>
              </a:rPr>
              <a:t>muğlaklık</a:t>
            </a:r>
            <a:r>
              <a:rPr lang="tr-TR" sz="1800" i="1" kern="1200" dirty="0" smtClean="0">
                <a:solidFill>
                  <a:schemeClr val="tx1"/>
                </a:solidFill>
                <a:effectLst/>
                <a:latin typeface="+mn-lt"/>
                <a:ea typeface="+mn-ea"/>
                <a:cs typeface="+mn-cs"/>
              </a:rPr>
              <a:t> ve belirsizlik</a:t>
            </a:r>
            <a:r>
              <a:rPr lang="tr-TR" sz="1800" kern="1200" dirty="0" smtClean="0">
                <a:solidFill>
                  <a:schemeClr val="tx1"/>
                </a:solidFill>
                <a:effectLst/>
                <a:latin typeface="+mn-lt"/>
                <a:ea typeface="+mn-ea"/>
                <a:cs typeface="+mn-cs"/>
              </a:rPr>
              <a:t>” kanundan bertaraf edilmelidir</a:t>
            </a:r>
            <a:r>
              <a:rPr lang="tr-TR" sz="1800" baseline="30000" dirty="0" smtClean="0"/>
              <a:t>[8§79]</a:t>
            </a:r>
            <a:r>
              <a:rPr lang="tr-TR" sz="1800" dirty="0" smtClean="0"/>
              <a:t>. İkinci olarak ise, “suiistimale karşı yeterli ve etkili güvenceler var olmalıdır”</a:t>
            </a:r>
            <a:r>
              <a:rPr lang="tr-TR" sz="1800" baseline="30000" dirty="0" smtClean="0"/>
              <a:t> [9§50]</a:t>
            </a:r>
            <a:r>
              <a:rPr lang="tr-TR" sz="1800" kern="1200" baseline="0" dirty="0" smtClean="0">
                <a:solidFill>
                  <a:schemeClr val="tx1"/>
                </a:solidFill>
                <a:effectLst/>
                <a:latin typeface="+mn-lt"/>
                <a:ea typeface="+mn-ea"/>
                <a:cs typeface="+mn-cs"/>
              </a:rPr>
              <a:t>. Güvenceleri ele alırken bu</a:t>
            </a:r>
            <a:r>
              <a:rPr lang="tr-TR" sz="1800" kern="1200" dirty="0" smtClean="0">
                <a:solidFill>
                  <a:schemeClr val="tx1"/>
                </a:solidFill>
                <a:effectLst/>
                <a:latin typeface="+mn-lt"/>
                <a:ea typeface="+mn-ea"/>
                <a:cs typeface="+mn-cs"/>
              </a:rPr>
              <a:t> hususu daha derinlemesine analiz edeceğiz (slayt 34).</a:t>
            </a:r>
            <a:endParaRPr lang="tr-TR" sz="1800" kern="1200" baseline="0" dirty="0" smtClean="0">
              <a:solidFill>
                <a:schemeClr val="tx1"/>
              </a:solidFill>
              <a:effectLst/>
              <a:latin typeface="+mn-lt"/>
              <a:ea typeface="+mn-ea"/>
              <a:cs typeface="+mn-cs"/>
            </a:endParaRPr>
          </a:p>
          <a:p>
            <a:pPr marL="171450" indent="-171450" eaLnBrk="1" hangingPunct="1">
              <a:spcBef>
                <a:spcPct val="0"/>
              </a:spcBef>
              <a:buFontTx/>
              <a:buChar char="-"/>
            </a:pPr>
            <a:endParaRPr lang="tr-TR" sz="1800" kern="1200" baseline="0" dirty="0" smtClean="0">
              <a:solidFill>
                <a:schemeClr val="tx1"/>
              </a:solidFill>
              <a:effectLst/>
              <a:latin typeface="+mn-lt"/>
              <a:ea typeface="+mn-ea"/>
              <a:cs typeface="+mn-cs"/>
            </a:endParaRPr>
          </a:p>
          <a:p>
            <a:pPr marL="171450" indent="-171450" eaLnBrk="1" hangingPunct="1">
              <a:spcBef>
                <a:spcPct val="0"/>
              </a:spcBef>
              <a:buFontTx/>
              <a:buChar char="-"/>
              <a:defRPr/>
            </a:pPr>
            <a:r>
              <a:rPr lang="tr-TR" sz="1800" b="1" kern="1200" baseline="0" dirty="0" smtClean="0">
                <a:solidFill>
                  <a:schemeClr val="tx1"/>
                </a:solidFill>
                <a:effectLst/>
                <a:latin typeface="+mn-lt"/>
                <a:ea typeface="+mn-ea"/>
                <a:cs typeface="+mn-cs"/>
              </a:rPr>
              <a:t>Ayrıntılı ve öngörülebilir olmalıdır. </a:t>
            </a:r>
            <a:r>
              <a:rPr lang="tr-TR" sz="1800" kern="1200" baseline="0" dirty="0" smtClean="0">
                <a:solidFill>
                  <a:schemeClr val="tx1"/>
                </a:solidFill>
                <a:effectLst/>
                <a:latin typeface="+mn-lt"/>
                <a:ea typeface="+mn-ea"/>
                <a:cs typeface="+mn-cs"/>
              </a:rPr>
              <a:t>Kanun “</a:t>
            </a:r>
            <a:r>
              <a:rPr lang="tr-TR" sz="1800" i="1" kern="1200" baseline="0" dirty="0" smtClean="0">
                <a:solidFill>
                  <a:schemeClr val="tx1"/>
                </a:solidFill>
                <a:effectLst/>
                <a:latin typeface="+mn-lt"/>
                <a:ea typeface="+mn-ea"/>
                <a:cs typeface="+mn-cs"/>
              </a:rPr>
              <a:t>yurttaşın kendi davranışını düzenlemesine elverecek netlikte</a:t>
            </a:r>
            <a:r>
              <a:rPr lang="tr-TR" sz="1800" kern="1200" baseline="0" dirty="0" smtClean="0">
                <a:solidFill>
                  <a:schemeClr val="tx1"/>
                </a:solidFill>
                <a:effectLst/>
                <a:latin typeface="+mn-lt"/>
                <a:ea typeface="+mn-ea"/>
                <a:cs typeface="+mn-cs"/>
              </a:rPr>
              <a:t>” formüle edilmelidir: “</a:t>
            </a:r>
            <a:r>
              <a:rPr lang="tr-TR" sz="1800" i="1" kern="1200" baseline="0" dirty="0" smtClean="0">
                <a:solidFill>
                  <a:schemeClr val="tx1"/>
                </a:solidFill>
                <a:effectLst/>
              </a:rPr>
              <a:t>Yurttaş</a:t>
            </a:r>
            <a:r>
              <a:rPr lang="tr-TR" sz="1800" i="1" kern="1200" dirty="0" smtClean="0">
                <a:solidFill>
                  <a:schemeClr val="tx1"/>
                </a:solidFill>
                <a:effectLst/>
              </a:rPr>
              <a:t> –gerekirse uygun tavsiyeleri </a:t>
            </a:r>
            <a:r>
              <a:rPr lang="tr-TR" sz="1800" i="1" dirty="0"/>
              <a:t>de </a:t>
            </a:r>
            <a:r>
              <a:rPr lang="tr-TR" sz="1800" i="1" dirty="0" smtClean="0"/>
              <a:t>alarak– belirli bir eylemin yol açabileceği sonuçları, mevcut koşullar altında makul bir ölçüde öngörebilmelidir</a:t>
            </a:r>
            <a:r>
              <a:rPr lang="tr-TR" sz="1800" dirty="0" smtClean="0"/>
              <a:t>”</a:t>
            </a:r>
            <a:r>
              <a:rPr lang="tr-TR" sz="1800" i="0" kern="1200" dirty="0" smtClean="0">
                <a:solidFill>
                  <a:schemeClr val="tx1"/>
                </a:solidFill>
                <a:effectLst/>
                <a:latin typeface="+mn-lt"/>
                <a:ea typeface="+mn-ea"/>
                <a:cs typeface="+mn-cs"/>
              </a:rPr>
              <a:t>(</a:t>
            </a:r>
            <a:r>
              <a:rPr lang="tr-TR" sz="1800" baseline="30000" dirty="0" smtClean="0"/>
              <a:t>[2§49]</a:t>
            </a:r>
            <a:r>
              <a:rPr lang="tr-TR" sz="1800" i="0" kern="1200" dirty="0" smtClean="0">
                <a:solidFill>
                  <a:schemeClr val="tx1"/>
                </a:solidFill>
                <a:effectLst/>
                <a:latin typeface="+mn-lt"/>
                <a:ea typeface="+mn-ea"/>
                <a:cs typeface="+mn-cs"/>
              </a:rPr>
              <a:t> Sunday Times/Birleşik Krallık davası).</a:t>
            </a:r>
          </a:p>
          <a:p>
            <a:pPr marL="0" marR="0" indent="0" algn="l" defTabSz="457200" rtl="0" eaLnBrk="1" fontAlgn="base" latinLnBrk="0" hangingPunct="1">
              <a:lnSpc>
                <a:spcPct val="100000"/>
              </a:lnSpc>
              <a:spcBef>
                <a:spcPct val="0"/>
              </a:spcBef>
              <a:spcAft>
                <a:spcPct val="0"/>
              </a:spcAft>
              <a:buClrTx/>
              <a:buSzTx/>
              <a:buFontTx/>
              <a:buNone/>
              <a:tabLst/>
              <a:defRPr/>
            </a:pPr>
            <a:endParaRPr lang="tr-TR" sz="1800" i="0" kern="1200" dirty="0" smtClean="0">
              <a:solidFill>
                <a:schemeClr val="tx1"/>
              </a:solidFill>
              <a:effectLst/>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tr-TR" sz="1800" b="1" kern="1200" baseline="0" dirty="0" smtClean="0">
                <a:solidFill>
                  <a:schemeClr val="tx1"/>
                </a:solidFill>
                <a:effectLst/>
                <a:latin typeface="+mn-lt"/>
                <a:ea typeface="+mn-ea"/>
                <a:cs typeface="+mn-cs"/>
              </a:rPr>
              <a:t>Yeterince erişilebilir olmalıdır. </a:t>
            </a:r>
            <a:r>
              <a:rPr lang="tr-TR" sz="1800" kern="1200" baseline="0" dirty="0" smtClean="0">
                <a:solidFill>
                  <a:schemeClr val="tx1"/>
                </a:solidFill>
                <a:effectLst/>
                <a:latin typeface="+mn-lt"/>
                <a:ea typeface="+mn-ea"/>
                <a:cs typeface="+mn-cs"/>
              </a:rPr>
              <a:t>Yani “yurttaş belirli bir olay açısından geçerli hukuk kuralları</a:t>
            </a:r>
            <a:r>
              <a:rPr lang="tr-TR" sz="1800" kern="1200" dirty="0" smtClean="0">
                <a:solidFill>
                  <a:schemeClr val="tx1"/>
                </a:solidFill>
                <a:effectLst/>
                <a:latin typeface="+mn-lt"/>
                <a:ea typeface="+mn-ea"/>
                <a:cs typeface="+mn-cs"/>
              </a:rPr>
              <a:t> hakkında yeterli bir bilgiye sahip olabilmelidir”</a:t>
            </a:r>
            <a:r>
              <a:rPr lang="tr-TR" sz="1800" i="0" kern="1200" dirty="0" smtClean="0">
                <a:solidFill>
                  <a:schemeClr val="tx1"/>
                </a:solidFill>
                <a:effectLst/>
                <a:latin typeface="+mn-lt"/>
                <a:ea typeface="+mn-ea"/>
                <a:cs typeface="+mn-cs"/>
              </a:rPr>
              <a:t>(</a:t>
            </a:r>
            <a:r>
              <a:rPr lang="tr-TR" sz="1800" baseline="30000" dirty="0" smtClean="0"/>
              <a:t>[2§49]</a:t>
            </a:r>
            <a:r>
              <a:rPr lang="tr-TR" sz="1800" dirty="0"/>
              <a:t> </a:t>
            </a:r>
            <a:r>
              <a:rPr lang="tr-TR" sz="1800" i="0" kern="1200" dirty="0" smtClean="0">
                <a:solidFill>
                  <a:schemeClr val="tx1"/>
                </a:solidFill>
                <a:effectLst/>
                <a:latin typeface="+mn-lt"/>
                <a:ea typeface="+mn-ea"/>
                <a:cs typeface="+mn-cs"/>
              </a:rPr>
              <a:t>Sunday Times/Birleşik Krallık davası).</a:t>
            </a:r>
          </a:p>
          <a:p>
            <a:pPr eaLnBrk="1" hangingPunct="1">
              <a:spcBef>
                <a:spcPct val="0"/>
              </a:spcBef>
            </a:pPr>
            <a:endParaRPr lang="tr-TR" sz="1800" i="1" kern="1200" dirty="0" smtClean="0">
              <a:solidFill>
                <a:schemeClr val="tx1"/>
              </a:solidFill>
              <a:effectLst/>
              <a:latin typeface="+mn-lt"/>
              <a:ea typeface="+mn-ea"/>
              <a:cs typeface="+mn-cs"/>
            </a:endParaRPr>
          </a:p>
          <a:p>
            <a:pPr eaLnBrk="1" hangingPunct="1">
              <a:spcBef>
                <a:spcPct val="0"/>
              </a:spcBef>
            </a:pPr>
            <a:r>
              <a:rPr lang="tr-TR" sz="1800" i="1" kern="1200" dirty="0" smtClean="0">
                <a:solidFill>
                  <a:schemeClr val="tx1"/>
                </a:solidFill>
                <a:effectLst/>
                <a:latin typeface="+mn-lt"/>
                <a:ea typeface="+mn-ea"/>
                <a:cs typeface="+mn-cs"/>
              </a:rPr>
              <a:t>Kaynaklar:</a:t>
            </a:r>
          </a:p>
          <a:p>
            <a:pPr marL="0" marR="0" indent="0" algn="l" defTabSz="457200" rtl="0" eaLnBrk="1" fontAlgn="base" latinLnBrk="0" hangingPunct="1">
              <a:lnSpc>
                <a:spcPct val="100000"/>
              </a:lnSpc>
              <a:spcBef>
                <a:spcPct val="0"/>
              </a:spcBef>
              <a:spcAft>
                <a:spcPct val="0"/>
              </a:spcAft>
              <a:buClrTx/>
              <a:buSzTx/>
              <a:buFontTx/>
              <a:buNone/>
              <a:tabLst/>
              <a:defRPr/>
            </a:pPr>
            <a:r>
              <a:rPr lang="tr-TR" sz="1800" kern="1200" baseline="30000" dirty="0" smtClean="0">
                <a:solidFill>
                  <a:schemeClr val="tx1"/>
                </a:solidFill>
                <a:effectLst/>
                <a:latin typeface="+mn-lt"/>
                <a:ea typeface="+mn-ea"/>
                <a:cs typeface="+mn-cs"/>
              </a:rPr>
              <a:t>[2] </a:t>
            </a:r>
            <a:r>
              <a:rPr lang="tr-TR" sz="1800" kern="1200" baseline="0" dirty="0" smtClean="0">
                <a:solidFill>
                  <a:schemeClr val="tx1"/>
                </a:solidFill>
                <a:effectLst/>
                <a:latin typeface="+mn-lt"/>
                <a:ea typeface="+mn-ea"/>
                <a:cs typeface="+mn-cs"/>
              </a:rPr>
              <a:t>AİHM, “</a:t>
            </a:r>
            <a:r>
              <a:rPr lang="tr-TR" sz="1800" dirty="0" smtClean="0"/>
              <a:t>Sunday Times/Birleşik Krallık” davası, Başvuru No: 6538/74, 26 Nisan 1979, Series A, n° 30.</a:t>
            </a:r>
          </a:p>
          <a:p>
            <a:pPr marL="0" indent="0" eaLnBrk="1" hangingPunct="1">
              <a:spcBef>
                <a:spcPct val="0"/>
              </a:spcBef>
              <a:buNone/>
            </a:pPr>
            <a:r>
              <a:rPr lang="tr-TR" sz="1800" baseline="30000" dirty="0" smtClean="0"/>
              <a:t>[7] </a:t>
            </a:r>
            <a:r>
              <a:rPr lang="tr-TR" sz="1800" dirty="0" smtClean="0"/>
              <a:t>AİHM, “</a:t>
            </a:r>
            <a:r>
              <a:rPr lang="tr-TR" sz="1800" dirty="0" err="1" smtClean="0"/>
              <a:t>Kruslin</a:t>
            </a:r>
            <a:r>
              <a:rPr lang="tr-TR" sz="1800" dirty="0" smtClean="0"/>
              <a:t>/Fransa” davası, </a:t>
            </a:r>
            <a:r>
              <a:rPr lang="tr-TR" sz="1800" dirty="0"/>
              <a:t>Başvuru No: 11801/85</a:t>
            </a:r>
            <a:r>
              <a:rPr lang="tr-TR" sz="1800" dirty="0" smtClean="0"/>
              <a:t>, 24 Nisan 1990, paragraf 29.</a:t>
            </a:r>
          </a:p>
          <a:p>
            <a:pPr marL="0" indent="0" eaLnBrk="1" hangingPunct="1">
              <a:spcBef>
                <a:spcPct val="0"/>
              </a:spcBef>
              <a:buNone/>
            </a:pPr>
            <a:r>
              <a:rPr lang="tr-TR" sz="1800" baseline="30000" dirty="0" smtClean="0"/>
              <a:t>[8] </a:t>
            </a:r>
            <a:r>
              <a:rPr lang="tr-TR" sz="1800" dirty="0" smtClean="0"/>
              <a:t>AİHM, “</a:t>
            </a:r>
            <a:r>
              <a:rPr lang="tr-TR" sz="1800" dirty="0" err="1" smtClean="0"/>
              <a:t>Malone</a:t>
            </a:r>
            <a:r>
              <a:rPr lang="tr-TR" sz="1800" dirty="0" smtClean="0"/>
              <a:t>/Birleşik Krallık”, </a:t>
            </a:r>
            <a:r>
              <a:rPr lang="tr-TR" sz="1800" dirty="0"/>
              <a:t>Başvuru No: 8691/79</a:t>
            </a:r>
            <a:r>
              <a:rPr lang="tr-TR" sz="1800" dirty="0" smtClean="0"/>
              <a:t>, 2 Ağustos 1984, paragraf 67; AİHM, “Taylor-</a:t>
            </a:r>
            <a:r>
              <a:rPr lang="tr-TR" sz="1800" dirty="0" err="1" smtClean="0"/>
              <a:t>Sabori</a:t>
            </a:r>
            <a:r>
              <a:rPr lang="tr-TR" sz="1800" dirty="0" smtClean="0"/>
              <a:t>/Birleşik Krallık</a:t>
            </a:r>
            <a:r>
              <a:rPr lang="tr-TR" sz="1800" dirty="0"/>
              <a:t>”, Başvuru No: </a:t>
            </a:r>
            <a:r>
              <a:rPr lang="tr-TR" sz="1800" dirty="0" smtClean="0"/>
              <a:t>47114/99, 22 Ekim 2002, paragraf 18;</a:t>
            </a:r>
            <a:r>
              <a:rPr lang="tr-TR" sz="1800" baseline="0" dirty="0" smtClean="0"/>
              <a:t> “</a:t>
            </a:r>
            <a:r>
              <a:rPr lang="tr-TR" sz="1800" baseline="0" dirty="0" err="1" smtClean="0"/>
              <a:t>Huvig</a:t>
            </a:r>
            <a:r>
              <a:rPr lang="tr-TR" sz="1800" baseline="0" dirty="0" smtClean="0"/>
              <a:t>/Fransa”, </a:t>
            </a:r>
            <a:r>
              <a:rPr lang="tr-TR" sz="1800" dirty="0"/>
              <a:t>Başvuru No: </a:t>
            </a:r>
            <a:r>
              <a:rPr lang="tr-TR" sz="1800" baseline="0" dirty="0" smtClean="0"/>
              <a:t>11105/84, 24 Nisan 1990, </a:t>
            </a:r>
            <a:r>
              <a:rPr lang="tr-TR" sz="1800" baseline="0" dirty="0" smtClean="0"/>
              <a:t>paragraf</a:t>
            </a:r>
            <a:r>
              <a:rPr lang="tr-TR" sz="1800" dirty="0" smtClean="0"/>
              <a:t> </a:t>
            </a:r>
            <a:r>
              <a:rPr lang="tr-TR" sz="1800" baseline="0" dirty="0" smtClean="0"/>
              <a:t>32.</a:t>
            </a:r>
          </a:p>
          <a:p>
            <a:pPr eaLnBrk="1" hangingPunct="1">
              <a:spcBef>
                <a:spcPct val="0"/>
              </a:spcBef>
              <a:defRPr/>
            </a:pPr>
            <a:r>
              <a:rPr lang="tr-TR" sz="1800" kern="1200" baseline="30000" dirty="0" smtClean="0">
                <a:solidFill>
                  <a:srgbClr val="FF0000"/>
                </a:solidFill>
                <a:effectLst/>
                <a:latin typeface="+mn-lt"/>
                <a:ea typeface="+mn-ea"/>
                <a:cs typeface="+mn-cs"/>
              </a:rPr>
              <a:t>[9] </a:t>
            </a:r>
            <a:r>
              <a:rPr lang="tr-TR" sz="1800" kern="1200" dirty="0" smtClean="0">
                <a:solidFill>
                  <a:srgbClr val="FF0000"/>
                </a:solidFill>
                <a:effectLst/>
                <a:latin typeface="+mn-lt"/>
                <a:ea typeface="+mn-ea"/>
                <a:cs typeface="+mn-cs"/>
              </a:rPr>
              <a:t>AİHM</a:t>
            </a:r>
            <a:r>
              <a:rPr lang="tr-TR" sz="1800" i="1" kern="1200" dirty="0" smtClean="0">
                <a:solidFill>
                  <a:srgbClr val="FF0000"/>
                </a:solidFill>
                <a:effectLst/>
                <a:latin typeface="+mn-lt"/>
                <a:ea typeface="+mn-ea"/>
                <a:cs typeface="+mn-cs"/>
              </a:rPr>
              <a:t>, </a:t>
            </a:r>
            <a:r>
              <a:rPr lang="tr-TR" sz="1800" i="0" kern="1200" dirty="0" smtClean="0">
                <a:solidFill>
                  <a:srgbClr val="FF0000"/>
                </a:solidFill>
                <a:effectLst/>
                <a:latin typeface="+mn-lt"/>
                <a:ea typeface="+mn-ea"/>
                <a:cs typeface="+mn-cs"/>
              </a:rPr>
              <a:t>“</a:t>
            </a:r>
            <a:r>
              <a:rPr lang="tr-TR" sz="1800" kern="1200" dirty="0" err="1" smtClean="0">
                <a:solidFill>
                  <a:srgbClr val="FF0000"/>
                </a:solidFill>
                <a:effectLst/>
                <a:latin typeface="+mn-lt"/>
                <a:ea typeface="+mn-ea"/>
                <a:cs typeface="+mn-cs"/>
              </a:rPr>
              <a:t>Klass</a:t>
            </a:r>
            <a:r>
              <a:rPr lang="tr-TR" sz="1800" kern="1200" dirty="0" smtClean="0">
                <a:solidFill>
                  <a:srgbClr val="FF0000"/>
                </a:solidFill>
                <a:effectLst/>
                <a:latin typeface="+mn-lt"/>
                <a:ea typeface="+mn-ea"/>
                <a:cs typeface="+mn-cs"/>
              </a:rPr>
              <a:t> ve diğerleri/Almanya” davası, </a:t>
            </a:r>
            <a:r>
              <a:rPr lang="tr-TR" sz="1800" dirty="0">
                <a:solidFill>
                  <a:srgbClr val="FF0000"/>
                </a:solidFill>
              </a:rPr>
              <a:t>Başvuru No: </a:t>
            </a:r>
            <a:r>
              <a:rPr lang="tr-TR" sz="1800" kern="1200" dirty="0" smtClean="0">
                <a:solidFill>
                  <a:srgbClr val="FF0000"/>
                </a:solidFill>
                <a:effectLst/>
                <a:latin typeface="+mn-lt"/>
                <a:ea typeface="+mn-ea"/>
                <a:cs typeface="+mn-cs"/>
              </a:rPr>
              <a:t>5029/71, 6 Eylül 1978, Series A n° 28, paragraf 50 vd.</a:t>
            </a:r>
            <a:endParaRPr lang="tr-TR" sz="1800" dirty="0" smtClean="0"/>
          </a:p>
          <a:p>
            <a:pPr marL="0" indent="0" eaLnBrk="1" hangingPunct="1">
              <a:spcBef>
                <a:spcPct val="0"/>
              </a:spcBef>
              <a:buNone/>
            </a:pPr>
            <a:endParaRPr lang="tr-TR" sz="1800" dirty="0" smtClean="0"/>
          </a:p>
          <a:p>
            <a:pPr eaLnBrk="1" hangingPunct="1">
              <a:spcBef>
                <a:spcPct val="0"/>
              </a:spcBef>
            </a:pPr>
            <a:endParaRPr lang="tr-TR" sz="1800" i="1" kern="1200" dirty="0" smtClean="0">
              <a:solidFill>
                <a:schemeClr val="tx1"/>
              </a:solidFill>
              <a:effectLst/>
              <a:latin typeface="+mn-lt"/>
              <a:ea typeface="+mn-ea"/>
              <a:cs typeface="+mn-cs"/>
            </a:endParaRPr>
          </a:p>
          <a:p>
            <a:pPr eaLnBrk="1" hangingPunct="1">
              <a:spcBef>
                <a:spcPct val="0"/>
              </a:spcBef>
            </a:pPr>
            <a:endParaRPr lang="tr-TR" sz="1200" i="1"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132</a:t>
            </a:fld>
            <a:endParaRPr lang="en-US">
              <a:cs typeface="Arial" charset="0"/>
            </a:endParaRPr>
          </a:p>
        </p:txBody>
      </p:sp>
    </p:spTree>
    <p:extLst>
      <p:ext uri="{BB962C8B-B14F-4D97-AF65-F5344CB8AC3E}">
        <p14:creationId xmlns:p14="http://schemas.microsoft.com/office/powerpoint/2010/main" val="1106881323"/>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200" b="1" i="0" u="sng" kern="1200" dirty="0" err="1" smtClean="0">
                <a:solidFill>
                  <a:schemeClr val="tx1"/>
                </a:solidFill>
                <a:effectLst/>
                <a:latin typeface="+mn-lt"/>
                <a:ea typeface="+mn-ea"/>
                <a:cs typeface="+mn-cs"/>
              </a:rPr>
              <a:t>Meşru</a:t>
            </a:r>
            <a:r>
              <a:rPr lang="en-GB" sz="1200" b="1" i="0" u="sng" kern="1200" dirty="0" smtClean="0">
                <a:solidFill>
                  <a:schemeClr val="tx1"/>
                </a:solidFill>
                <a:effectLst/>
                <a:latin typeface="+mn-lt"/>
                <a:ea typeface="+mn-ea"/>
                <a:cs typeface="+mn-cs"/>
              </a:rPr>
              <a:t> </a:t>
            </a:r>
            <a:r>
              <a:rPr lang="en-GB" sz="1200" b="1" i="0" u="sng" kern="1200" dirty="0" err="1" smtClean="0">
                <a:solidFill>
                  <a:schemeClr val="tx1"/>
                </a:solidFill>
                <a:effectLst/>
                <a:latin typeface="+mn-lt"/>
                <a:ea typeface="+mn-ea"/>
                <a:cs typeface="+mn-cs"/>
              </a:rPr>
              <a:t>amaç</a:t>
            </a:r>
            <a:endParaRPr lang="en-GB" sz="1200" b="1" i="0" u="sng"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effectLst/>
                <a:latin typeface="+mn-lt"/>
                <a:ea typeface="+mn-ea"/>
                <a:cs typeface="+mn-cs"/>
              </a:rPr>
              <a:t>AİHS</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kapsamında</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şarta</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bağlı</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temel</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bir</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hakkı</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düzenleyen</a:t>
            </a:r>
            <a:r>
              <a:rPr lang="en-GB" sz="1200" kern="1200" dirty="0" smtClean="0">
                <a:solidFill>
                  <a:schemeClr val="tx1"/>
                </a:solidFill>
                <a:effectLst/>
                <a:latin typeface="+mn-lt"/>
                <a:ea typeface="+mn-ea"/>
                <a:cs typeface="+mn-cs"/>
              </a:rPr>
              <a:t> her </a:t>
            </a:r>
            <a:r>
              <a:rPr lang="en-GB" sz="1200" kern="1200" dirty="0" err="1" smtClean="0">
                <a:solidFill>
                  <a:schemeClr val="tx1"/>
                </a:solidFill>
                <a:effectLst/>
                <a:latin typeface="+mn-lt"/>
                <a:ea typeface="+mn-ea"/>
                <a:cs typeface="+mn-cs"/>
              </a:rPr>
              <a:t>bir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maddede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söz</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konusu</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hakka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yönelik</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müdahaleyi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meşru</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kılabilecek</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amaçlar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tüketici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bir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şekilde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sayılmaktadır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Örneğin</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özel</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hayatın</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gizliliği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hakkıyla</a:t>
            </a:r>
            <a:r>
              <a:rPr lang="en-GB" sz="1200" kern="1200" dirty="0" smtClean="0">
                <a:solidFill>
                  <a:schemeClr val="tx1"/>
                </a:solidFill>
                <a:effectLst/>
                <a:latin typeface="+mn-lt"/>
                <a:ea typeface="+mn-ea"/>
                <a:cs typeface="+mn-cs"/>
              </a:rPr>
              <a:t> (8. </a:t>
            </a:r>
            <a:r>
              <a:rPr lang="en-GB" sz="1200" kern="1200" dirty="0" err="1" smtClean="0">
                <a:solidFill>
                  <a:schemeClr val="tx1"/>
                </a:solidFill>
                <a:effectLst/>
                <a:latin typeface="+mn-lt"/>
                <a:ea typeface="+mn-ea"/>
                <a:cs typeface="+mn-cs"/>
              </a:rPr>
              <a:t>madde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bağlantılı</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olarak</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bu</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amaçlar</a:t>
            </a:r>
            <a:r>
              <a:rPr lang="en-GB" sz="1200" kern="1200" dirty="0" smtClean="0">
                <a:solidFill>
                  <a:schemeClr val="tx1"/>
                </a:solidFill>
                <a:effectLst/>
                <a:latin typeface="+mn-lt"/>
                <a:ea typeface="+mn-ea"/>
                <a:cs typeface="+mn-cs"/>
              </a:rPr>
              <a:t> </a:t>
            </a:r>
            <a:r>
              <a:rPr lang="en-GB" sz="1200" dirty="0" err="1" smtClean="0"/>
              <a:t>ulusal</a:t>
            </a:r>
            <a:r>
              <a:rPr lang="en-GB" sz="1200" dirty="0" smtClean="0"/>
              <a:t> </a:t>
            </a:r>
            <a:r>
              <a:rPr lang="en-GB" sz="1200" dirty="0" err="1" smtClean="0"/>
              <a:t>güvenlik</a:t>
            </a:r>
            <a:r>
              <a:rPr lang="en-GB" sz="1200" dirty="0" smtClean="0"/>
              <a:t>, </a:t>
            </a:r>
            <a:r>
              <a:rPr lang="en-GB" sz="1200" dirty="0" err="1" smtClean="0"/>
              <a:t>kamu</a:t>
            </a:r>
            <a:r>
              <a:rPr lang="en-GB" sz="1200" dirty="0" smtClean="0"/>
              <a:t> </a:t>
            </a:r>
            <a:r>
              <a:rPr lang="en-GB" sz="1200" dirty="0" err="1" smtClean="0"/>
              <a:t>güvenliği</a:t>
            </a:r>
            <a:r>
              <a:rPr lang="en-GB" sz="1200" dirty="0" smtClean="0"/>
              <a:t> </a:t>
            </a:r>
            <a:r>
              <a:rPr lang="en-GB" sz="1200" dirty="0" err="1" smtClean="0"/>
              <a:t>ve</a:t>
            </a:r>
            <a:r>
              <a:rPr lang="en-GB" sz="1200" dirty="0" smtClean="0"/>
              <a:t> </a:t>
            </a:r>
            <a:r>
              <a:rPr lang="en-GB" sz="1200" dirty="0" err="1" smtClean="0"/>
              <a:t>ülkenin</a:t>
            </a:r>
            <a:r>
              <a:rPr lang="en-GB" sz="1200" dirty="0" smtClean="0"/>
              <a:t> </a:t>
            </a:r>
            <a:r>
              <a:rPr lang="en-GB" sz="1200" dirty="0" err="1" smtClean="0"/>
              <a:t>ekonomik</a:t>
            </a:r>
            <a:r>
              <a:rPr lang="en-GB" sz="1200" dirty="0" smtClean="0"/>
              <a:t> </a:t>
            </a:r>
            <a:r>
              <a:rPr lang="en-GB" sz="1200" dirty="0" err="1" smtClean="0"/>
              <a:t>refahı</a:t>
            </a:r>
            <a:r>
              <a:rPr lang="en-GB" sz="1200" dirty="0" smtClean="0"/>
              <a:t>, </a:t>
            </a:r>
            <a:r>
              <a:rPr lang="en-GB" sz="1200" dirty="0" err="1" smtClean="0"/>
              <a:t>düzenin</a:t>
            </a:r>
            <a:r>
              <a:rPr lang="en-GB" sz="1200" dirty="0" smtClean="0"/>
              <a:t> </a:t>
            </a:r>
            <a:r>
              <a:rPr lang="en-GB" sz="1200" dirty="0" err="1" smtClean="0"/>
              <a:t>korunması</a:t>
            </a:r>
            <a:r>
              <a:rPr lang="en-GB" sz="1200" dirty="0" smtClean="0"/>
              <a:t> </a:t>
            </a:r>
            <a:r>
              <a:rPr lang="en-GB" sz="1200" dirty="0" err="1" smtClean="0"/>
              <a:t>ve</a:t>
            </a:r>
            <a:r>
              <a:rPr lang="en-GB" sz="1200" dirty="0" smtClean="0"/>
              <a:t> </a:t>
            </a:r>
            <a:r>
              <a:rPr lang="en-GB" sz="1200" dirty="0" err="1" smtClean="0"/>
              <a:t>suçun</a:t>
            </a:r>
            <a:r>
              <a:rPr lang="en-GB" sz="1200" dirty="0" smtClean="0"/>
              <a:t> </a:t>
            </a:r>
            <a:r>
              <a:rPr lang="en-GB" sz="1200" dirty="0" err="1" smtClean="0"/>
              <a:t>önlenmesi</a:t>
            </a:r>
            <a:r>
              <a:rPr lang="en-GB" sz="1200" dirty="0" smtClean="0"/>
              <a:t>, </a:t>
            </a:r>
            <a:r>
              <a:rPr lang="en-GB" sz="1200" dirty="0" err="1" smtClean="0"/>
              <a:t>sağlığın</a:t>
            </a:r>
            <a:r>
              <a:rPr lang="en-GB" sz="1200" dirty="0" smtClean="0"/>
              <a:t> </a:t>
            </a:r>
            <a:r>
              <a:rPr lang="en-GB" sz="1200" dirty="0" err="1" smtClean="0"/>
              <a:t>ve</a:t>
            </a:r>
            <a:r>
              <a:rPr lang="en-GB" sz="1200" dirty="0" smtClean="0"/>
              <a:t> </a:t>
            </a:r>
            <a:r>
              <a:rPr lang="en-GB" sz="1200" dirty="0" err="1" smtClean="0"/>
              <a:t>ahlakın</a:t>
            </a:r>
            <a:r>
              <a:rPr lang="en-GB" sz="1200" dirty="0" smtClean="0"/>
              <a:t> </a:t>
            </a:r>
            <a:r>
              <a:rPr lang="en-GB" sz="1200" dirty="0" err="1" smtClean="0"/>
              <a:t>korunması</a:t>
            </a:r>
            <a:r>
              <a:rPr lang="en-GB" sz="1200" dirty="0" smtClean="0"/>
              <a:t>, </a:t>
            </a:r>
            <a:r>
              <a:rPr lang="en-GB" sz="1200" dirty="0" err="1" smtClean="0"/>
              <a:t>ve</a:t>
            </a:r>
            <a:r>
              <a:rPr lang="en-GB" sz="1200" dirty="0" smtClean="0"/>
              <a:t> </a:t>
            </a:r>
            <a:r>
              <a:rPr lang="en-GB" sz="1200" dirty="0" err="1" smtClean="0"/>
              <a:t>başkalarının</a:t>
            </a:r>
            <a:r>
              <a:rPr lang="en-GB" sz="1200" dirty="0" smtClean="0"/>
              <a:t> </a:t>
            </a:r>
            <a:r>
              <a:rPr lang="en-GB" sz="1200" dirty="0" err="1" smtClean="0"/>
              <a:t>hak</a:t>
            </a:r>
            <a:r>
              <a:rPr lang="en-GB" sz="1200" dirty="0" smtClean="0"/>
              <a:t> </a:t>
            </a:r>
            <a:r>
              <a:rPr lang="en-GB" sz="1200" dirty="0" err="1" smtClean="0"/>
              <a:t>ve</a:t>
            </a:r>
            <a:r>
              <a:rPr lang="en-GB" sz="1200" dirty="0" smtClean="0"/>
              <a:t> </a:t>
            </a:r>
            <a:r>
              <a:rPr lang="en-GB" sz="1200" dirty="0" err="1" smtClean="0"/>
              <a:t>özgürlüklerinin</a:t>
            </a:r>
            <a:r>
              <a:rPr lang="en-GB" sz="1200" dirty="0" smtClean="0"/>
              <a:t> </a:t>
            </a:r>
            <a:r>
              <a:rPr lang="en-GB" sz="1200" dirty="0" err="1" smtClean="0"/>
              <a:t>korunmasıdır</a:t>
            </a:r>
            <a:r>
              <a:rPr lang="en-GB" sz="1200" dirty="0" smtClean="0"/>
              <a:t>.</a:t>
            </a:r>
            <a:r>
              <a:rPr lang="en-GB" sz="1200" baseline="0" dirty="0" smtClean="0"/>
              <a:t> </a:t>
            </a:r>
            <a:endParaRPr lang="en-GB" sz="1200" i="1" kern="1200" dirty="0" smtClean="0">
              <a:solidFill>
                <a:schemeClr val="tx1"/>
              </a:solidFill>
              <a:effectLst/>
              <a:latin typeface="+mn-lt"/>
              <a:ea typeface="+mn-ea"/>
              <a:cs typeface="+mn-cs"/>
            </a:endParaRPr>
          </a:p>
          <a:p>
            <a:pPr eaLnBrk="1" hangingPunct="1">
              <a:spcBef>
                <a:spcPct val="0"/>
              </a:spcBef>
            </a:pPr>
            <a:endParaRPr lang="en-GB" sz="1200" i="1" kern="1200" dirty="0" smtClean="0">
              <a:solidFill>
                <a:schemeClr val="tx1"/>
              </a:solidFill>
              <a:effectLst/>
              <a:latin typeface="+mn-lt"/>
              <a:ea typeface="+mn-ea"/>
              <a:cs typeface="+mn-cs"/>
            </a:endParaRPr>
          </a:p>
          <a:p>
            <a:pPr eaLnBrk="1" hangingPunct="1">
              <a:spcBef>
                <a:spcPct val="0"/>
              </a:spcBef>
            </a:pPr>
            <a:endParaRPr lang="en-GB" sz="1200" i="1"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133</a:t>
            </a:fld>
            <a:endParaRPr lang="en-US">
              <a:cs typeface="Arial" charset="0"/>
            </a:endParaRPr>
          </a:p>
        </p:txBody>
      </p:sp>
    </p:spTree>
    <p:extLst>
      <p:ext uri="{BB962C8B-B14F-4D97-AF65-F5344CB8AC3E}">
        <p14:creationId xmlns:p14="http://schemas.microsoft.com/office/powerpoint/2010/main" val="4032857150"/>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r>
              <a:rPr lang="tr-TR" sz="1200" kern="1200" dirty="0" smtClean="0">
                <a:solidFill>
                  <a:schemeClr val="tx1"/>
                </a:solidFill>
                <a:effectLst/>
              </a:rPr>
              <a:t>Müdahalenin “gerekliliği” prensibi  (dersimiz açısından “müdahale” veya sınırlandırma” yetki veya usule atıfta bulunmaktadır), </a:t>
            </a:r>
            <a:r>
              <a:rPr lang="tr-TR" sz="1200" b="1" kern="1200" dirty="0" smtClean="0">
                <a:solidFill>
                  <a:schemeClr val="tx1"/>
                </a:solidFill>
                <a:effectLst/>
              </a:rPr>
              <a:t>bu müdahalenin belirli bir toplumsal ihtiyacı karşılamak bakımından fiilen gerekli olduğunun ispatını</a:t>
            </a:r>
            <a:r>
              <a:rPr lang="tr-TR" baseline="30000" dirty="0" smtClean="0"/>
              <a:t>[10]</a:t>
            </a:r>
            <a:r>
              <a:rPr lang="tr-TR" sz="1200" b="1" kern="1200" dirty="0" smtClean="0">
                <a:solidFill>
                  <a:schemeClr val="tx1"/>
                </a:solidFill>
                <a:effectLst/>
              </a:rPr>
              <a:t> </a:t>
            </a:r>
            <a:r>
              <a:rPr lang="tr-TR" sz="1200" kern="1200" dirty="0" smtClean="0">
                <a:solidFill>
                  <a:schemeClr val="tx1"/>
                </a:solidFill>
                <a:effectLst/>
              </a:rPr>
              <a:t>da içermekte olup, bu ispat ikna edici bir şekilde gerçekleştirilmelidir.</a:t>
            </a:r>
            <a:r>
              <a:rPr lang="tr-TR" sz="1200" kern="1200" baseline="30000" dirty="0" smtClean="0">
                <a:solidFill>
                  <a:schemeClr val="tx1"/>
                </a:solidFill>
                <a:effectLst/>
              </a:rPr>
              <a:t>[11]</a:t>
            </a:r>
            <a:endParaRPr lang="tr-TR" sz="1200" kern="1200" dirty="0" smtClean="0">
              <a:solidFill>
                <a:schemeClr val="tx1"/>
              </a:solidFill>
              <a:effectLst/>
            </a:endParaRPr>
          </a:p>
          <a:p>
            <a:endParaRPr lang="tr-TR" sz="1200" b="0" kern="1200" baseline="0" dirty="0" smtClean="0">
              <a:solidFill>
                <a:schemeClr val="tx1"/>
              </a:solidFill>
              <a:effectLst/>
            </a:endParaRPr>
          </a:p>
          <a:p>
            <a:r>
              <a:rPr lang="tr-TR" dirty="0" smtClean="0"/>
              <a:t>Dolayısıyla gereklilik prensibi iki şart kapsamında incelenmelidir: </a:t>
            </a:r>
          </a:p>
          <a:p>
            <a:endParaRPr lang="tr-TR" sz="1200" kern="1200" dirty="0" smtClean="0">
              <a:solidFill>
                <a:schemeClr val="tx1"/>
              </a:solidFill>
              <a:effectLst/>
            </a:endParaRPr>
          </a:p>
          <a:p>
            <a:pPr marL="171450" indent="-171450">
              <a:buFontTx/>
              <a:buChar char="-"/>
            </a:pPr>
            <a:r>
              <a:rPr lang="tr-TR" sz="1200" b="1" kern="1200" dirty="0" smtClean="0">
                <a:solidFill>
                  <a:schemeClr val="tx1"/>
                </a:solidFill>
                <a:effectLst/>
              </a:rPr>
              <a:t>Birincisi, müdahale</a:t>
            </a:r>
            <a:r>
              <a:rPr lang="tr-TR" b="1" dirty="0" smtClean="0"/>
              <a:t>ye yönelik </a:t>
            </a:r>
            <a:r>
              <a:rPr lang="tr-TR" sz="1200" b="1" kern="1200" dirty="0" smtClean="0">
                <a:solidFill>
                  <a:schemeClr val="tx1"/>
                </a:solidFill>
                <a:effectLst/>
              </a:rPr>
              <a:t>belirli bir toplumsal ihtiyaç tespit edilmelidir </a:t>
            </a:r>
            <a:r>
              <a:rPr lang="tr-TR" sz="1200" kern="1200" dirty="0" smtClean="0">
                <a:solidFill>
                  <a:schemeClr val="tx1"/>
                </a:solidFill>
                <a:effectLst/>
              </a:rPr>
              <a:t>(güdülen meşru amacın daha geniş anlamı dahilinde)</a:t>
            </a:r>
            <a:r>
              <a:rPr lang="tr-TR" sz="1200" kern="1200" baseline="30000" dirty="0" smtClean="0">
                <a:solidFill>
                  <a:schemeClr val="tx1"/>
                </a:solidFill>
                <a:effectLst/>
              </a:rPr>
              <a:t>[12]</a:t>
            </a:r>
            <a:r>
              <a:rPr lang="tr-TR" sz="1200" kern="1200" dirty="0" smtClean="0">
                <a:solidFill>
                  <a:schemeClr val="tx1"/>
                </a:solidFill>
                <a:effectLst/>
              </a:rPr>
              <a:t>. Bu ihtiyaç “acil”(</a:t>
            </a:r>
            <a:r>
              <a:rPr lang="tr-TR" sz="1200" kern="1200" baseline="30000" dirty="0" smtClean="0">
                <a:solidFill>
                  <a:schemeClr val="tx1"/>
                </a:solidFill>
                <a:effectLst/>
              </a:rPr>
              <a:t>[13 §3.14] [14]</a:t>
            </a:r>
            <a:r>
              <a:rPr lang="tr-TR" sz="1200" kern="1200" dirty="0" smtClean="0">
                <a:solidFill>
                  <a:schemeClr val="tx1"/>
                </a:solidFill>
                <a:effectLst/>
              </a:rPr>
              <a:t>) olmalıdır, başka bir deyişle, belirli bir “</a:t>
            </a:r>
            <a:r>
              <a:rPr lang="tr-TR" sz="1200" b="1" i="1" kern="1200" dirty="0" smtClean="0">
                <a:solidFill>
                  <a:schemeClr val="tx1"/>
                </a:solidFill>
                <a:effectLst/>
              </a:rPr>
              <a:t>ciddiyet, aciliyet ve sürat derecesine</a:t>
            </a:r>
            <a:r>
              <a:rPr lang="tr-TR" sz="1200" kern="1200" dirty="0" smtClean="0">
                <a:solidFill>
                  <a:schemeClr val="tx1"/>
                </a:solidFill>
                <a:effectLst/>
              </a:rPr>
              <a:t>” sahip olmalıdır. Toplum ve bu özel “ihtiyaç” bağlamındaki olası farklı görüşler dikkate alındığında, söz konusu ihtiyaç karşılanmayacak olursa bir zarar meydana gelebilecek olmalıdır(</a:t>
            </a:r>
            <a:r>
              <a:rPr lang="tr-TR" sz="1200" kern="1200" baseline="30000" dirty="0" smtClean="0">
                <a:solidFill>
                  <a:schemeClr val="tx1"/>
                </a:solidFill>
                <a:effectLst/>
              </a:rPr>
              <a:t>[13]§3.17-19</a:t>
            </a:r>
            <a:r>
              <a:rPr lang="tr-TR" sz="1200" kern="1200" dirty="0" smtClean="0">
                <a:solidFill>
                  <a:schemeClr val="tx1"/>
                </a:solidFill>
                <a:effectLst/>
              </a:rPr>
              <a:t>).</a:t>
            </a:r>
          </a:p>
          <a:p>
            <a:pPr marL="0" indent="0">
              <a:buFontTx/>
              <a:buNone/>
            </a:pPr>
            <a:endParaRPr lang="tr-TR" sz="1200" kern="1200" dirty="0" smtClean="0">
              <a:solidFill>
                <a:schemeClr val="tx1"/>
              </a:solidFill>
              <a:effectLst/>
            </a:endParaRPr>
          </a:p>
          <a:p>
            <a:pPr marL="0" indent="0">
              <a:buFontTx/>
              <a:buNone/>
            </a:pPr>
            <a:r>
              <a:rPr lang="tr-TR" sz="1200" kern="1200" dirty="0" smtClean="0">
                <a:solidFill>
                  <a:srgbClr val="FF0000"/>
                </a:solidFill>
                <a:effectLst/>
              </a:rPr>
              <a:t>Dahası, bu ciddi veya acil ihtiyacın varlığının </a:t>
            </a:r>
            <a:r>
              <a:rPr lang="tr-TR" sz="1200" b="1" kern="1200" dirty="0" smtClean="0">
                <a:solidFill>
                  <a:srgbClr val="FF0000"/>
                </a:solidFill>
                <a:effectLst/>
              </a:rPr>
              <a:t>ispatlanması/kanıtlanması </a:t>
            </a:r>
            <a:r>
              <a:rPr lang="tr-TR" sz="1200" kern="1200" dirty="0" smtClean="0">
                <a:solidFill>
                  <a:srgbClr val="FF0000"/>
                </a:solidFill>
                <a:effectLst/>
              </a:rPr>
              <a:t>gerekmektedir. Örneğin, başvurucunun mikrodalga fırınların tehlikeleri konusunda birtakım beyanlarda bulunmasının engellendiği bir davada, AİHM “</a:t>
            </a:r>
            <a:r>
              <a:rPr lang="tr-TR" sz="1200" i="1" kern="1200" dirty="0" smtClean="0">
                <a:solidFill>
                  <a:srgbClr val="FF0000"/>
                </a:solidFill>
                <a:effectLst/>
              </a:rPr>
              <a:t>mikrodalga fırın </a:t>
            </a:r>
            <a:r>
              <a:rPr lang="tr-TR" sz="1200" i="1" kern="1200" dirty="0" smtClean="0">
                <a:solidFill>
                  <a:srgbClr val="FF0000"/>
                </a:solidFill>
                <a:effectLst/>
              </a:rPr>
              <a:t>satışlarının </a:t>
            </a:r>
            <a:r>
              <a:rPr lang="tr-TR" sz="1200" i="1" kern="1200" dirty="0" smtClean="0">
                <a:solidFill>
                  <a:srgbClr val="FF0000"/>
                </a:solidFill>
                <a:effectLst/>
              </a:rPr>
              <a:t>başvurucunun ifadelerinden etkilenmiş olduğuna dair hiçbir delil bulunmadığı</a:t>
            </a:r>
            <a:r>
              <a:rPr lang="tr-TR" sz="1200" kern="1200" dirty="0" smtClean="0">
                <a:solidFill>
                  <a:srgbClr val="FF0000"/>
                </a:solidFill>
                <a:effectLst/>
              </a:rPr>
              <a:t>” sonucuna varmıştır.</a:t>
            </a:r>
            <a:r>
              <a:rPr lang="tr-TR" sz="1200" kern="1200" baseline="30000" dirty="0" smtClean="0">
                <a:solidFill>
                  <a:srgbClr val="FF0000"/>
                </a:solidFill>
                <a:effectLst/>
              </a:rPr>
              <a:t>[14]</a:t>
            </a:r>
            <a:endParaRPr lang="tr-TR" sz="1200" i="0" kern="1200" baseline="30000" dirty="0" smtClean="0">
              <a:solidFill>
                <a:srgbClr val="FF0000"/>
              </a:solidFill>
              <a:effectLst/>
            </a:endParaRPr>
          </a:p>
          <a:p>
            <a:pPr marL="0" indent="0">
              <a:buFontTx/>
              <a:buNone/>
            </a:pPr>
            <a:endParaRPr lang="tr-TR" sz="1200" i="0" kern="1200" baseline="30000" dirty="0" smtClean="0">
              <a:solidFill>
                <a:srgbClr val="FF0000"/>
              </a:solidFill>
              <a:effectLst/>
            </a:endParaRPr>
          </a:p>
          <a:p>
            <a:pPr marL="0" marR="0" lvl="1" indent="0" algn="l" defTabSz="457200" rtl="0" eaLnBrk="0" fontAlgn="base" latinLnBrk="0" hangingPunct="0">
              <a:lnSpc>
                <a:spcPct val="100000"/>
              </a:lnSpc>
              <a:spcBef>
                <a:spcPct val="30000"/>
              </a:spcBef>
              <a:spcAft>
                <a:spcPct val="0"/>
              </a:spcAft>
              <a:buClrTx/>
              <a:buSzTx/>
              <a:buFontTx/>
              <a:buNone/>
              <a:tabLst/>
              <a:defRPr/>
            </a:pPr>
            <a:r>
              <a:rPr lang="tr-TR" sz="2700" dirty="0" smtClean="0"/>
              <a:t>Saptanan toplumsal ihtiyaç haklara yönelik sınırlandırmanın (yetki veya usul) yürürlüğe konması, düzenlenmesi ve/veya uygulanmasına ilişkin gerekçeleri teşkil edecektir. Bu gerekçeler orantılılığın sağlanması bakımından hukuki dayanakta dile getirilmiş olmalıdır</a:t>
            </a:r>
            <a:r>
              <a:rPr lang="tr-TR" sz="2700" baseline="30000" dirty="0" smtClean="0">
                <a:sym typeface="Wingdings" panose="05000000000000000000" pitchFamily="2" charset="2"/>
              </a:rPr>
              <a:t>[9§50] [slayt 29 ve 34]</a:t>
            </a:r>
            <a:r>
              <a:rPr lang="tr-TR" sz="2700" dirty="0" smtClean="0">
                <a:sym typeface="Wingdings" panose="05000000000000000000" pitchFamily="2" charset="2"/>
              </a:rPr>
              <a:t>.</a:t>
            </a:r>
            <a:endParaRPr lang="tr-TR" sz="2700" baseline="30000" dirty="0" smtClean="0"/>
          </a:p>
          <a:p>
            <a:pPr marL="0" indent="0">
              <a:buFontTx/>
              <a:buNone/>
            </a:pPr>
            <a:endParaRPr lang="tr-TR" sz="1200" kern="1200" baseline="30000" dirty="0" smtClean="0">
              <a:solidFill>
                <a:srgbClr val="FF0000"/>
              </a:solidFill>
              <a:effectLst/>
            </a:endParaRPr>
          </a:p>
          <a:p>
            <a:pPr marL="171450" indent="-171450">
              <a:buFontTx/>
              <a:buChar char="-"/>
            </a:pPr>
            <a:r>
              <a:rPr lang="tr-TR" sz="1200" b="1" kern="1200" dirty="0" smtClean="0">
                <a:solidFill>
                  <a:schemeClr val="tx1"/>
                </a:solidFill>
                <a:effectLst/>
              </a:rPr>
              <a:t>İkincisi, müdahalenin söz konusu ihtiyacı karşılamaya uygun olduğu ispatlanmalıdır. </a:t>
            </a:r>
          </a:p>
          <a:p>
            <a:r>
              <a:rPr lang="tr-TR" dirty="0" smtClean="0"/>
              <a:t>Belirli bir olayda müdahale ihtiyacının saptanması, aynı zamanda bu müdahalenin güdülen amaca ulaşılması bakımından uygun olduğunun ispatlanması anlamına da gelmektedir. Başka bir deyişle, söz konusu müdahale toplumun uğradığı zararı azaltabilir</a:t>
            </a:r>
            <a:r>
              <a:rPr lang="tr-TR" sz="1200" kern="1200" dirty="0" smtClean="0">
                <a:solidFill>
                  <a:schemeClr val="tx1"/>
                </a:solidFill>
                <a:effectLst/>
              </a:rPr>
              <a:t>(</a:t>
            </a:r>
            <a:r>
              <a:rPr lang="tr-TR" sz="1200" kern="1200" baseline="30000" dirty="0" smtClean="0">
                <a:solidFill>
                  <a:schemeClr val="tx1"/>
                </a:solidFill>
                <a:effectLst/>
              </a:rPr>
              <a:t>[13 §3.19]</a:t>
            </a:r>
            <a:r>
              <a:rPr lang="tr-TR" sz="1200" kern="1200" dirty="0" smtClean="0">
                <a:solidFill>
                  <a:schemeClr val="tx1"/>
                </a:solidFill>
                <a:effectLst/>
              </a:rPr>
              <a:t>). Bir müdahalenin gerekliliği saptanırken, hedef alınan acil toplumsal ihtiyacın ele alınmasına yönelik “</a:t>
            </a:r>
            <a:r>
              <a:rPr lang="tr-TR" sz="1200" i="1" kern="1200" dirty="0" smtClean="0">
                <a:solidFill>
                  <a:schemeClr val="tx1"/>
                </a:solidFill>
                <a:effectLst/>
              </a:rPr>
              <a:t>mevcut tedbirlerin etkinliği</a:t>
            </a:r>
            <a:r>
              <a:rPr lang="tr-TR" sz="1200" kern="1200" dirty="0" smtClean="0">
                <a:solidFill>
                  <a:schemeClr val="tx1"/>
                </a:solidFill>
                <a:effectLst/>
              </a:rPr>
              <a:t>” “</a:t>
            </a:r>
            <a:r>
              <a:rPr lang="tr-TR" sz="1200" i="1" kern="1200" dirty="0" smtClean="0">
                <a:solidFill>
                  <a:schemeClr val="tx1"/>
                </a:solidFill>
                <a:effectLst/>
              </a:rPr>
              <a:t>önerilen tedbir karşısında ve ötesinde</a:t>
            </a:r>
            <a:r>
              <a:rPr lang="tr-TR" sz="1200" kern="1200" dirty="0" smtClean="0">
                <a:solidFill>
                  <a:schemeClr val="tx1"/>
                </a:solidFill>
                <a:effectLst/>
              </a:rPr>
              <a:t>” incelenebilir ve “</a:t>
            </a:r>
            <a:r>
              <a:rPr lang="tr-TR" sz="1200" i="1" kern="1200" dirty="0" smtClean="0">
                <a:solidFill>
                  <a:schemeClr val="tx1"/>
                </a:solidFill>
                <a:effectLst/>
              </a:rPr>
              <a:t>mevcut tedbirlerin neden artık yeterli olamadığı</a:t>
            </a:r>
            <a:r>
              <a:rPr lang="tr-TR" sz="1200" kern="1200" dirty="0" smtClean="0">
                <a:solidFill>
                  <a:schemeClr val="tx1"/>
                </a:solidFill>
                <a:effectLst/>
              </a:rPr>
              <a:t>” ve</a:t>
            </a:r>
            <a:r>
              <a:rPr lang="tr-TR" dirty="0" smtClean="0"/>
              <a:t> </a:t>
            </a:r>
            <a:r>
              <a:rPr lang="tr-TR" sz="1200" kern="1200" dirty="0" smtClean="0">
                <a:solidFill>
                  <a:schemeClr val="tx1"/>
                </a:solidFill>
                <a:effectLst/>
              </a:rPr>
              <a:t>önerilen tedbirin nasıl telafi sağlayacağı izah edilebilir</a:t>
            </a:r>
            <a:r>
              <a:rPr lang="tr-TR" sz="1200" kern="1200" baseline="30000" dirty="0" smtClean="0">
                <a:solidFill>
                  <a:schemeClr val="tx1"/>
                </a:solidFill>
                <a:effectLst/>
              </a:rPr>
              <a:t>[13 §3.26] [15</a:t>
            </a:r>
            <a:r>
              <a:rPr lang="tr-TR" sz="1200" kern="1200" baseline="0" dirty="0" smtClean="0">
                <a:solidFill>
                  <a:schemeClr val="tx1"/>
                </a:solidFill>
                <a:effectLst/>
              </a:rPr>
              <a:t>]</a:t>
            </a:r>
            <a:r>
              <a:rPr lang="tr-TR" sz="1200" kern="1200" dirty="0" smtClean="0">
                <a:solidFill>
                  <a:schemeClr val="tx1"/>
                </a:solidFill>
                <a:effectLst/>
              </a:rPr>
              <a:t>.</a:t>
            </a:r>
          </a:p>
          <a:p>
            <a:pPr marL="0" marR="0" indent="0" algn="l" defTabSz="457200" rtl="0" eaLnBrk="1" fontAlgn="base" latinLnBrk="0" hangingPunct="1">
              <a:lnSpc>
                <a:spcPct val="100000"/>
              </a:lnSpc>
              <a:spcBef>
                <a:spcPct val="0"/>
              </a:spcBef>
              <a:spcAft>
                <a:spcPct val="0"/>
              </a:spcAft>
              <a:buClrTx/>
              <a:buSzTx/>
              <a:buFontTx/>
              <a:buNone/>
              <a:tabLst/>
              <a:defRPr/>
            </a:pPr>
            <a:endParaRPr lang="tr-TR" sz="1200"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tr-TR" i="1" dirty="0" smtClean="0"/>
              <a:t>Kaynaklar</a:t>
            </a:r>
            <a:r>
              <a:rPr lang="tr-TR" sz="1200" i="1" kern="1200" dirty="0" smtClean="0">
                <a:solidFill>
                  <a:schemeClr val="tx1"/>
                </a:solidFill>
                <a:effectLst/>
              </a:rPr>
              <a:t>:</a:t>
            </a:r>
            <a:endParaRPr lang="tr-TR" sz="1200"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tr-TR" sz="1200"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tr-TR" sz="1200" baseline="30000" dirty="0" smtClean="0"/>
              <a:t>[10] </a:t>
            </a:r>
            <a:r>
              <a:rPr lang="tr-TR" sz="1200" kern="1200" dirty="0" smtClean="0">
                <a:solidFill>
                  <a:schemeClr val="tx1"/>
                </a:solidFill>
                <a:effectLst/>
              </a:rPr>
              <a:t>Bkz. </a:t>
            </a:r>
            <a:r>
              <a:rPr lang="tr-TR" sz="1200" kern="1200" dirty="0" err="1" smtClean="0">
                <a:solidFill>
                  <a:schemeClr val="tx1"/>
                </a:solidFill>
                <a:effectLst/>
              </a:rPr>
              <a:t>örn</a:t>
            </a:r>
            <a:r>
              <a:rPr lang="tr-TR" sz="1200" kern="1200" dirty="0" smtClean="0">
                <a:solidFill>
                  <a:schemeClr val="tx1"/>
                </a:solidFill>
                <a:effectLst/>
              </a:rPr>
              <a:t>. AİHM, “</a:t>
            </a:r>
            <a:r>
              <a:rPr lang="tr-TR" sz="1200" i="0" kern="1200" dirty="0" err="1" smtClean="0">
                <a:solidFill>
                  <a:schemeClr val="tx1"/>
                </a:solidFill>
                <a:effectLst/>
              </a:rPr>
              <a:t>Khoroshenko</a:t>
            </a:r>
            <a:r>
              <a:rPr lang="tr-TR" sz="1200" i="0" kern="1200" dirty="0" smtClean="0">
                <a:solidFill>
                  <a:schemeClr val="tx1"/>
                </a:solidFill>
                <a:effectLst/>
              </a:rPr>
              <a:t>/Rusya</a:t>
            </a:r>
            <a:r>
              <a:rPr lang="tr-TR" sz="1200" kern="1200" dirty="0" smtClean="0">
                <a:solidFill>
                  <a:schemeClr val="tx1"/>
                </a:solidFill>
                <a:effectLst/>
              </a:rPr>
              <a:t>” davası</a:t>
            </a:r>
            <a:r>
              <a:rPr lang="tr-TR" sz="1200" i="1" kern="1200" dirty="0" smtClean="0">
                <a:solidFill>
                  <a:schemeClr val="tx1"/>
                </a:solidFill>
                <a:effectLst/>
              </a:rPr>
              <a:t>,</a:t>
            </a:r>
            <a:r>
              <a:rPr lang="tr-TR" sz="1200" i="1" kern="1200" baseline="0" dirty="0" smtClean="0">
                <a:solidFill>
                  <a:schemeClr val="tx1"/>
                </a:solidFill>
                <a:effectLst/>
              </a:rPr>
              <a:t> </a:t>
            </a:r>
            <a:r>
              <a:rPr lang="tr-TR" sz="1200" kern="1200" dirty="0" smtClean="0">
                <a:solidFill>
                  <a:schemeClr val="tx1"/>
                </a:solidFill>
                <a:effectLst/>
              </a:rPr>
              <a:t>30 Haziran 2015, Başvuru No: 41418/04, paragraf 118.</a:t>
            </a:r>
          </a:p>
          <a:p>
            <a:pPr eaLnBrk="1" hangingPunct="1">
              <a:spcBef>
                <a:spcPct val="0"/>
              </a:spcBef>
              <a:defRPr/>
            </a:pPr>
            <a:r>
              <a:rPr lang="tr-TR" sz="1200" baseline="30000" dirty="0" smtClean="0"/>
              <a:t>[11] </a:t>
            </a:r>
            <a:r>
              <a:rPr lang="tr-TR" sz="1200" dirty="0" smtClean="0"/>
              <a:t>AİHM, “</a:t>
            </a:r>
            <a:r>
              <a:rPr lang="tr-TR" sz="1200" dirty="0" err="1" smtClean="0"/>
              <a:t>Crémieux</a:t>
            </a:r>
            <a:r>
              <a:rPr lang="tr-TR" sz="1200" dirty="0" smtClean="0"/>
              <a:t>/Fransa” davası, 25 Şubat 1993, </a:t>
            </a:r>
            <a:r>
              <a:rPr lang="tr-TR" dirty="0"/>
              <a:t>Başvuru No: </a:t>
            </a:r>
            <a:r>
              <a:rPr lang="tr-TR" sz="1200" dirty="0" smtClean="0"/>
              <a:t>11471/85, A256-B, paragraf 38; </a:t>
            </a:r>
            <a:r>
              <a:rPr lang="tr-TR" sz="1200" kern="1200" dirty="0" err="1" smtClean="0">
                <a:solidFill>
                  <a:schemeClr val="tx1"/>
                </a:solidFill>
                <a:effectLst/>
              </a:rPr>
              <a:t>Jeremy</a:t>
            </a:r>
            <a:r>
              <a:rPr lang="tr-TR" sz="1200" kern="1200" dirty="0" smtClean="0">
                <a:solidFill>
                  <a:schemeClr val="tx1"/>
                </a:solidFill>
                <a:effectLst/>
              </a:rPr>
              <a:t> </a:t>
            </a:r>
            <a:r>
              <a:rPr lang="tr-TR" sz="1200" kern="1200" dirty="0" err="1" smtClean="0">
                <a:solidFill>
                  <a:schemeClr val="tx1"/>
                </a:solidFill>
                <a:effectLst/>
              </a:rPr>
              <a:t>McBride</a:t>
            </a:r>
            <a:r>
              <a:rPr lang="tr-TR" sz="1200" kern="1200" dirty="0" smtClean="0">
                <a:solidFill>
                  <a:schemeClr val="tx1"/>
                </a:solidFill>
                <a:effectLst/>
              </a:rPr>
              <a:t>, “</a:t>
            </a:r>
            <a:r>
              <a:rPr lang="tr-TR" sz="1200" kern="1200" dirty="0" err="1" smtClean="0">
                <a:solidFill>
                  <a:schemeClr val="tx1"/>
                </a:solidFill>
                <a:effectLst/>
              </a:rPr>
              <a:t>Proportionality</a:t>
            </a:r>
            <a:r>
              <a:rPr lang="tr-TR" sz="1200" kern="1200" dirty="0" smtClean="0">
                <a:solidFill>
                  <a:schemeClr val="tx1"/>
                </a:solidFill>
                <a:effectLst/>
              </a:rPr>
              <a:t> </a:t>
            </a:r>
            <a:r>
              <a:rPr lang="tr-TR" sz="1200" kern="1200" dirty="0" err="1" smtClean="0">
                <a:solidFill>
                  <a:schemeClr val="tx1"/>
                </a:solidFill>
                <a:effectLst/>
              </a:rPr>
              <a:t>and</a:t>
            </a:r>
            <a:r>
              <a:rPr lang="tr-TR" sz="1200" kern="1200" dirty="0" smtClean="0">
                <a:solidFill>
                  <a:schemeClr val="tx1"/>
                </a:solidFill>
                <a:effectLst/>
              </a:rPr>
              <a:t> </a:t>
            </a:r>
            <a:r>
              <a:rPr lang="tr-TR" sz="1200" kern="1200" dirty="0" err="1" smtClean="0">
                <a:solidFill>
                  <a:schemeClr val="tx1"/>
                </a:solidFill>
                <a:effectLst/>
              </a:rPr>
              <a:t>the</a:t>
            </a:r>
            <a:r>
              <a:rPr lang="tr-TR" sz="1200" kern="1200" dirty="0" smtClean="0">
                <a:solidFill>
                  <a:schemeClr val="tx1"/>
                </a:solidFill>
                <a:effectLst/>
              </a:rPr>
              <a:t> </a:t>
            </a:r>
            <a:r>
              <a:rPr lang="tr-TR" sz="1200" kern="1200" dirty="0" err="1" smtClean="0">
                <a:solidFill>
                  <a:schemeClr val="tx1"/>
                </a:solidFill>
                <a:effectLst/>
              </a:rPr>
              <a:t>European</a:t>
            </a:r>
            <a:r>
              <a:rPr lang="tr-TR" sz="1200" kern="1200" dirty="0" smtClean="0">
                <a:solidFill>
                  <a:schemeClr val="tx1"/>
                </a:solidFill>
                <a:effectLst/>
              </a:rPr>
              <a:t> </a:t>
            </a:r>
            <a:r>
              <a:rPr lang="tr-TR" sz="1200" kern="1200" dirty="0" err="1" smtClean="0">
                <a:solidFill>
                  <a:schemeClr val="tx1"/>
                </a:solidFill>
                <a:effectLst/>
              </a:rPr>
              <a:t>Convention</a:t>
            </a:r>
            <a:r>
              <a:rPr lang="tr-TR" sz="1200" kern="1200" dirty="0" smtClean="0">
                <a:solidFill>
                  <a:schemeClr val="tx1"/>
                </a:solidFill>
                <a:effectLst/>
              </a:rPr>
              <a:t> on Human </a:t>
            </a:r>
            <a:r>
              <a:rPr lang="tr-TR" sz="1200" kern="1200" dirty="0" err="1" smtClean="0">
                <a:solidFill>
                  <a:schemeClr val="tx1"/>
                </a:solidFill>
                <a:effectLst/>
              </a:rPr>
              <a:t>Rights</a:t>
            </a:r>
            <a:r>
              <a:rPr lang="tr-TR" sz="1200" kern="1200" dirty="0" smtClean="0">
                <a:solidFill>
                  <a:schemeClr val="tx1"/>
                </a:solidFill>
                <a:effectLst/>
              </a:rPr>
              <a:t>”, </a:t>
            </a:r>
            <a:r>
              <a:rPr lang="tr-TR" sz="1200" i="1" kern="1200" dirty="0" err="1" smtClean="0">
                <a:solidFill>
                  <a:schemeClr val="tx1"/>
                </a:solidFill>
                <a:effectLst/>
              </a:rPr>
              <a:t>The</a:t>
            </a:r>
            <a:r>
              <a:rPr lang="tr-TR" sz="1200" i="1" kern="1200" dirty="0" smtClean="0">
                <a:solidFill>
                  <a:schemeClr val="tx1"/>
                </a:solidFill>
                <a:effectLst/>
              </a:rPr>
              <a:t> </a:t>
            </a:r>
            <a:r>
              <a:rPr lang="tr-TR" sz="1200" i="1" kern="1200" dirty="0" err="1" smtClean="0">
                <a:solidFill>
                  <a:schemeClr val="tx1"/>
                </a:solidFill>
                <a:effectLst/>
              </a:rPr>
              <a:t>principle</a:t>
            </a:r>
            <a:r>
              <a:rPr lang="tr-TR" sz="1200" i="1" kern="1200" dirty="0" smtClean="0">
                <a:solidFill>
                  <a:schemeClr val="tx1"/>
                </a:solidFill>
                <a:effectLst/>
              </a:rPr>
              <a:t> of </a:t>
            </a:r>
            <a:r>
              <a:rPr lang="tr-TR" sz="1200" i="1" kern="1200" dirty="0" err="1" smtClean="0">
                <a:solidFill>
                  <a:schemeClr val="tx1"/>
                </a:solidFill>
                <a:effectLst/>
              </a:rPr>
              <a:t>Proportionality</a:t>
            </a:r>
            <a:r>
              <a:rPr lang="tr-TR" sz="1200" i="1" kern="1200" dirty="0" smtClean="0">
                <a:solidFill>
                  <a:schemeClr val="tx1"/>
                </a:solidFill>
                <a:effectLst/>
              </a:rPr>
              <a:t> in </a:t>
            </a:r>
            <a:r>
              <a:rPr lang="tr-TR" sz="1200" i="1" kern="1200" dirty="0" err="1" smtClean="0">
                <a:solidFill>
                  <a:schemeClr val="tx1"/>
                </a:solidFill>
                <a:effectLst/>
              </a:rPr>
              <a:t>the</a:t>
            </a:r>
            <a:r>
              <a:rPr lang="tr-TR" sz="1200" i="1" kern="1200" dirty="0" smtClean="0">
                <a:solidFill>
                  <a:schemeClr val="tx1"/>
                </a:solidFill>
                <a:effectLst/>
              </a:rPr>
              <a:t> </a:t>
            </a:r>
            <a:r>
              <a:rPr lang="tr-TR" sz="1200" i="1" kern="1200" dirty="0" err="1" smtClean="0">
                <a:solidFill>
                  <a:schemeClr val="tx1"/>
                </a:solidFill>
                <a:effectLst/>
              </a:rPr>
              <a:t>Laws</a:t>
            </a:r>
            <a:r>
              <a:rPr lang="tr-TR" sz="1200" i="1" kern="1200" dirty="0" smtClean="0">
                <a:solidFill>
                  <a:schemeClr val="tx1"/>
                </a:solidFill>
                <a:effectLst/>
              </a:rPr>
              <a:t> of Europe </a:t>
            </a:r>
            <a:r>
              <a:rPr lang="tr-TR" sz="1200" kern="1200" dirty="0" smtClean="0">
                <a:solidFill>
                  <a:schemeClr val="tx1"/>
                </a:solidFill>
                <a:effectLst/>
              </a:rPr>
              <a:t>içinde, der. </a:t>
            </a:r>
            <a:r>
              <a:rPr lang="tr-TR" sz="1200" kern="1200" dirty="0" err="1" smtClean="0">
                <a:solidFill>
                  <a:schemeClr val="tx1"/>
                </a:solidFill>
                <a:effectLst/>
              </a:rPr>
              <a:t>Evelyn</a:t>
            </a:r>
            <a:r>
              <a:rPr lang="tr-TR" sz="1200" kern="1200" dirty="0" smtClean="0">
                <a:solidFill>
                  <a:schemeClr val="tx1"/>
                </a:solidFill>
                <a:effectLst/>
              </a:rPr>
              <a:t> </a:t>
            </a:r>
            <a:r>
              <a:rPr lang="tr-TR" sz="1200" kern="1200" dirty="0" err="1" smtClean="0">
                <a:solidFill>
                  <a:schemeClr val="tx1"/>
                </a:solidFill>
                <a:effectLst/>
              </a:rPr>
              <a:t>Ellis</a:t>
            </a:r>
            <a:r>
              <a:rPr lang="tr-TR" sz="1200" kern="1200" dirty="0" smtClean="0">
                <a:solidFill>
                  <a:schemeClr val="tx1"/>
                </a:solidFill>
                <a:effectLst/>
              </a:rPr>
              <a:t>, Hart Publishing, 197 p., 1999, s. 23 </a:t>
            </a:r>
            <a:r>
              <a:rPr lang="tr-TR" sz="1200" i="1" kern="1200" dirty="0" smtClean="0">
                <a:solidFill>
                  <a:schemeClr val="tx1"/>
                </a:solidFill>
                <a:effectLst/>
              </a:rPr>
              <a:t>vd.</a:t>
            </a:r>
            <a:r>
              <a:rPr lang="tr-TR" sz="1200" kern="1200" dirty="0" smtClean="0">
                <a:solidFill>
                  <a:schemeClr val="tx1"/>
                </a:solidFill>
                <a:effectLst/>
              </a:rPr>
              <a:t>, alıntı s. 25, “</a:t>
            </a:r>
            <a:r>
              <a:rPr lang="tr-TR" sz="1200" i="0" kern="1200" dirty="0" err="1" smtClean="0">
                <a:solidFill>
                  <a:schemeClr val="tx1"/>
                </a:solidFill>
                <a:effectLst/>
              </a:rPr>
              <a:t>Hertel</a:t>
            </a:r>
            <a:r>
              <a:rPr lang="tr-TR" sz="1200" i="0" kern="1200" dirty="0" smtClean="0">
                <a:solidFill>
                  <a:schemeClr val="tx1"/>
                </a:solidFill>
                <a:effectLst/>
              </a:rPr>
              <a:t>/İsviçre” davasıyla ilgili</a:t>
            </a:r>
            <a:r>
              <a:rPr lang="tr-TR" sz="1200" kern="1200" dirty="0" smtClean="0">
                <a:solidFill>
                  <a:schemeClr val="tx1"/>
                </a:solidFill>
                <a:effectLst/>
              </a:rPr>
              <a:t>, 25 Ağustos 1998</a:t>
            </a:r>
            <a:r>
              <a:rPr lang="tr-TR" dirty="0"/>
              <a:t>, Başvuru No: 25181/94</a:t>
            </a:r>
            <a:endParaRPr lang="tr-TR" sz="1200" kern="1200" dirty="0" smtClean="0">
              <a:solidFill>
                <a:schemeClr val="tx1"/>
              </a:solidFill>
              <a:effectLst/>
            </a:endParaRPr>
          </a:p>
          <a:p>
            <a:r>
              <a:rPr lang="tr-TR" sz="1200" kern="1200" baseline="30000" dirty="0" smtClean="0">
                <a:solidFill>
                  <a:schemeClr val="tx1"/>
                </a:solidFill>
                <a:effectLst/>
              </a:rPr>
              <a:t>[12] </a:t>
            </a:r>
            <a:r>
              <a:rPr lang="tr-TR" sz="1200" kern="1200" dirty="0" smtClean="0">
                <a:solidFill>
                  <a:schemeClr val="tx1"/>
                </a:solidFill>
                <a:effectLst/>
              </a:rPr>
              <a:t>AİHM, “Sunday Times/Birleşik Krallık” davası, </a:t>
            </a:r>
            <a:r>
              <a:rPr lang="tr-TR" sz="1200" i="1" kern="1200" dirty="0" err="1" smtClean="0">
                <a:solidFill>
                  <a:schemeClr val="tx1"/>
                </a:solidFill>
                <a:effectLst/>
              </a:rPr>
              <a:t>a.g.k</a:t>
            </a:r>
            <a:r>
              <a:rPr lang="tr-TR" sz="1200" i="1" kern="1200" dirty="0" smtClean="0">
                <a:solidFill>
                  <a:schemeClr val="tx1"/>
                </a:solidFill>
                <a:effectLst/>
              </a:rPr>
              <a:t>., </a:t>
            </a:r>
            <a:r>
              <a:rPr lang="tr-TR" sz="1200" kern="1200" dirty="0" smtClean="0">
                <a:solidFill>
                  <a:schemeClr val="tx1"/>
                </a:solidFill>
                <a:effectLst/>
              </a:rPr>
              <a:t>paragraf 65; </a:t>
            </a:r>
            <a:r>
              <a:rPr lang="tr-TR" dirty="0"/>
              <a:t>29. Madde Veri Koruma Çalışma Grubu, Kolluk sektöründe gereklilik ve orantılılık kavramları ile veri korumanın uygulanması hakkında 01/2014 </a:t>
            </a:r>
            <a:r>
              <a:rPr lang="tr-TR" dirty="0" err="1"/>
              <a:t>no’lu</a:t>
            </a:r>
            <a:r>
              <a:rPr lang="tr-TR" dirty="0"/>
              <a:t> Görüş (WP 211), </a:t>
            </a:r>
            <a:r>
              <a:rPr lang="tr-TR" dirty="0" err="1" smtClean="0"/>
              <a:t>a.g.e</a:t>
            </a:r>
            <a:r>
              <a:rPr lang="tr-TR" dirty="0" smtClean="0"/>
              <a:t>., paragraf 3.13.</a:t>
            </a:r>
            <a:endParaRPr lang="tr-TR" sz="1200" kern="1200" dirty="0" smtClean="0">
              <a:solidFill>
                <a:schemeClr val="tx1"/>
              </a:solidFill>
              <a:effectLst/>
            </a:endParaRPr>
          </a:p>
          <a:p>
            <a:pPr marL="0" indent="0">
              <a:buFont typeface="Arial" charset="0"/>
              <a:buNone/>
            </a:pPr>
            <a:r>
              <a:rPr lang="tr-TR" sz="1200" kern="1200" baseline="30000" dirty="0" smtClean="0">
                <a:solidFill>
                  <a:schemeClr val="tx1"/>
                </a:solidFill>
                <a:effectLst/>
              </a:rPr>
              <a:t>[13] </a:t>
            </a:r>
            <a:r>
              <a:rPr lang="tr-TR" dirty="0"/>
              <a:t>29. Madde Veri Koruma Çalışma Grubu</a:t>
            </a:r>
            <a:r>
              <a:rPr lang="tr-TR" sz="1200" kern="1200" dirty="0" smtClean="0">
                <a:solidFill>
                  <a:schemeClr val="tx1"/>
                </a:solidFill>
                <a:effectLst/>
              </a:rPr>
              <a:t>, 01/2014 sayılı Görüş, </a:t>
            </a:r>
            <a:r>
              <a:rPr lang="tr-TR" sz="1200" i="1" kern="1200" dirty="0" err="1" smtClean="0">
                <a:solidFill>
                  <a:schemeClr val="tx1"/>
                </a:solidFill>
                <a:effectLst/>
              </a:rPr>
              <a:t>a.g.e</a:t>
            </a:r>
            <a:r>
              <a:rPr lang="tr-TR" sz="1200" i="1" kern="1200" dirty="0" smtClean="0">
                <a:solidFill>
                  <a:schemeClr val="tx1"/>
                </a:solidFill>
                <a:effectLst/>
              </a:rPr>
              <a:t>.</a:t>
            </a:r>
            <a:r>
              <a:rPr lang="tr-TR" sz="1200" kern="1200" dirty="0" smtClean="0">
                <a:solidFill>
                  <a:schemeClr val="tx1"/>
                </a:solidFill>
                <a:effectLst/>
              </a:rPr>
              <a:t>, </a:t>
            </a:r>
            <a:r>
              <a:rPr lang="tr-TR" dirty="0" smtClean="0"/>
              <a:t>paragraf </a:t>
            </a:r>
            <a:r>
              <a:rPr lang="tr-TR" sz="1200" kern="1200" dirty="0" smtClean="0">
                <a:solidFill>
                  <a:schemeClr val="tx1"/>
                </a:solidFill>
                <a:effectLst/>
              </a:rPr>
              <a:t>3.14, 3.17-3.19; 3.26.</a:t>
            </a:r>
          </a:p>
          <a:p>
            <a:pPr>
              <a:defRPr/>
            </a:pPr>
            <a:r>
              <a:rPr lang="tr-TR" sz="1200" kern="1200" baseline="30000" dirty="0" smtClean="0">
                <a:solidFill>
                  <a:schemeClr val="tx1"/>
                </a:solidFill>
                <a:effectLst/>
              </a:rPr>
              <a:t>[14] </a:t>
            </a:r>
            <a:r>
              <a:rPr lang="tr-TR" sz="1200" kern="1200" baseline="0" dirty="0" smtClean="0">
                <a:solidFill>
                  <a:schemeClr val="tx1"/>
                </a:solidFill>
                <a:effectLst/>
              </a:rPr>
              <a:t>AİHM, “</a:t>
            </a:r>
            <a:r>
              <a:rPr lang="tr-TR" sz="1200" kern="1200" baseline="0" dirty="0" err="1" smtClean="0">
                <a:solidFill>
                  <a:schemeClr val="tx1"/>
                </a:solidFill>
                <a:effectLst/>
              </a:rPr>
              <a:t>Hertel</a:t>
            </a:r>
            <a:r>
              <a:rPr lang="tr-TR" sz="1200" kern="1200" baseline="0" dirty="0" smtClean="0">
                <a:solidFill>
                  <a:schemeClr val="tx1"/>
                </a:solidFill>
                <a:effectLst/>
              </a:rPr>
              <a:t>/İsviçre” davası, </a:t>
            </a:r>
            <a:r>
              <a:rPr lang="tr-TR" dirty="0"/>
              <a:t>Başvuru No: </a:t>
            </a:r>
            <a:r>
              <a:rPr lang="tr-TR" dirty="0" smtClean="0"/>
              <a:t>59/1997/843/1049, </a:t>
            </a:r>
            <a:r>
              <a:rPr lang="tr-TR" sz="1200" kern="1200" baseline="0" dirty="0" smtClean="0">
                <a:solidFill>
                  <a:schemeClr val="tx1"/>
                </a:solidFill>
                <a:effectLst/>
              </a:rPr>
              <a:t>25 Ağustos 1998. </a:t>
            </a:r>
            <a:r>
              <a:rPr lang="tr-TR" sz="1200" kern="1200" baseline="0" dirty="0" err="1" smtClean="0">
                <a:solidFill>
                  <a:schemeClr val="tx1"/>
                </a:solidFill>
                <a:effectLst/>
              </a:rPr>
              <a:t>Jeremy</a:t>
            </a:r>
            <a:r>
              <a:rPr lang="tr-TR" sz="1200" kern="1200" baseline="0" dirty="0" smtClean="0">
                <a:solidFill>
                  <a:schemeClr val="tx1"/>
                </a:solidFill>
                <a:effectLst/>
              </a:rPr>
              <a:t> </a:t>
            </a:r>
            <a:r>
              <a:rPr lang="tr-TR" sz="1200" kern="1200" baseline="0" dirty="0" err="1" smtClean="0">
                <a:solidFill>
                  <a:schemeClr val="tx1"/>
                </a:solidFill>
                <a:effectLst/>
              </a:rPr>
              <a:t>McBride</a:t>
            </a:r>
            <a:r>
              <a:rPr lang="tr-TR" sz="1200" kern="1200" baseline="0" dirty="0" smtClean="0">
                <a:solidFill>
                  <a:schemeClr val="tx1"/>
                </a:solidFill>
                <a:effectLst/>
              </a:rPr>
              <a:t>, </a:t>
            </a:r>
            <a:r>
              <a:rPr lang="tr-TR" sz="1200" kern="1200" baseline="0" dirty="0" err="1" smtClean="0">
                <a:solidFill>
                  <a:schemeClr val="tx1"/>
                </a:solidFill>
                <a:effectLst/>
              </a:rPr>
              <a:t>a.g.e</a:t>
            </a:r>
            <a:r>
              <a:rPr lang="tr-TR" sz="1200" kern="1200" baseline="0" dirty="0" smtClean="0">
                <a:solidFill>
                  <a:schemeClr val="tx1"/>
                </a:solidFill>
                <a:effectLst/>
              </a:rPr>
              <a:t>., s. 24-25. </a:t>
            </a:r>
          </a:p>
          <a:p>
            <a:pPr>
              <a:defRPr/>
            </a:pPr>
            <a:r>
              <a:rPr lang="tr-TR" sz="1200" kern="1200" baseline="30000" dirty="0" smtClean="0">
                <a:solidFill>
                  <a:schemeClr val="tx1"/>
                </a:solidFill>
                <a:effectLst/>
              </a:rPr>
              <a:t>[15] </a:t>
            </a:r>
            <a:r>
              <a:rPr lang="tr-TR" sz="1200" kern="1200" baseline="0" dirty="0" smtClean="0">
                <a:solidFill>
                  <a:schemeClr val="tx1"/>
                </a:solidFill>
                <a:effectLst/>
              </a:rPr>
              <a:t>AİHM, “Uzun/Almanya” davası, </a:t>
            </a:r>
            <a:r>
              <a:rPr lang="tr-TR" dirty="0"/>
              <a:t>Başvuru No: </a:t>
            </a:r>
            <a:r>
              <a:rPr lang="tr-TR" sz="1200" kern="1200" baseline="0" dirty="0" smtClean="0">
                <a:solidFill>
                  <a:schemeClr val="tx1"/>
                </a:solidFill>
                <a:effectLst/>
              </a:rPr>
              <a:t>35623/05, 2 Eylül 2010; ayrıca bkz. Avrupa İnsan Hakları Mahkemesi, Basın Dairesi, Kişisel verilerin korunması – Bilgi Notu, Kasım 2016, http://</a:t>
            </a:r>
            <a:r>
              <a:rPr lang="tr-TR" sz="1200" kern="1200" baseline="0" dirty="0" err="1" smtClean="0">
                <a:solidFill>
                  <a:schemeClr val="tx1"/>
                </a:solidFill>
                <a:effectLst/>
              </a:rPr>
              <a:t>www.echr.coe.int</a:t>
            </a:r>
            <a:r>
              <a:rPr lang="tr-TR" sz="1200" kern="1200" baseline="0" dirty="0" smtClean="0">
                <a:solidFill>
                  <a:schemeClr val="tx1"/>
                </a:solidFill>
                <a:effectLst/>
              </a:rPr>
              <a:t>/</a:t>
            </a:r>
            <a:r>
              <a:rPr lang="tr-TR" sz="1200" kern="1200" baseline="0" dirty="0" err="1" smtClean="0">
                <a:solidFill>
                  <a:schemeClr val="tx1"/>
                </a:solidFill>
                <a:effectLst/>
              </a:rPr>
              <a:t>Documents</a:t>
            </a:r>
            <a:r>
              <a:rPr lang="tr-TR" sz="1200" kern="1200" baseline="0" dirty="0" smtClean="0">
                <a:solidFill>
                  <a:schemeClr val="tx1"/>
                </a:solidFill>
                <a:effectLst/>
              </a:rPr>
              <a:t>/</a:t>
            </a:r>
            <a:r>
              <a:rPr lang="tr-TR" sz="1200" kern="1200" baseline="0" dirty="0" err="1" smtClean="0">
                <a:solidFill>
                  <a:schemeClr val="tx1"/>
                </a:solidFill>
                <a:effectLst/>
              </a:rPr>
              <a:t>FS_Data_ENG.pdf</a:t>
            </a:r>
            <a:r>
              <a:rPr lang="tr-TR" sz="1200" kern="1200" baseline="0" dirty="0" smtClean="0">
                <a:solidFill>
                  <a:schemeClr val="tx1"/>
                </a:solidFill>
                <a:effectLst/>
              </a:rPr>
              <a:t> (son erişim 5 Ocak 2017).</a:t>
            </a:r>
          </a:p>
          <a:p>
            <a:pPr marL="0" indent="0">
              <a:buFont typeface="Arial" charset="0"/>
              <a:buNone/>
            </a:pPr>
            <a:endParaRPr lang="tr-TR" sz="1200" kern="1200" dirty="0" smtClean="0">
              <a:solidFill>
                <a:schemeClr val="tx1"/>
              </a:solidFill>
              <a:effectLst/>
            </a:endParaRPr>
          </a:p>
          <a:p>
            <a:pPr marL="0" indent="0">
              <a:buFontTx/>
              <a:buNone/>
            </a:pPr>
            <a:endParaRPr lang="tr-TR" sz="1200" kern="1200" dirty="0" smtClean="0">
              <a:solidFill>
                <a:schemeClr val="tx1"/>
              </a:solidFill>
              <a:effectLst/>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134</a:t>
            </a:fld>
            <a:endParaRPr lang="en-US">
              <a:cs typeface="Arial" charset="0"/>
            </a:endParaRPr>
          </a:p>
        </p:txBody>
      </p:sp>
    </p:spTree>
    <p:extLst>
      <p:ext uri="{BB962C8B-B14F-4D97-AF65-F5344CB8AC3E}">
        <p14:creationId xmlns:p14="http://schemas.microsoft.com/office/powerpoint/2010/main" val="242753528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xfrm>
            <a:off x="1143000" y="703263"/>
            <a:ext cx="4572000" cy="3429000"/>
          </a:xfrm>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25000" lnSpcReduction="20000"/>
          </a:bodyPr>
          <a:lstStyle/>
          <a:p>
            <a:pPr eaLnBrk="1" hangingPunct="1">
              <a:spcBef>
                <a:spcPct val="0"/>
              </a:spcBef>
            </a:pPr>
            <a:r>
              <a:rPr lang="tr-TR" sz="1800" noProof="0" dirty="0" smtClean="0"/>
              <a:t>Orantılılık prensibinin iki temel şartı içerdiği düşünülebilir. </a:t>
            </a:r>
          </a:p>
          <a:p>
            <a:pPr eaLnBrk="1" hangingPunct="1">
              <a:spcBef>
                <a:spcPct val="0"/>
              </a:spcBef>
            </a:pPr>
            <a:endParaRPr lang="tr-TR" sz="1800" noProof="0" dirty="0" smtClean="0"/>
          </a:p>
          <a:p>
            <a:pPr eaLnBrk="1" hangingPunct="1">
              <a:spcBef>
                <a:spcPct val="0"/>
              </a:spcBef>
            </a:pPr>
            <a:r>
              <a:rPr lang="tr-TR" sz="1800" noProof="0" dirty="0" smtClean="0"/>
              <a:t>Tıpkı gereklilik şartları gibi, orantılılık şartları da ispatlanmak durumundadır – AİHM’ye göre “</a:t>
            </a:r>
            <a:r>
              <a:rPr lang="tr-TR" sz="1800" i="1" noProof="0" dirty="0" smtClean="0"/>
              <a:t>başka hangi tedbirlerin göz önüne alındığına ve bunların özel hayata yönelik daha fazla veya daha az mütecaviz bulunup bulunmadığına dair bir izahat sunulmalıdır. Şayet daha az mütecaviz addedilen herhangi bir tedbir reddedilmişse, bu tedbirin neden uygulanmak üzere seçilmediğine dair sağlam haklı gerekçeler ortaya konmalıdır</a:t>
            </a:r>
            <a:r>
              <a:rPr lang="tr-TR" sz="1800" baseline="30000" noProof="0" dirty="0" smtClean="0"/>
              <a:t>[16]</a:t>
            </a:r>
            <a:r>
              <a:rPr lang="tr-TR" sz="1800" noProof="0" dirty="0" smtClean="0"/>
              <a:t>).</a:t>
            </a:r>
          </a:p>
          <a:p>
            <a:pPr eaLnBrk="1" hangingPunct="1">
              <a:spcBef>
                <a:spcPct val="0"/>
              </a:spcBef>
            </a:pPr>
            <a:endParaRPr lang="tr-TR" sz="1800" noProof="0" dirty="0" smtClean="0"/>
          </a:p>
          <a:p>
            <a:pPr eaLnBrk="1" hangingPunct="1">
              <a:spcBef>
                <a:spcPct val="0"/>
              </a:spcBef>
            </a:pPr>
            <a:r>
              <a:rPr lang="tr-TR" sz="1800" noProof="0" dirty="0" smtClean="0"/>
              <a:t>Bu iki şart şunlardır: (1) Müdahale kesinlikle gerekli olanla sınırlandırılmalıdır ve (2) uygun güvencelerle donatılmalıdır. </a:t>
            </a:r>
            <a:endParaRPr lang="tr-TR" sz="1800" b="0" kern="1200" noProof="0" dirty="0" smtClean="0">
              <a:solidFill>
                <a:schemeClr val="tx1"/>
              </a:solidFill>
              <a:effectLst/>
            </a:endParaRPr>
          </a:p>
          <a:p>
            <a:pPr eaLnBrk="1" hangingPunct="1">
              <a:spcBef>
                <a:spcPct val="0"/>
              </a:spcBef>
            </a:pPr>
            <a:endParaRPr lang="tr-TR" sz="1800" b="1" kern="1200" noProof="0" dirty="0" smtClean="0">
              <a:solidFill>
                <a:schemeClr val="tx1"/>
              </a:solidFill>
              <a:effectLst/>
            </a:endParaRPr>
          </a:p>
          <a:p>
            <a:pPr marL="0" marR="0" lvl="1" indent="0" algn="l" defTabSz="457200" rtl="0" eaLnBrk="1" fontAlgn="base" latinLnBrk="0" hangingPunct="1">
              <a:lnSpc>
                <a:spcPct val="100000"/>
              </a:lnSpc>
              <a:spcBef>
                <a:spcPct val="0"/>
              </a:spcBef>
              <a:spcAft>
                <a:spcPct val="0"/>
              </a:spcAft>
              <a:buClrTx/>
              <a:buSzTx/>
              <a:buFontTx/>
              <a:buNone/>
              <a:tabLst/>
              <a:defRPr/>
            </a:pPr>
            <a:r>
              <a:rPr lang="tr-TR" sz="1800" b="1" kern="1200" noProof="0" dirty="0" smtClean="0">
                <a:solidFill>
                  <a:schemeClr val="tx1"/>
                </a:solidFill>
                <a:effectLst/>
              </a:rPr>
              <a:t>1 - </a:t>
            </a:r>
            <a:r>
              <a:rPr lang="tr-TR" sz="7200" b="1" noProof="0" dirty="0" smtClean="0"/>
              <a:t>Müdahale kesinlikle gerekli olanla sınırlandırılmalıdır</a:t>
            </a:r>
            <a:r>
              <a:rPr lang="tr-TR" sz="1800" b="1" kern="1200" noProof="0" dirty="0" smtClean="0">
                <a:solidFill>
                  <a:schemeClr val="tx1"/>
                </a:solidFill>
                <a:effectLst/>
              </a:rPr>
              <a:t>:</a:t>
            </a:r>
            <a:r>
              <a:rPr lang="tr-TR" sz="1800" b="1" kern="1200" baseline="0" noProof="0" dirty="0" smtClean="0">
                <a:solidFill>
                  <a:schemeClr val="tx1"/>
                </a:solidFill>
                <a:effectLst/>
              </a:rPr>
              <a:t> </a:t>
            </a:r>
            <a:r>
              <a:rPr lang="tr-TR" sz="1800" b="0" kern="1200" baseline="0" noProof="0" dirty="0" smtClean="0">
                <a:solidFill>
                  <a:schemeClr val="tx1"/>
                </a:solidFill>
                <a:effectLst/>
              </a:rPr>
              <a:t>Bu gereklilik dört alt-prensibi içermektedir:</a:t>
            </a:r>
          </a:p>
          <a:p>
            <a:pPr marL="0" marR="0" indent="0" algn="l" defTabSz="457200" rtl="0" eaLnBrk="1" fontAlgn="base" latinLnBrk="0" hangingPunct="1">
              <a:lnSpc>
                <a:spcPct val="100000"/>
              </a:lnSpc>
              <a:spcBef>
                <a:spcPct val="0"/>
              </a:spcBef>
              <a:spcAft>
                <a:spcPct val="0"/>
              </a:spcAft>
              <a:buClrTx/>
              <a:buSzTx/>
              <a:buFontTx/>
              <a:buNone/>
              <a:tabLst/>
              <a:defRPr/>
            </a:pPr>
            <a:endParaRPr lang="tr-TR" sz="1800" kern="1200" noProof="0" dirty="0" smtClean="0">
              <a:solidFill>
                <a:schemeClr val="tx1"/>
              </a:solidFill>
              <a:effectLst/>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tr-TR" sz="1800" b="1" kern="1200" noProof="0" dirty="0" smtClean="0">
                <a:solidFill>
                  <a:schemeClr val="tx1"/>
                </a:solidFill>
                <a:effectLst/>
              </a:rPr>
              <a:t>(1) </a:t>
            </a:r>
            <a:r>
              <a:rPr lang="tr-TR" sz="7200" b="1" noProof="0" dirty="0" smtClean="0"/>
              <a:t>Bağlama uygunluk: </a:t>
            </a:r>
            <a:r>
              <a:rPr lang="tr-TR" sz="7200" noProof="0" dirty="0" smtClean="0"/>
              <a:t>toplumsal ihtiyacın ciddiyetine (mesele ne denli ciddiyet taşıyorsa</a:t>
            </a:r>
            <a:r>
              <a:rPr lang="tr-TR" sz="7200" baseline="0" noProof="0" dirty="0" smtClean="0"/>
              <a:t> ve/veya toplumun karşı karşıya kalacağı zarar veya ziyan ne denli büyükse ya da ağırsa,</a:t>
            </a:r>
            <a:r>
              <a:rPr lang="tr-TR" sz="7200" noProof="0" dirty="0" smtClean="0"/>
              <a:t> müdahale o kadar haklı gerekçelere dayandırılabilir</a:t>
            </a:r>
            <a:r>
              <a:rPr lang="tr-TR" sz="7200" baseline="30000" noProof="0" dirty="0" smtClean="0"/>
              <a:t>[18]</a:t>
            </a:r>
            <a:r>
              <a:rPr lang="tr-TR" sz="7200" noProof="0" dirty="0" smtClean="0"/>
              <a:t>), sınırlanan özgürlüğün meşruiyetine (toplanan bilgilerin hassasiyeti, duruma özgü koşullarda yurttaşların mahremiyet beklentisinin yüksekliği veya düşüklüğü, sınırlanan hakkın önemi…) göre değişiklik gösterir.</a:t>
            </a:r>
            <a:r>
              <a:rPr lang="tr-TR" sz="7200" baseline="30000" noProof="0" dirty="0" smtClean="0"/>
              <a:t>[19]</a:t>
            </a:r>
          </a:p>
          <a:p>
            <a:pPr marL="0" marR="0" indent="0" algn="l" defTabSz="457200" rtl="0" eaLnBrk="1" fontAlgn="base" latinLnBrk="0" hangingPunct="1">
              <a:lnSpc>
                <a:spcPct val="100000"/>
              </a:lnSpc>
              <a:spcBef>
                <a:spcPct val="0"/>
              </a:spcBef>
              <a:spcAft>
                <a:spcPct val="0"/>
              </a:spcAft>
              <a:buClrTx/>
              <a:buSzTx/>
              <a:buFontTx/>
              <a:buNone/>
              <a:tabLst/>
              <a:defRPr/>
            </a:pPr>
            <a:r>
              <a:rPr lang="tr-TR" sz="1800" i="0" kern="1200" baseline="0" noProof="0" dirty="0" smtClean="0">
                <a:solidFill>
                  <a:schemeClr val="tx1"/>
                </a:solidFill>
                <a:effectLst/>
              </a:rPr>
              <a:t> </a:t>
            </a:r>
            <a:endParaRPr lang="tr-TR" sz="1800" i="0" kern="1200" baseline="30000" noProof="0" dirty="0" smtClean="0">
              <a:solidFill>
                <a:schemeClr val="tx1"/>
              </a:solidFill>
              <a:effectLst/>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tr-TR" sz="1800" b="1" kern="1200" noProof="0" dirty="0" smtClean="0">
                <a:solidFill>
                  <a:schemeClr val="tx1"/>
                </a:solidFill>
                <a:effectLst/>
              </a:rPr>
              <a:t>(2) </a:t>
            </a:r>
            <a:r>
              <a:rPr lang="tr-TR" sz="7200" b="1" noProof="0" dirty="0" smtClean="0"/>
              <a:t>Kapsamı güdülen amaca ulaşılması için gerekeni aşmamalıdır</a:t>
            </a:r>
            <a:r>
              <a:rPr lang="tr-TR" sz="7200" baseline="30000" noProof="0" dirty="0" smtClean="0"/>
              <a:t>[20]</a:t>
            </a:r>
            <a:r>
              <a:rPr lang="tr-TR" sz="7200" noProof="0" dirty="0" smtClean="0"/>
              <a:t>: Bu prensip,</a:t>
            </a:r>
            <a:r>
              <a:rPr lang="tr-TR" sz="7200" baseline="0" noProof="0" dirty="0" smtClean="0"/>
              <a:t> başka şeylerin yanı sıra, </a:t>
            </a:r>
            <a:r>
              <a:rPr lang="tr-TR" sz="7200" noProof="0" dirty="0" smtClean="0"/>
              <a:t>özel hayatın gizliliğine yönelik ihlallerin boyutunun (ve örneğin toplanan kişisel bilgilerin), etkilenen insanların sayısının</a:t>
            </a:r>
            <a:r>
              <a:rPr lang="tr-TR" sz="7200" baseline="30000" noProof="0" dirty="0" smtClean="0"/>
              <a:t>[21]</a:t>
            </a:r>
            <a:r>
              <a:rPr lang="tr-TR" sz="7200" noProof="0" dirty="0" smtClean="0"/>
              <a:t>, tedbirin uygulanma örneklerinin (kolluk makamlarının karar ve işlem yetkileri açıkça gerekli olanla sınırlandırılmalıdır) ve tedbirin yürürlükte olacağı sürenin mümkün olduğunca sınırlı tutulması</a:t>
            </a:r>
            <a:r>
              <a:rPr lang="tr-TR" sz="7200" baseline="0" noProof="0" dirty="0" smtClean="0"/>
              <a:t> anlamına gelmektedir</a:t>
            </a:r>
            <a:r>
              <a:rPr lang="tr-TR" sz="7200" noProof="0" dirty="0" smtClean="0"/>
              <a:t>.</a:t>
            </a:r>
            <a:r>
              <a:rPr lang="tr-TR" sz="7200" baseline="30000" noProof="0" dirty="0" smtClean="0"/>
              <a:t>[22]</a:t>
            </a:r>
          </a:p>
          <a:p>
            <a:pPr marL="0" marR="0" indent="0" algn="l" defTabSz="457200" rtl="0" eaLnBrk="1" fontAlgn="base" latinLnBrk="0" hangingPunct="1">
              <a:lnSpc>
                <a:spcPct val="100000"/>
              </a:lnSpc>
              <a:spcBef>
                <a:spcPct val="0"/>
              </a:spcBef>
              <a:spcAft>
                <a:spcPct val="0"/>
              </a:spcAft>
              <a:buClrTx/>
              <a:buSzTx/>
              <a:buFontTx/>
              <a:buNone/>
              <a:tabLst/>
              <a:defRPr/>
            </a:pPr>
            <a:endParaRPr lang="tr-TR" sz="1800" kern="1200" noProof="0" dirty="0" smtClean="0">
              <a:solidFill>
                <a:schemeClr val="tx1"/>
              </a:solidFill>
              <a:effectLst/>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tr-TR" sz="1800" b="1" kern="1200" noProof="0" dirty="0" smtClean="0">
                <a:solidFill>
                  <a:schemeClr val="tx1"/>
                </a:solidFill>
                <a:effectLst/>
              </a:rPr>
              <a:t>(3) </a:t>
            </a:r>
            <a:r>
              <a:rPr lang="tr-TR" sz="1800" b="1" noProof="0" dirty="0" smtClean="0"/>
              <a:t>Nitelik olarak en az kısıtlayıcı müdahale tercih edilmelidir: </a:t>
            </a:r>
            <a:r>
              <a:rPr lang="tr-TR" sz="1800" b="0" noProof="0" dirty="0" smtClean="0"/>
              <a:t>Başka bir deyişle, </a:t>
            </a:r>
            <a:r>
              <a:rPr lang="tr-TR" sz="1800" noProof="0" dirty="0" smtClean="0"/>
              <a:t>acil toplumsal ihtiyaç daha az kısıtlayıcı bir tedbirle tatmin edici bir şekilde karşılanamaz olmalıdır</a:t>
            </a:r>
            <a:r>
              <a:rPr lang="tr-TR" sz="1800" baseline="30000" noProof="0" dirty="0" smtClean="0"/>
              <a:t>[23, 24]</a:t>
            </a:r>
            <a:r>
              <a:rPr lang="tr-TR" sz="1800" noProof="0" dirty="0" smtClean="0"/>
              <a:t>. Örneğin,</a:t>
            </a:r>
            <a:r>
              <a:rPr lang="tr-TR" sz="1800" baseline="0" noProof="0" dirty="0" smtClean="0"/>
              <a:t> bir gazeteciyi bir şirketin hatalı şekilde yönetildiği ve mali sorunlar yaşadığı hakkındaki bilgi kaynağını açıklamaya zorlayan bir karar orantısız bulunmuştur, zira yayını engelleyen bir ihtiyati tedbir kararıyla (tüm ulusal gazetelere ve ilgili dergilere bildirilmiştir) şirketin menfaatleri (gizli bilgilerin yayılması önlenerek) halihazırda korunmuş durumdaydı. Oysa kaynağın açıklanması ifade özgürlüğüne yönelik bir başka kısıtlama oluşturacak olup, yeterli gerekçeyle desteklenememiştir.</a:t>
            </a:r>
            <a:r>
              <a:rPr lang="tr-TR" sz="1800" baseline="30000" noProof="0" dirty="0" smtClean="0"/>
              <a:t>[25]</a:t>
            </a:r>
            <a:r>
              <a:rPr lang="tr-TR" sz="1800" noProof="0" dirty="0" smtClean="0"/>
              <a:t> Başka bir davada,</a:t>
            </a:r>
            <a:r>
              <a:rPr lang="tr-TR" sz="1800" baseline="0" noProof="0" dirty="0" smtClean="0"/>
              <a:t> </a:t>
            </a:r>
            <a:r>
              <a:rPr lang="tr-TR" sz="1800" noProof="0" dirty="0" smtClean="0"/>
              <a:t>daha az müdahale içeren soruşturma yöntemleri yetersiz kaldığından, GPS takibi kabul edilmiş bulunmaktadır.</a:t>
            </a:r>
            <a:r>
              <a:rPr lang="tr-TR" sz="1800" baseline="30000" noProof="0" dirty="0" smtClean="0"/>
              <a:t>[15]</a:t>
            </a:r>
          </a:p>
          <a:p>
            <a:pPr marL="0" marR="0" lvl="2" indent="0" algn="l" defTabSz="457200" rtl="0" eaLnBrk="1" fontAlgn="base" latinLnBrk="0" hangingPunct="1">
              <a:lnSpc>
                <a:spcPct val="100000"/>
              </a:lnSpc>
              <a:spcBef>
                <a:spcPct val="0"/>
              </a:spcBef>
              <a:spcAft>
                <a:spcPct val="0"/>
              </a:spcAft>
              <a:buClrTx/>
              <a:buSzTx/>
              <a:buFontTx/>
              <a:buNone/>
              <a:tabLst/>
              <a:defRPr/>
            </a:pPr>
            <a:endParaRPr lang="tr-TR" sz="3600" kern="1200" baseline="30000" noProof="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tr-TR" sz="3600" b="1" kern="1200" baseline="0" noProof="0" dirty="0" smtClean="0">
                <a:solidFill>
                  <a:schemeClr val="tx1"/>
                </a:solidFill>
                <a:effectLst/>
                <a:latin typeface="+mn-lt"/>
                <a:ea typeface="+mn-ea"/>
                <a:cs typeface="+mn-cs"/>
              </a:rPr>
              <a:t>(4) </a:t>
            </a:r>
            <a:r>
              <a:rPr lang="tr-TR" sz="3600" b="1" noProof="0" dirty="0" smtClean="0"/>
              <a:t>Müdahalenin genel etkisi, fiiliyatta koruma altındaki bir hakkın ortadan kaldırılmasına yol açmamalıdır. </a:t>
            </a:r>
            <a:r>
              <a:rPr lang="tr-TR" sz="3600" b="0" noProof="0" dirty="0" smtClean="0"/>
              <a:t>Örneğin, bir kişinin beyanatta bulunmasının engellenmesi,</a:t>
            </a:r>
            <a:r>
              <a:rPr lang="tr-TR" sz="3600" b="0" baseline="0" noProof="0" dirty="0" smtClean="0"/>
              <a:t> fiiliyatta söz konusu kişinin “</a:t>
            </a:r>
            <a:r>
              <a:rPr lang="tr-TR" sz="3600" b="0" i="1" baseline="0" noProof="0" dirty="0" smtClean="0"/>
              <a:t>kamuoyu tartışmasına katkıda bulunmasına</a:t>
            </a:r>
            <a:r>
              <a:rPr lang="tr-TR" sz="3600" b="0" baseline="0" noProof="0" dirty="0" smtClean="0"/>
              <a:t>” engel olduğundan ve bu da “</a:t>
            </a:r>
            <a:r>
              <a:rPr lang="tr-TR" sz="3600" b="0" i="1" baseline="0" noProof="0" dirty="0" smtClean="0"/>
              <a:t>görüşlerinin özünü</a:t>
            </a:r>
            <a:r>
              <a:rPr lang="tr-TR" sz="3600" b="0" baseline="0" noProof="0" dirty="0" smtClean="0"/>
              <a:t>” etkilediğinden orantısız bulunmuştur</a:t>
            </a:r>
            <a:r>
              <a:rPr lang="tr-TR" sz="3600" b="1" kern="1200" baseline="0" noProof="0" dirty="0" smtClean="0">
                <a:solidFill>
                  <a:schemeClr val="tx1"/>
                </a:solidFill>
                <a:effectLst/>
                <a:latin typeface="+mn-lt"/>
                <a:ea typeface="+mn-ea"/>
                <a:cs typeface="+mn-cs"/>
              </a:rPr>
              <a:t>.</a:t>
            </a:r>
            <a:r>
              <a:rPr lang="tr-TR" sz="3600" kern="1200" baseline="30000" noProof="0" dirty="0" smtClean="0">
                <a:solidFill>
                  <a:schemeClr val="tx1"/>
                </a:solidFill>
                <a:effectLst/>
                <a:latin typeface="+mn-lt"/>
                <a:ea typeface="+mn-ea"/>
                <a:cs typeface="+mn-cs"/>
              </a:rPr>
              <a:t>[14]</a:t>
            </a:r>
            <a:endParaRPr lang="tr-TR" sz="3600" noProof="0" dirty="0" smtClean="0">
              <a:effectLst/>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tr-TR" sz="3600" kern="1200" baseline="30000" noProof="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tr-TR" sz="3600" kern="1200" baseline="30000" noProof="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tr-TR" sz="3600" i="1" kern="1200" noProof="0" dirty="0" smtClean="0">
                <a:solidFill>
                  <a:schemeClr val="tx1"/>
                </a:solidFill>
                <a:effectLst/>
                <a:latin typeface="+mn-lt"/>
                <a:ea typeface="+mn-ea"/>
                <a:cs typeface="+mn-cs"/>
              </a:rPr>
              <a:t>Kaynaklar:</a:t>
            </a:r>
            <a:endParaRPr lang="tr-TR" sz="1200" kern="1200" baseline="30000" noProof="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tr-TR" sz="1200" b="1" i="1" u="sng" kern="1200" noProof="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tr-TR" sz="1200" kern="1200" baseline="30000" noProof="0" dirty="0" smtClean="0">
                <a:solidFill>
                  <a:schemeClr val="tx1"/>
                </a:solidFill>
                <a:effectLst/>
                <a:latin typeface="+mn-lt"/>
                <a:ea typeface="+mn-ea"/>
                <a:cs typeface="+mn-cs"/>
              </a:rPr>
              <a:t>[14] </a:t>
            </a:r>
            <a:r>
              <a:rPr lang="tr-TR" sz="1200" kern="1200" noProof="0" dirty="0" smtClean="0">
                <a:solidFill>
                  <a:schemeClr val="tx1"/>
                </a:solidFill>
                <a:effectLst/>
                <a:latin typeface="+mn-lt"/>
                <a:ea typeface="+mn-ea"/>
                <a:cs typeface="+mn-cs"/>
              </a:rPr>
              <a:t>AİHM, “</a:t>
            </a:r>
            <a:r>
              <a:rPr lang="tr-TR" sz="1200" kern="1200" noProof="0" dirty="0" err="1" smtClean="0">
                <a:solidFill>
                  <a:schemeClr val="tx1"/>
                </a:solidFill>
                <a:effectLst/>
                <a:latin typeface="+mn-lt"/>
                <a:ea typeface="+mn-ea"/>
                <a:cs typeface="+mn-cs"/>
              </a:rPr>
              <a:t>Hertel</a:t>
            </a:r>
            <a:r>
              <a:rPr lang="tr-TR" sz="1200" kern="1200" noProof="0" dirty="0" smtClean="0">
                <a:solidFill>
                  <a:schemeClr val="tx1"/>
                </a:solidFill>
                <a:effectLst/>
                <a:latin typeface="+mn-lt"/>
                <a:ea typeface="+mn-ea"/>
                <a:cs typeface="+mn-cs"/>
              </a:rPr>
              <a:t>/İsviçre” davası, </a:t>
            </a:r>
            <a:r>
              <a:rPr lang="tr-TR" noProof="0" dirty="0" smtClean="0"/>
              <a:t>59/1997/843/1049</a:t>
            </a:r>
            <a:r>
              <a:rPr lang="tr-TR" sz="1200" kern="1200" noProof="0" dirty="0" smtClean="0">
                <a:solidFill>
                  <a:schemeClr val="tx1"/>
                </a:solidFill>
                <a:effectLst/>
                <a:latin typeface="+mn-lt"/>
                <a:ea typeface="+mn-ea"/>
                <a:cs typeface="+mn-cs"/>
              </a:rPr>
              <a:t>, 25 Ağustos 1998.</a:t>
            </a:r>
            <a:r>
              <a:rPr lang="tr-TR" sz="1200" kern="1200" baseline="0" noProof="0" dirty="0" smtClean="0">
                <a:solidFill>
                  <a:schemeClr val="tx1"/>
                </a:solidFill>
                <a:effectLst/>
                <a:latin typeface="+mn-lt"/>
                <a:ea typeface="+mn-ea"/>
                <a:cs typeface="+mn-cs"/>
              </a:rPr>
              <a:t> </a:t>
            </a:r>
            <a:r>
              <a:rPr lang="tr-TR" sz="1200" kern="1200" noProof="0" dirty="0" err="1" smtClean="0">
                <a:solidFill>
                  <a:schemeClr val="tx1"/>
                </a:solidFill>
                <a:effectLst/>
                <a:latin typeface="+mn-lt"/>
                <a:ea typeface="+mn-ea"/>
                <a:cs typeface="+mn-cs"/>
              </a:rPr>
              <a:t>Jeremy</a:t>
            </a:r>
            <a:r>
              <a:rPr lang="tr-TR" sz="1200" kern="1200" noProof="0" dirty="0" smtClean="0">
                <a:solidFill>
                  <a:schemeClr val="tx1"/>
                </a:solidFill>
                <a:effectLst/>
                <a:latin typeface="+mn-lt"/>
                <a:ea typeface="+mn-ea"/>
                <a:cs typeface="+mn-cs"/>
              </a:rPr>
              <a:t> </a:t>
            </a:r>
            <a:r>
              <a:rPr lang="tr-TR" sz="1200" kern="1200" noProof="0" dirty="0" err="1" smtClean="0">
                <a:solidFill>
                  <a:schemeClr val="tx1"/>
                </a:solidFill>
                <a:effectLst/>
                <a:latin typeface="+mn-lt"/>
                <a:ea typeface="+mn-ea"/>
                <a:cs typeface="+mn-cs"/>
              </a:rPr>
              <a:t>McBride</a:t>
            </a:r>
            <a:r>
              <a:rPr lang="tr-TR" sz="1200" kern="1200" noProof="0" dirty="0" smtClean="0">
                <a:solidFill>
                  <a:schemeClr val="tx1"/>
                </a:solidFill>
                <a:effectLst/>
                <a:latin typeface="+mn-lt"/>
                <a:ea typeface="+mn-ea"/>
                <a:cs typeface="+mn-cs"/>
              </a:rPr>
              <a:t>, </a:t>
            </a:r>
            <a:r>
              <a:rPr lang="tr-TR" sz="1200" i="1" kern="1200" noProof="0" dirty="0" err="1" smtClean="0">
                <a:solidFill>
                  <a:schemeClr val="tx1"/>
                </a:solidFill>
                <a:effectLst/>
                <a:latin typeface="+mn-lt"/>
                <a:ea typeface="+mn-ea"/>
                <a:cs typeface="+mn-cs"/>
              </a:rPr>
              <a:t>a.g.e</a:t>
            </a:r>
            <a:r>
              <a:rPr lang="tr-TR" sz="1200" i="1" kern="1200" noProof="0" dirty="0" smtClean="0">
                <a:solidFill>
                  <a:schemeClr val="tx1"/>
                </a:solidFill>
                <a:effectLst/>
                <a:latin typeface="+mn-lt"/>
                <a:ea typeface="+mn-ea"/>
                <a:cs typeface="+mn-cs"/>
              </a:rPr>
              <a:t>, </a:t>
            </a:r>
            <a:r>
              <a:rPr lang="tr-TR" sz="1200" kern="1200" noProof="0" dirty="0" smtClean="0">
                <a:solidFill>
                  <a:schemeClr val="tx1"/>
                </a:solidFill>
                <a:effectLst/>
                <a:latin typeface="+mn-lt"/>
                <a:ea typeface="+mn-ea"/>
                <a:cs typeface="+mn-cs"/>
              </a:rPr>
              <a:t>s. 24-25. </a:t>
            </a:r>
          </a:p>
          <a:p>
            <a:pPr marL="0" marR="0" indent="0" algn="l" defTabSz="457200" rtl="0" eaLnBrk="1" fontAlgn="base" latinLnBrk="0" hangingPunct="1">
              <a:lnSpc>
                <a:spcPct val="100000"/>
              </a:lnSpc>
              <a:spcBef>
                <a:spcPct val="0"/>
              </a:spcBef>
              <a:spcAft>
                <a:spcPct val="0"/>
              </a:spcAft>
              <a:buClrTx/>
              <a:buSzTx/>
              <a:buFontTx/>
              <a:buNone/>
              <a:tabLst/>
              <a:defRPr/>
            </a:pPr>
            <a:r>
              <a:rPr lang="tr-TR" sz="1200" kern="1200" baseline="30000" noProof="0" dirty="0" smtClean="0">
                <a:solidFill>
                  <a:schemeClr val="tx1"/>
                </a:solidFill>
                <a:effectLst/>
                <a:latin typeface="+mn-lt"/>
                <a:ea typeface="+mn-ea"/>
                <a:cs typeface="+mn-cs"/>
              </a:rPr>
              <a:t>[15] </a:t>
            </a:r>
            <a:r>
              <a:rPr lang="tr-TR" sz="1200" kern="1200" baseline="0" noProof="0" dirty="0" smtClean="0">
                <a:solidFill>
                  <a:schemeClr val="tx1"/>
                </a:solidFill>
                <a:effectLst/>
                <a:latin typeface="+mn-lt"/>
                <a:ea typeface="+mn-ea"/>
                <a:cs typeface="+mn-cs"/>
              </a:rPr>
              <a:t>AİHM, “Uzun/Almanya” davası, Başvuru </a:t>
            </a:r>
            <a:r>
              <a:rPr lang="tr-TR" sz="1200" kern="1200" baseline="0" noProof="0" dirty="0" err="1" smtClean="0">
                <a:solidFill>
                  <a:schemeClr val="tx1"/>
                </a:solidFill>
                <a:effectLst/>
                <a:latin typeface="+mn-lt"/>
                <a:ea typeface="+mn-ea"/>
                <a:cs typeface="+mn-cs"/>
              </a:rPr>
              <a:t>no</a:t>
            </a:r>
            <a:r>
              <a:rPr lang="tr-TR" sz="1200" kern="1200" baseline="0" noProof="0" dirty="0" smtClean="0">
                <a:solidFill>
                  <a:schemeClr val="tx1"/>
                </a:solidFill>
                <a:effectLst/>
                <a:latin typeface="+mn-lt"/>
                <a:ea typeface="+mn-ea"/>
                <a:cs typeface="+mn-cs"/>
              </a:rPr>
              <a:t>: 35623/05, 2 Eylül 2010; ayrıca bkz. </a:t>
            </a:r>
            <a:r>
              <a:rPr lang="tr-TR" sz="1200" kern="1200" baseline="0" noProof="0" dirty="0" smtClean="0">
                <a:solidFill>
                  <a:schemeClr val="tx1"/>
                </a:solidFill>
                <a:effectLst/>
              </a:rPr>
              <a:t>Avrupa İnsan Hakları Mahkemesi, Basın Dairesi, Kişisel verilerin korunması – Bilgi Notu, Kasım 2016, http://</a:t>
            </a:r>
            <a:r>
              <a:rPr lang="tr-TR" sz="1200" kern="1200" baseline="0" noProof="0" dirty="0" err="1" smtClean="0">
                <a:solidFill>
                  <a:schemeClr val="tx1"/>
                </a:solidFill>
                <a:effectLst/>
              </a:rPr>
              <a:t>www.echr.coe.int</a:t>
            </a:r>
            <a:r>
              <a:rPr lang="tr-TR" sz="1200" kern="1200" baseline="0" noProof="0" dirty="0" smtClean="0">
                <a:solidFill>
                  <a:schemeClr val="tx1"/>
                </a:solidFill>
                <a:effectLst/>
              </a:rPr>
              <a:t>/</a:t>
            </a:r>
            <a:r>
              <a:rPr lang="tr-TR" sz="1200" kern="1200" baseline="0" noProof="0" dirty="0" err="1" smtClean="0">
                <a:solidFill>
                  <a:schemeClr val="tx1"/>
                </a:solidFill>
                <a:effectLst/>
              </a:rPr>
              <a:t>Documents</a:t>
            </a:r>
            <a:r>
              <a:rPr lang="tr-TR" sz="1200" kern="1200" baseline="0" noProof="0" dirty="0" smtClean="0">
                <a:solidFill>
                  <a:schemeClr val="tx1"/>
                </a:solidFill>
                <a:effectLst/>
              </a:rPr>
              <a:t>/</a:t>
            </a:r>
            <a:r>
              <a:rPr lang="tr-TR" sz="1200" kern="1200" baseline="0" noProof="0" dirty="0" err="1" smtClean="0">
                <a:solidFill>
                  <a:schemeClr val="tx1"/>
                </a:solidFill>
                <a:effectLst/>
              </a:rPr>
              <a:t>FS_Data_ENG.pdf</a:t>
            </a:r>
            <a:r>
              <a:rPr lang="tr-TR" sz="1200" kern="1200" baseline="0" noProof="0" dirty="0" smtClean="0">
                <a:solidFill>
                  <a:schemeClr val="tx1"/>
                </a:solidFill>
                <a:effectLst/>
              </a:rPr>
              <a:t> (son erişim 5 Ocak 2017).</a:t>
            </a:r>
            <a:endParaRPr lang="tr-TR" sz="1200" kern="1200" baseline="0" noProof="0" dirty="0" smtClean="0">
              <a:solidFill>
                <a:schemeClr val="tx1"/>
              </a:solidFill>
              <a:effectLst/>
              <a:latin typeface="+mn-lt"/>
              <a:ea typeface="+mn-ea"/>
              <a:cs typeface="+mn-cs"/>
            </a:endParaRPr>
          </a:p>
          <a:p>
            <a:r>
              <a:rPr lang="tr-TR" sz="1200" kern="1200" baseline="30000" noProof="0" dirty="0" smtClean="0">
                <a:solidFill>
                  <a:schemeClr val="tx1"/>
                </a:solidFill>
                <a:effectLst/>
                <a:latin typeface="+mn-lt"/>
                <a:ea typeface="+mn-ea"/>
                <a:cs typeface="+mn-cs"/>
              </a:rPr>
              <a:t>[16] </a:t>
            </a:r>
            <a:r>
              <a:rPr lang="tr-TR" sz="1200" kern="1200" noProof="0" dirty="0" smtClean="0">
                <a:solidFill>
                  <a:schemeClr val="tx1"/>
                </a:solidFill>
                <a:effectLst/>
                <a:latin typeface="+mn-lt"/>
                <a:ea typeface="+mn-ea"/>
                <a:cs typeface="+mn-cs"/>
              </a:rPr>
              <a:t>AİHM, “Sunday Times/Birleşik</a:t>
            </a:r>
            <a:r>
              <a:rPr lang="tr-TR" sz="1200" kern="1200" baseline="0" noProof="0" dirty="0" smtClean="0">
                <a:solidFill>
                  <a:schemeClr val="tx1"/>
                </a:solidFill>
                <a:effectLst/>
                <a:latin typeface="+mn-lt"/>
                <a:ea typeface="+mn-ea"/>
                <a:cs typeface="+mn-cs"/>
              </a:rPr>
              <a:t> Krallık</a:t>
            </a:r>
            <a:r>
              <a:rPr lang="tr-TR" sz="1200" kern="1200" noProof="0" dirty="0" smtClean="0">
                <a:solidFill>
                  <a:schemeClr val="tx1"/>
                </a:solidFill>
                <a:effectLst/>
                <a:latin typeface="+mn-lt"/>
                <a:ea typeface="+mn-ea"/>
                <a:cs typeface="+mn-cs"/>
              </a:rPr>
              <a:t>” davası, </a:t>
            </a:r>
            <a:r>
              <a:rPr lang="tr-TR" sz="1200" i="1" kern="1200" noProof="0" dirty="0" err="1" smtClean="0">
                <a:solidFill>
                  <a:schemeClr val="tx1"/>
                </a:solidFill>
                <a:effectLst/>
                <a:latin typeface="+mn-lt"/>
                <a:ea typeface="+mn-ea"/>
                <a:cs typeface="+mn-cs"/>
              </a:rPr>
              <a:t>a.g.k</a:t>
            </a:r>
            <a:r>
              <a:rPr lang="tr-TR" sz="1200" i="1" kern="1200" noProof="0" dirty="0" smtClean="0">
                <a:solidFill>
                  <a:schemeClr val="tx1"/>
                </a:solidFill>
                <a:effectLst/>
                <a:latin typeface="+mn-lt"/>
                <a:ea typeface="+mn-ea"/>
                <a:cs typeface="+mn-cs"/>
              </a:rPr>
              <a:t>.</a:t>
            </a:r>
            <a:r>
              <a:rPr lang="tr-TR" sz="1200" kern="1200" noProof="0" dirty="0" smtClean="0">
                <a:solidFill>
                  <a:schemeClr val="tx1"/>
                </a:solidFill>
                <a:effectLst/>
                <a:latin typeface="+mn-lt"/>
                <a:ea typeface="+mn-ea"/>
                <a:cs typeface="+mn-cs"/>
              </a:rPr>
              <a:t>; ayrıca bkz. AİHM, “</a:t>
            </a:r>
            <a:r>
              <a:rPr lang="tr-TR" sz="1200" i="0" kern="1200" noProof="0" dirty="0" err="1" smtClean="0">
                <a:solidFill>
                  <a:schemeClr val="tx1"/>
                </a:solidFill>
                <a:effectLst/>
                <a:latin typeface="+mn-lt"/>
                <a:ea typeface="+mn-ea"/>
                <a:cs typeface="+mn-cs"/>
              </a:rPr>
              <a:t>Goodwin</a:t>
            </a:r>
            <a:r>
              <a:rPr lang="tr-TR" sz="1200" i="0" kern="1200" noProof="0" dirty="0" smtClean="0">
                <a:solidFill>
                  <a:schemeClr val="tx1"/>
                </a:solidFill>
                <a:effectLst/>
                <a:latin typeface="+mn-lt"/>
                <a:ea typeface="+mn-ea"/>
                <a:cs typeface="+mn-cs"/>
              </a:rPr>
              <a:t>/Birleşik</a:t>
            </a:r>
            <a:r>
              <a:rPr lang="tr-TR" sz="1200" i="0" kern="1200" baseline="0" noProof="0" dirty="0" smtClean="0">
                <a:solidFill>
                  <a:schemeClr val="tx1"/>
                </a:solidFill>
                <a:effectLst/>
                <a:latin typeface="+mn-lt"/>
                <a:ea typeface="+mn-ea"/>
                <a:cs typeface="+mn-cs"/>
              </a:rPr>
              <a:t> Krallık</a:t>
            </a:r>
            <a:r>
              <a:rPr lang="tr-TR" sz="1200" i="0" kern="1200" noProof="0" dirty="0" smtClean="0">
                <a:solidFill>
                  <a:schemeClr val="tx1"/>
                </a:solidFill>
                <a:effectLst/>
                <a:latin typeface="+mn-lt"/>
                <a:ea typeface="+mn-ea"/>
                <a:cs typeface="+mn-cs"/>
              </a:rPr>
              <a:t>” davası</a:t>
            </a:r>
            <a:r>
              <a:rPr lang="tr-TR" sz="1200" kern="1200" noProof="0" dirty="0" smtClean="0">
                <a:solidFill>
                  <a:schemeClr val="tx1"/>
                </a:solidFill>
                <a:effectLst/>
                <a:latin typeface="+mn-lt"/>
                <a:ea typeface="+mn-ea"/>
                <a:cs typeface="+mn-cs"/>
              </a:rPr>
              <a:t>, </a:t>
            </a:r>
            <a:r>
              <a:rPr lang="tr-TR" sz="1200" kern="1200" baseline="0" noProof="0" dirty="0" smtClean="0">
                <a:solidFill>
                  <a:schemeClr val="tx1"/>
                </a:solidFill>
                <a:effectLst/>
                <a:latin typeface="+mn-lt"/>
                <a:ea typeface="+mn-ea"/>
                <a:cs typeface="+mn-cs"/>
              </a:rPr>
              <a:t>Başvuru </a:t>
            </a:r>
            <a:r>
              <a:rPr lang="tr-TR" sz="1200" kern="1200" baseline="0" noProof="0" dirty="0" err="1" smtClean="0">
                <a:solidFill>
                  <a:schemeClr val="tx1"/>
                </a:solidFill>
                <a:effectLst/>
                <a:latin typeface="+mn-lt"/>
                <a:ea typeface="+mn-ea"/>
                <a:cs typeface="+mn-cs"/>
              </a:rPr>
              <a:t>no</a:t>
            </a:r>
            <a:r>
              <a:rPr lang="tr-TR" sz="1200" kern="1200" baseline="0" noProof="0" dirty="0" smtClean="0">
                <a:solidFill>
                  <a:schemeClr val="tx1"/>
                </a:solidFill>
                <a:effectLst/>
                <a:latin typeface="+mn-lt"/>
                <a:ea typeface="+mn-ea"/>
                <a:cs typeface="+mn-cs"/>
              </a:rPr>
              <a:t>: </a:t>
            </a:r>
            <a:r>
              <a:rPr lang="tr-TR" sz="1200" kern="1200" noProof="0" dirty="0" smtClean="0">
                <a:solidFill>
                  <a:schemeClr val="tx1"/>
                </a:solidFill>
                <a:effectLst/>
                <a:latin typeface="+mn-lt"/>
                <a:ea typeface="+mn-ea"/>
                <a:cs typeface="+mn-cs"/>
              </a:rPr>
              <a:t>17488/90, 27 Mart 1996, paragraf</a:t>
            </a:r>
            <a:r>
              <a:rPr lang="tr-TR" sz="1200" kern="1200" baseline="0" noProof="0" dirty="0" smtClean="0">
                <a:solidFill>
                  <a:schemeClr val="tx1"/>
                </a:solidFill>
                <a:effectLst/>
                <a:latin typeface="+mn-lt"/>
                <a:ea typeface="+mn-ea"/>
                <a:cs typeface="+mn-cs"/>
              </a:rPr>
              <a:t> </a:t>
            </a:r>
            <a:r>
              <a:rPr lang="tr-TR" sz="1200" kern="1200" noProof="0" dirty="0" smtClean="0">
                <a:solidFill>
                  <a:schemeClr val="tx1"/>
                </a:solidFill>
                <a:effectLst/>
                <a:latin typeface="+mn-lt"/>
                <a:ea typeface="+mn-ea"/>
                <a:cs typeface="+mn-cs"/>
              </a:rPr>
              <a:t>40.</a:t>
            </a:r>
          </a:p>
          <a:p>
            <a:pPr marL="0" marR="0" indent="0" algn="l" defTabSz="457200" rtl="0" eaLnBrk="0" fontAlgn="base" latinLnBrk="0" hangingPunct="0">
              <a:lnSpc>
                <a:spcPct val="100000"/>
              </a:lnSpc>
              <a:spcBef>
                <a:spcPct val="30000"/>
              </a:spcBef>
              <a:spcAft>
                <a:spcPct val="0"/>
              </a:spcAft>
              <a:buClrTx/>
              <a:buSzTx/>
              <a:buFontTx/>
              <a:buNone/>
              <a:tabLst/>
              <a:defRPr/>
            </a:pPr>
            <a:r>
              <a:rPr lang="tr-TR" sz="1200" kern="1200" baseline="30000" noProof="0" dirty="0" smtClean="0">
                <a:solidFill>
                  <a:schemeClr val="tx1"/>
                </a:solidFill>
                <a:effectLst/>
                <a:latin typeface="+mn-lt"/>
                <a:ea typeface="+mn-ea"/>
                <a:cs typeface="+mn-cs"/>
              </a:rPr>
              <a:t>[17] </a:t>
            </a:r>
            <a:r>
              <a:rPr lang="tr-TR" sz="1200" kern="1200" noProof="0" dirty="0" smtClean="0">
                <a:solidFill>
                  <a:schemeClr val="tx1"/>
                </a:solidFill>
                <a:effectLst/>
                <a:latin typeface="+mn-lt"/>
                <a:ea typeface="+mn-ea"/>
                <a:cs typeface="+mn-cs"/>
              </a:rPr>
              <a:t>Avrupa Birliği Adalet Divanı, </a:t>
            </a:r>
            <a:r>
              <a:rPr lang="tr-TR" sz="1200" i="1" kern="1200" noProof="0" dirty="0" smtClean="0">
                <a:solidFill>
                  <a:schemeClr val="tx1"/>
                </a:solidFill>
                <a:effectLst/>
              </a:rPr>
              <a:t>Dijital Haklar İrlanda ve </a:t>
            </a:r>
            <a:r>
              <a:rPr lang="tr-TR" sz="1200" i="1" kern="1200" noProof="0" dirty="0" err="1" smtClean="0">
                <a:solidFill>
                  <a:schemeClr val="tx1"/>
                </a:solidFill>
                <a:effectLst/>
              </a:rPr>
              <a:t>Seitlinger</a:t>
            </a:r>
            <a:r>
              <a:rPr lang="tr-TR" sz="1200" i="1" kern="1200" noProof="0" dirty="0" smtClean="0">
                <a:solidFill>
                  <a:schemeClr val="tx1"/>
                </a:solidFill>
                <a:effectLst/>
              </a:rPr>
              <a:t> </a:t>
            </a:r>
            <a:r>
              <a:rPr lang="tr-TR" sz="1200" i="1" kern="1200" noProof="0" dirty="0" err="1" smtClean="0">
                <a:solidFill>
                  <a:schemeClr val="tx1"/>
                </a:solidFill>
                <a:effectLst/>
              </a:rPr>
              <a:t>e.a</a:t>
            </a:r>
            <a:r>
              <a:rPr lang="tr-TR" sz="1200" i="1" kern="1200" noProof="0" dirty="0" smtClean="0">
                <a:solidFill>
                  <a:schemeClr val="tx1"/>
                </a:solidFill>
                <a:effectLst/>
              </a:rPr>
              <a:t>.</a:t>
            </a:r>
            <a:r>
              <a:rPr lang="tr-TR" sz="1200" kern="1200" noProof="0" dirty="0" smtClean="0">
                <a:solidFill>
                  <a:schemeClr val="tx1"/>
                </a:solidFill>
                <a:effectLst/>
              </a:rPr>
              <a:t>, müşterek davalar C-293/12 ve C-594/12, 8 Nisan 2014, paragraf 40.</a:t>
            </a:r>
            <a:endParaRPr lang="tr-TR" sz="1200" kern="1200" noProof="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tr-TR" sz="1200" kern="1200" baseline="30000" noProof="0" dirty="0" smtClean="0">
                <a:solidFill>
                  <a:schemeClr val="tx1"/>
                </a:solidFill>
                <a:effectLst/>
                <a:latin typeface="+mn-lt"/>
                <a:ea typeface="+mn-ea"/>
                <a:cs typeface="+mn-cs"/>
              </a:rPr>
              <a:t>[18] </a:t>
            </a:r>
            <a:r>
              <a:rPr lang="tr-TR" sz="1200" kern="1200" noProof="0" dirty="0" smtClean="0">
                <a:solidFill>
                  <a:schemeClr val="tx1"/>
                </a:solidFill>
                <a:effectLst/>
                <a:latin typeface="+mn-lt"/>
                <a:ea typeface="+mn-ea"/>
                <a:cs typeface="+mn-cs"/>
              </a:rPr>
              <a:t>AİHM, “</a:t>
            </a:r>
            <a:r>
              <a:rPr lang="tr-TR" noProof="0" dirty="0" smtClean="0"/>
              <a:t>Üner/Hollanda” davası, </a:t>
            </a:r>
            <a:r>
              <a:rPr lang="tr-TR" sz="1200" kern="1200" baseline="0" noProof="0" dirty="0" smtClean="0">
                <a:solidFill>
                  <a:schemeClr val="tx1"/>
                </a:solidFill>
                <a:effectLst/>
                <a:latin typeface="+mn-lt"/>
                <a:ea typeface="+mn-ea"/>
                <a:cs typeface="+mn-cs"/>
              </a:rPr>
              <a:t>Başvuru </a:t>
            </a:r>
            <a:r>
              <a:rPr lang="tr-TR" sz="1200" kern="1200" baseline="0" noProof="0" dirty="0" err="1" smtClean="0">
                <a:solidFill>
                  <a:schemeClr val="tx1"/>
                </a:solidFill>
                <a:effectLst/>
                <a:latin typeface="+mn-lt"/>
                <a:ea typeface="+mn-ea"/>
                <a:cs typeface="+mn-cs"/>
              </a:rPr>
              <a:t>no</a:t>
            </a:r>
            <a:r>
              <a:rPr lang="tr-TR" sz="1200" kern="1200" baseline="0" noProof="0" dirty="0" smtClean="0">
                <a:solidFill>
                  <a:schemeClr val="tx1"/>
                </a:solidFill>
                <a:effectLst/>
                <a:latin typeface="+mn-lt"/>
                <a:ea typeface="+mn-ea"/>
                <a:cs typeface="+mn-cs"/>
              </a:rPr>
              <a:t>: </a:t>
            </a:r>
            <a:r>
              <a:rPr lang="tr-TR" noProof="0" dirty="0" smtClean="0"/>
              <a:t>46410/99, 18 Ekim 2006.</a:t>
            </a:r>
            <a:endParaRPr lang="tr-TR" sz="1200" kern="1200" noProof="0" dirty="0" smtClean="0">
              <a:solidFill>
                <a:schemeClr val="tx1"/>
              </a:solidFill>
              <a:effectLst/>
              <a:latin typeface="+mn-lt"/>
              <a:ea typeface="+mn-ea"/>
              <a:cs typeface="+mn-cs"/>
            </a:endParaRPr>
          </a:p>
          <a:p>
            <a:r>
              <a:rPr lang="tr-TR" sz="1200" kern="1200" baseline="30000" noProof="0" dirty="0" smtClean="0">
                <a:solidFill>
                  <a:schemeClr val="tx1"/>
                </a:solidFill>
                <a:effectLst/>
                <a:latin typeface="+mn-lt"/>
                <a:ea typeface="+mn-ea"/>
                <a:cs typeface="+mn-cs"/>
              </a:rPr>
              <a:t>[19] </a:t>
            </a:r>
            <a:r>
              <a:rPr lang="tr-TR" sz="1200" kern="1200" noProof="0" dirty="0" smtClean="0">
                <a:solidFill>
                  <a:schemeClr val="tx1"/>
                </a:solidFill>
                <a:effectLst/>
                <a:latin typeface="+mn-lt"/>
                <a:ea typeface="+mn-ea"/>
                <a:cs typeface="+mn-cs"/>
              </a:rPr>
              <a:t>AİHM</a:t>
            </a:r>
            <a:r>
              <a:rPr lang="tr-TR" sz="1200" i="1" kern="1200" noProof="0" dirty="0" smtClean="0">
                <a:solidFill>
                  <a:schemeClr val="tx1"/>
                </a:solidFill>
                <a:effectLst/>
                <a:latin typeface="+mn-lt"/>
                <a:ea typeface="+mn-ea"/>
                <a:cs typeface="+mn-cs"/>
              </a:rPr>
              <a:t>,</a:t>
            </a:r>
            <a:r>
              <a:rPr lang="tr-TR" sz="1200" i="0" kern="1200" noProof="0" dirty="0" smtClean="0">
                <a:solidFill>
                  <a:schemeClr val="tx1"/>
                </a:solidFill>
                <a:effectLst/>
                <a:latin typeface="+mn-lt"/>
                <a:ea typeface="+mn-ea"/>
                <a:cs typeface="+mn-cs"/>
              </a:rPr>
              <a:t> </a:t>
            </a:r>
            <a:r>
              <a:rPr lang="tr-TR" sz="1200" i="1" kern="1200" noProof="0" dirty="0" smtClean="0">
                <a:solidFill>
                  <a:schemeClr val="tx1"/>
                </a:solidFill>
                <a:effectLst/>
                <a:latin typeface="+mn-lt"/>
                <a:ea typeface="+mn-ea"/>
                <a:cs typeface="+mn-cs"/>
              </a:rPr>
              <a:t>“</a:t>
            </a:r>
            <a:r>
              <a:rPr lang="tr-TR" sz="1200" i="0" kern="1200" noProof="0" dirty="0" smtClean="0">
                <a:solidFill>
                  <a:schemeClr val="tx1"/>
                </a:solidFill>
                <a:effectLst/>
                <a:latin typeface="+mn-lt"/>
                <a:ea typeface="+mn-ea"/>
                <a:cs typeface="+mn-cs"/>
              </a:rPr>
              <a:t>De </a:t>
            </a:r>
            <a:r>
              <a:rPr lang="tr-TR" sz="1200" i="0" kern="1200" noProof="0" dirty="0" err="1" smtClean="0">
                <a:solidFill>
                  <a:schemeClr val="tx1"/>
                </a:solidFill>
                <a:effectLst/>
                <a:latin typeface="+mn-lt"/>
                <a:ea typeface="+mn-ea"/>
                <a:cs typeface="+mn-cs"/>
              </a:rPr>
              <a:t>Haes</a:t>
            </a:r>
            <a:r>
              <a:rPr lang="tr-TR" sz="1200" i="0" kern="1200" noProof="0" dirty="0" smtClean="0">
                <a:solidFill>
                  <a:schemeClr val="tx1"/>
                </a:solidFill>
                <a:effectLst/>
                <a:latin typeface="+mn-lt"/>
                <a:ea typeface="+mn-ea"/>
                <a:cs typeface="+mn-cs"/>
              </a:rPr>
              <a:t> ve </a:t>
            </a:r>
            <a:r>
              <a:rPr lang="tr-TR" sz="1200" i="0" kern="1200" noProof="0" dirty="0" err="1" smtClean="0">
                <a:solidFill>
                  <a:schemeClr val="tx1"/>
                </a:solidFill>
                <a:effectLst/>
                <a:latin typeface="+mn-lt"/>
                <a:ea typeface="+mn-ea"/>
                <a:cs typeface="+mn-cs"/>
              </a:rPr>
              <a:t>Gijsels</a:t>
            </a:r>
            <a:r>
              <a:rPr lang="tr-TR" sz="1200" i="0" kern="1200" noProof="0" dirty="0" smtClean="0">
                <a:solidFill>
                  <a:schemeClr val="tx1"/>
                </a:solidFill>
                <a:effectLst/>
                <a:latin typeface="+mn-lt"/>
                <a:ea typeface="+mn-ea"/>
                <a:cs typeface="+mn-cs"/>
              </a:rPr>
              <a:t>/Belçika</a:t>
            </a:r>
            <a:r>
              <a:rPr lang="tr-TR" sz="1200" kern="1200" noProof="0" dirty="0" smtClean="0">
                <a:solidFill>
                  <a:schemeClr val="tx1"/>
                </a:solidFill>
                <a:effectLst/>
                <a:latin typeface="+mn-lt"/>
                <a:ea typeface="+mn-ea"/>
                <a:cs typeface="+mn-cs"/>
              </a:rPr>
              <a:t>” davası, </a:t>
            </a:r>
            <a:r>
              <a:rPr lang="tr-TR" sz="1200" kern="1200" baseline="0" noProof="0" dirty="0" smtClean="0">
                <a:solidFill>
                  <a:schemeClr val="tx1"/>
                </a:solidFill>
                <a:effectLst/>
                <a:latin typeface="+mn-lt"/>
                <a:ea typeface="+mn-ea"/>
                <a:cs typeface="+mn-cs"/>
              </a:rPr>
              <a:t>Başvuru </a:t>
            </a:r>
            <a:r>
              <a:rPr lang="tr-TR" sz="1200" kern="1200" baseline="0" noProof="0" dirty="0" err="1" smtClean="0">
                <a:solidFill>
                  <a:schemeClr val="tx1"/>
                </a:solidFill>
                <a:effectLst/>
                <a:latin typeface="+mn-lt"/>
                <a:ea typeface="+mn-ea"/>
                <a:cs typeface="+mn-cs"/>
              </a:rPr>
              <a:t>no</a:t>
            </a:r>
            <a:r>
              <a:rPr lang="tr-TR" sz="1200" kern="1200" baseline="0" noProof="0" dirty="0" smtClean="0">
                <a:solidFill>
                  <a:schemeClr val="tx1"/>
                </a:solidFill>
                <a:effectLst/>
                <a:latin typeface="+mn-lt"/>
                <a:ea typeface="+mn-ea"/>
                <a:cs typeface="+mn-cs"/>
              </a:rPr>
              <a:t>: </a:t>
            </a:r>
            <a:r>
              <a:rPr lang="tr-TR" noProof="0" dirty="0" smtClean="0"/>
              <a:t>19983/92, </a:t>
            </a:r>
            <a:r>
              <a:rPr lang="tr-TR" sz="1200" kern="1200" noProof="0" dirty="0" smtClean="0">
                <a:solidFill>
                  <a:schemeClr val="tx1"/>
                </a:solidFill>
                <a:effectLst/>
                <a:latin typeface="+mn-lt"/>
                <a:ea typeface="+mn-ea"/>
                <a:cs typeface="+mn-cs"/>
              </a:rPr>
              <a:t>24 Şubat 1997;</a:t>
            </a:r>
            <a:r>
              <a:rPr lang="tr-TR" sz="1200" kern="1200" baseline="0" noProof="0" dirty="0" smtClean="0">
                <a:solidFill>
                  <a:schemeClr val="tx1"/>
                </a:solidFill>
                <a:effectLst/>
                <a:latin typeface="+mn-lt"/>
                <a:ea typeface="+mn-ea"/>
                <a:cs typeface="+mn-cs"/>
              </a:rPr>
              <a:t> </a:t>
            </a:r>
            <a:r>
              <a:rPr lang="tr-TR" sz="1200" kern="1200" noProof="0" dirty="0" smtClean="0">
                <a:solidFill>
                  <a:schemeClr val="tx1"/>
                </a:solidFill>
                <a:effectLst/>
                <a:latin typeface="+mn-lt"/>
                <a:ea typeface="+mn-ea"/>
                <a:cs typeface="+mn-cs"/>
              </a:rPr>
              <a:t>AİHM</a:t>
            </a:r>
            <a:r>
              <a:rPr lang="tr-TR" sz="1200" i="1" kern="1200" noProof="0" dirty="0" smtClean="0">
                <a:solidFill>
                  <a:schemeClr val="tx1"/>
                </a:solidFill>
                <a:effectLst/>
                <a:latin typeface="+mn-lt"/>
                <a:ea typeface="+mn-ea"/>
                <a:cs typeface="+mn-cs"/>
              </a:rPr>
              <a:t>, </a:t>
            </a:r>
            <a:r>
              <a:rPr lang="tr-TR" sz="1200" kern="1200" baseline="0" noProof="0" dirty="0" smtClean="0">
                <a:solidFill>
                  <a:schemeClr val="tx1"/>
                </a:solidFill>
                <a:effectLst/>
                <a:latin typeface="+mn-lt"/>
                <a:ea typeface="+mn-ea"/>
                <a:cs typeface="+mn-cs"/>
              </a:rPr>
              <a:t>“</a:t>
            </a:r>
            <a:r>
              <a:rPr lang="tr-TR" sz="1200" i="0" kern="1200" noProof="0" dirty="0" err="1" smtClean="0">
                <a:solidFill>
                  <a:schemeClr val="tx1"/>
                </a:solidFill>
                <a:effectLst/>
                <a:latin typeface="+mn-lt"/>
                <a:ea typeface="+mn-ea"/>
                <a:cs typeface="+mn-cs"/>
              </a:rPr>
              <a:t>Oberschlick</a:t>
            </a:r>
            <a:r>
              <a:rPr lang="tr-TR" sz="1200" i="0" kern="1200" noProof="0" dirty="0" smtClean="0">
                <a:solidFill>
                  <a:schemeClr val="tx1"/>
                </a:solidFill>
                <a:effectLst/>
                <a:latin typeface="+mn-lt"/>
                <a:ea typeface="+mn-ea"/>
                <a:cs typeface="+mn-cs"/>
              </a:rPr>
              <a:t>/Avusturya </a:t>
            </a:r>
            <a:r>
              <a:rPr lang="tr-TR" sz="1200" kern="1200" noProof="0" dirty="0" smtClean="0">
                <a:solidFill>
                  <a:schemeClr val="tx1"/>
                </a:solidFill>
                <a:effectLst/>
                <a:latin typeface="+mn-lt"/>
                <a:ea typeface="+mn-ea"/>
                <a:cs typeface="+mn-cs"/>
              </a:rPr>
              <a:t>(</a:t>
            </a:r>
            <a:r>
              <a:rPr lang="tr-TR" sz="1200" kern="1200" noProof="0" dirty="0" err="1" smtClean="0">
                <a:solidFill>
                  <a:schemeClr val="tx1"/>
                </a:solidFill>
                <a:effectLst/>
                <a:latin typeface="+mn-lt"/>
                <a:ea typeface="+mn-ea"/>
                <a:cs typeface="+mn-cs"/>
              </a:rPr>
              <a:t>no</a:t>
            </a:r>
            <a:r>
              <a:rPr lang="tr-TR" sz="1200" kern="1200" noProof="0" dirty="0" smtClean="0">
                <a:solidFill>
                  <a:schemeClr val="tx1"/>
                </a:solidFill>
                <a:effectLst/>
                <a:latin typeface="+mn-lt"/>
                <a:ea typeface="+mn-ea"/>
                <a:cs typeface="+mn-cs"/>
              </a:rPr>
              <a:t>:</a:t>
            </a:r>
            <a:r>
              <a:rPr lang="tr-TR" sz="1200" kern="1200" baseline="0" noProof="0" dirty="0" smtClean="0">
                <a:solidFill>
                  <a:schemeClr val="tx1"/>
                </a:solidFill>
                <a:effectLst/>
                <a:latin typeface="+mn-lt"/>
                <a:ea typeface="+mn-ea"/>
                <a:cs typeface="+mn-cs"/>
              </a:rPr>
              <a:t> </a:t>
            </a:r>
            <a:r>
              <a:rPr lang="tr-TR" sz="1200" kern="1200" noProof="0" dirty="0" smtClean="0">
                <a:solidFill>
                  <a:schemeClr val="tx1"/>
                </a:solidFill>
                <a:effectLst/>
                <a:latin typeface="+mn-lt"/>
                <a:ea typeface="+mn-ea"/>
                <a:cs typeface="+mn-cs"/>
              </a:rPr>
              <a:t>2)” davası, </a:t>
            </a:r>
            <a:r>
              <a:rPr lang="tr-TR" sz="1200" kern="1200" baseline="0" noProof="0" dirty="0" smtClean="0">
                <a:solidFill>
                  <a:schemeClr val="tx1"/>
                </a:solidFill>
                <a:effectLst/>
                <a:latin typeface="+mn-lt"/>
                <a:ea typeface="+mn-ea"/>
                <a:cs typeface="+mn-cs"/>
              </a:rPr>
              <a:t>Başvuru </a:t>
            </a:r>
            <a:r>
              <a:rPr lang="tr-TR" sz="1200" kern="1200" baseline="0" noProof="0" dirty="0" err="1" smtClean="0">
                <a:solidFill>
                  <a:schemeClr val="tx1"/>
                </a:solidFill>
                <a:effectLst/>
                <a:latin typeface="+mn-lt"/>
                <a:ea typeface="+mn-ea"/>
                <a:cs typeface="+mn-cs"/>
              </a:rPr>
              <a:t>no</a:t>
            </a:r>
            <a:r>
              <a:rPr lang="tr-TR" sz="1200" kern="1200" baseline="0" noProof="0" dirty="0" smtClean="0">
                <a:solidFill>
                  <a:schemeClr val="tx1"/>
                </a:solidFill>
                <a:effectLst/>
                <a:latin typeface="+mn-lt"/>
                <a:ea typeface="+mn-ea"/>
                <a:cs typeface="+mn-cs"/>
              </a:rPr>
              <a:t>: </a:t>
            </a:r>
            <a:r>
              <a:rPr lang="tr-TR" noProof="0" dirty="0" smtClean="0"/>
              <a:t>20834/92, 1</a:t>
            </a:r>
            <a:r>
              <a:rPr lang="tr-TR" sz="1200" kern="1200" noProof="0" dirty="0" smtClean="0">
                <a:solidFill>
                  <a:schemeClr val="tx1"/>
                </a:solidFill>
                <a:effectLst/>
                <a:latin typeface="+mn-lt"/>
                <a:ea typeface="+mn-ea"/>
                <a:cs typeface="+mn-cs"/>
              </a:rPr>
              <a:t> Temmuz 1997.</a:t>
            </a:r>
          </a:p>
          <a:p>
            <a:pPr marL="0" marR="0" indent="0" algn="l" defTabSz="457200" rtl="0" eaLnBrk="0" fontAlgn="base" latinLnBrk="0" hangingPunct="0">
              <a:lnSpc>
                <a:spcPct val="100000"/>
              </a:lnSpc>
              <a:spcBef>
                <a:spcPct val="30000"/>
              </a:spcBef>
              <a:spcAft>
                <a:spcPct val="0"/>
              </a:spcAft>
              <a:buClrTx/>
              <a:buSzTx/>
              <a:buFontTx/>
              <a:buNone/>
              <a:tabLst/>
              <a:defRPr/>
            </a:pPr>
            <a:r>
              <a:rPr lang="tr-TR" sz="1200" kern="1200" baseline="30000" noProof="0" dirty="0" smtClean="0">
                <a:solidFill>
                  <a:schemeClr val="tx1"/>
                </a:solidFill>
                <a:effectLst/>
                <a:latin typeface="+mn-lt"/>
                <a:ea typeface="+mn-ea"/>
                <a:cs typeface="+mn-cs"/>
              </a:rPr>
              <a:t>[20] </a:t>
            </a:r>
            <a:r>
              <a:rPr lang="tr-TR" sz="1200" kern="1200" baseline="0" noProof="0" dirty="0" smtClean="0">
                <a:solidFill>
                  <a:schemeClr val="tx1"/>
                </a:solidFill>
                <a:effectLst/>
                <a:latin typeface="+mn-lt"/>
                <a:ea typeface="+mn-ea"/>
                <a:cs typeface="+mn-cs"/>
              </a:rPr>
              <a:t>Bkz. örneğin AİHM, “D.L./Bulgaristan” davası, Başvuru </a:t>
            </a:r>
            <a:r>
              <a:rPr lang="tr-TR" sz="1200" kern="1200" baseline="0" noProof="0" dirty="0" err="1" smtClean="0">
                <a:solidFill>
                  <a:schemeClr val="tx1"/>
                </a:solidFill>
                <a:effectLst/>
                <a:latin typeface="+mn-lt"/>
                <a:ea typeface="+mn-ea"/>
                <a:cs typeface="+mn-cs"/>
              </a:rPr>
              <a:t>no</a:t>
            </a:r>
            <a:r>
              <a:rPr lang="tr-TR" sz="1200" kern="1200" baseline="0" noProof="0" dirty="0" smtClean="0">
                <a:solidFill>
                  <a:schemeClr val="tx1"/>
                </a:solidFill>
                <a:effectLst/>
                <a:latin typeface="+mn-lt"/>
                <a:ea typeface="+mn-ea"/>
                <a:cs typeface="+mn-cs"/>
              </a:rPr>
              <a:t>: 7472/14, 19 Mayıs 2016, paragraf 105; ayrıca bkz. </a:t>
            </a:r>
            <a:r>
              <a:rPr lang="tr-TR" noProof="0" dirty="0" smtClean="0"/>
              <a:t>29. Madde Veri Koruma Çalışma Grubu, Kolluk sektöründe gereklilik ve orantılılık kavramları ile veri korumanın uygulanması hakkında 01/2014 </a:t>
            </a:r>
            <a:r>
              <a:rPr lang="tr-TR" noProof="0" dirty="0" err="1" smtClean="0"/>
              <a:t>no’lu</a:t>
            </a:r>
            <a:r>
              <a:rPr lang="tr-TR" noProof="0" dirty="0" smtClean="0"/>
              <a:t> Görüş (WP 211), </a:t>
            </a:r>
            <a:r>
              <a:rPr lang="tr-TR" i="1" noProof="0" dirty="0" err="1" smtClean="0"/>
              <a:t>a.g.e</a:t>
            </a:r>
            <a:r>
              <a:rPr lang="tr-TR" noProof="0" dirty="0" smtClean="0"/>
              <a:t>., paragraf 3.26.</a:t>
            </a:r>
            <a:endParaRPr lang="tr-TR" sz="1200" kern="1200" baseline="0" noProof="0" dirty="0" smtClean="0">
              <a:solidFill>
                <a:schemeClr val="tx1"/>
              </a:solidFill>
              <a:effectLst/>
              <a:latin typeface="+mn-lt"/>
              <a:ea typeface="+mn-ea"/>
              <a:cs typeface="+mn-cs"/>
            </a:endParaRPr>
          </a:p>
          <a:p>
            <a:r>
              <a:rPr lang="tr-TR" sz="1200" kern="1200" baseline="30000" noProof="0" dirty="0" smtClean="0">
                <a:solidFill>
                  <a:schemeClr val="tx1"/>
                </a:solidFill>
                <a:effectLst/>
                <a:latin typeface="+mn-lt"/>
                <a:ea typeface="+mn-ea"/>
                <a:cs typeface="+mn-cs"/>
              </a:rPr>
              <a:t>[21] </a:t>
            </a:r>
            <a:r>
              <a:rPr lang="tr-TR" sz="1200" kern="1200" noProof="0" dirty="0" smtClean="0">
                <a:solidFill>
                  <a:schemeClr val="tx1"/>
                </a:solidFill>
                <a:effectLst/>
                <a:latin typeface="+mn-lt"/>
                <a:ea typeface="+mn-ea"/>
                <a:cs typeface="+mn-cs"/>
              </a:rPr>
              <a:t>Bu ve bir önceki konuda bkz. </a:t>
            </a:r>
            <a:r>
              <a:rPr lang="tr-TR" noProof="0" dirty="0" smtClean="0"/>
              <a:t>29. Madde Veri Koruma Çalışma Grubu, Kolluk sektöründe gereklilik ve orantılılık kavramları ile veri korumanın uygulanması hakkında 01/2014 </a:t>
            </a:r>
            <a:r>
              <a:rPr lang="tr-TR" noProof="0" dirty="0" err="1" smtClean="0"/>
              <a:t>no’lu</a:t>
            </a:r>
            <a:r>
              <a:rPr lang="tr-TR" noProof="0" dirty="0" smtClean="0"/>
              <a:t> Görüş (WP 211), </a:t>
            </a:r>
            <a:r>
              <a:rPr lang="tr-TR" i="1" noProof="0" dirty="0" err="1" smtClean="0"/>
              <a:t>a.g.e</a:t>
            </a:r>
            <a:r>
              <a:rPr lang="tr-TR" noProof="0" dirty="0" smtClean="0"/>
              <a:t>., paragraf 3.26</a:t>
            </a:r>
            <a:endParaRPr lang="tr-TR" sz="1200" kern="1200" noProof="0" dirty="0" smtClean="0">
              <a:solidFill>
                <a:schemeClr val="tx1"/>
              </a:solidFill>
              <a:effectLst/>
              <a:latin typeface="+mn-lt"/>
              <a:ea typeface="+mn-ea"/>
              <a:cs typeface="+mn-cs"/>
            </a:endParaRPr>
          </a:p>
          <a:p>
            <a:r>
              <a:rPr lang="tr-TR" sz="1200" kern="1200" baseline="30000" noProof="0" dirty="0" smtClean="0">
                <a:solidFill>
                  <a:schemeClr val="tx1"/>
                </a:solidFill>
                <a:effectLst/>
                <a:latin typeface="+mn-lt"/>
                <a:ea typeface="+mn-ea"/>
                <a:cs typeface="+mn-cs"/>
              </a:rPr>
              <a:t>[22] </a:t>
            </a:r>
            <a:r>
              <a:rPr lang="tr-TR" sz="1200" kern="1200" noProof="0" dirty="0" smtClean="0">
                <a:solidFill>
                  <a:schemeClr val="tx1"/>
                </a:solidFill>
                <a:effectLst/>
                <a:latin typeface="+mn-lt"/>
                <a:ea typeface="+mn-ea"/>
                <a:cs typeface="+mn-cs"/>
              </a:rPr>
              <a:t>Bu ve bir önceki konuda bkz. Örneğin AİHM, “</a:t>
            </a:r>
            <a:r>
              <a:rPr lang="tr-TR" sz="1200" i="0" kern="1200" noProof="0" dirty="0" err="1" smtClean="0">
                <a:solidFill>
                  <a:schemeClr val="tx1"/>
                </a:solidFill>
                <a:effectLst/>
                <a:latin typeface="+mn-lt"/>
                <a:ea typeface="+mn-ea"/>
                <a:cs typeface="+mn-cs"/>
              </a:rPr>
              <a:t>Crémieux</a:t>
            </a:r>
            <a:r>
              <a:rPr lang="tr-TR" sz="1200" i="0" kern="1200" noProof="0" dirty="0" smtClean="0">
                <a:solidFill>
                  <a:schemeClr val="tx1"/>
                </a:solidFill>
                <a:effectLst/>
                <a:latin typeface="+mn-lt"/>
                <a:ea typeface="+mn-ea"/>
                <a:cs typeface="+mn-cs"/>
              </a:rPr>
              <a:t>/Fransa</a:t>
            </a:r>
            <a:r>
              <a:rPr lang="tr-TR" sz="1200" i="1" kern="1200" noProof="0" dirty="0" smtClean="0">
                <a:solidFill>
                  <a:schemeClr val="tx1"/>
                </a:solidFill>
                <a:effectLst/>
                <a:latin typeface="+mn-lt"/>
                <a:ea typeface="+mn-ea"/>
                <a:cs typeface="+mn-cs"/>
              </a:rPr>
              <a:t>” </a:t>
            </a:r>
            <a:r>
              <a:rPr lang="tr-TR" sz="1200" i="0" kern="1200" noProof="0" dirty="0" smtClean="0">
                <a:solidFill>
                  <a:schemeClr val="tx1"/>
                </a:solidFill>
                <a:effectLst/>
                <a:latin typeface="+mn-lt"/>
                <a:ea typeface="+mn-ea"/>
                <a:cs typeface="+mn-cs"/>
              </a:rPr>
              <a:t>davası</a:t>
            </a:r>
            <a:r>
              <a:rPr lang="tr-TR" sz="1200" kern="1200" noProof="0" dirty="0" smtClean="0">
                <a:solidFill>
                  <a:schemeClr val="tx1"/>
                </a:solidFill>
                <a:effectLst/>
                <a:latin typeface="+mn-lt"/>
                <a:ea typeface="+mn-ea"/>
                <a:cs typeface="+mn-cs"/>
              </a:rPr>
              <a:t>, 25 Şubat 1993, Başvuru</a:t>
            </a:r>
            <a:r>
              <a:rPr lang="tr-TR" sz="1200" kern="1200" baseline="0" noProof="0" dirty="0" smtClean="0">
                <a:solidFill>
                  <a:schemeClr val="tx1"/>
                </a:solidFill>
                <a:effectLst/>
                <a:latin typeface="+mn-lt"/>
                <a:ea typeface="+mn-ea"/>
                <a:cs typeface="+mn-cs"/>
              </a:rPr>
              <a:t> </a:t>
            </a:r>
            <a:r>
              <a:rPr lang="tr-TR" sz="1200" kern="1200" baseline="0" noProof="0" dirty="0" err="1" smtClean="0">
                <a:solidFill>
                  <a:schemeClr val="tx1"/>
                </a:solidFill>
                <a:effectLst/>
                <a:latin typeface="+mn-lt"/>
                <a:ea typeface="+mn-ea"/>
                <a:cs typeface="+mn-cs"/>
              </a:rPr>
              <a:t>no</a:t>
            </a:r>
            <a:r>
              <a:rPr lang="tr-TR" sz="1200" kern="1200" baseline="0" noProof="0" dirty="0" smtClean="0">
                <a:solidFill>
                  <a:schemeClr val="tx1"/>
                </a:solidFill>
                <a:effectLst/>
                <a:latin typeface="+mn-lt"/>
                <a:ea typeface="+mn-ea"/>
                <a:cs typeface="+mn-cs"/>
              </a:rPr>
              <a:t>: </a:t>
            </a:r>
            <a:r>
              <a:rPr lang="tr-TR" sz="1200" kern="1200" noProof="0" dirty="0" smtClean="0">
                <a:solidFill>
                  <a:schemeClr val="tx1"/>
                </a:solidFill>
                <a:effectLst/>
                <a:latin typeface="+mn-lt"/>
                <a:ea typeface="+mn-ea"/>
                <a:cs typeface="+mn-cs"/>
              </a:rPr>
              <a:t>11471/85, A256-B, paragraf</a:t>
            </a:r>
            <a:r>
              <a:rPr lang="tr-TR" sz="1200" kern="1200" baseline="0" noProof="0" dirty="0" smtClean="0">
                <a:solidFill>
                  <a:schemeClr val="tx1"/>
                </a:solidFill>
                <a:effectLst/>
                <a:latin typeface="+mn-lt"/>
                <a:ea typeface="+mn-ea"/>
                <a:cs typeface="+mn-cs"/>
              </a:rPr>
              <a:t> </a:t>
            </a:r>
            <a:r>
              <a:rPr lang="tr-TR" sz="1200" kern="1200" noProof="0" dirty="0" smtClean="0">
                <a:solidFill>
                  <a:schemeClr val="tx1"/>
                </a:solidFill>
                <a:effectLst/>
                <a:latin typeface="+mn-lt"/>
                <a:ea typeface="+mn-ea"/>
                <a:cs typeface="+mn-cs"/>
              </a:rPr>
              <a:t>40.</a:t>
            </a:r>
          </a:p>
          <a:p>
            <a:r>
              <a:rPr lang="tr-TR" sz="1200" kern="1200" baseline="30000" noProof="0" dirty="0" smtClean="0">
                <a:solidFill>
                  <a:schemeClr val="tx1"/>
                </a:solidFill>
                <a:effectLst/>
                <a:latin typeface="+mn-lt"/>
                <a:ea typeface="+mn-ea"/>
                <a:cs typeface="+mn-cs"/>
              </a:rPr>
              <a:t>[23 ] </a:t>
            </a:r>
            <a:r>
              <a:rPr lang="tr-TR" sz="1200" kern="1200" noProof="0" dirty="0" err="1" smtClean="0">
                <a:solidFill>
                  <a:schemeClr val="tx1"/>
                </a:solidFill>
                <a:effectLst/>
                <a:latin typeface="+mn-lt"/>
                <a:ea typeface="+mn-ea"/>
                <a:cs typeface="+mn-cs"/>
              </a:rPr>
              <a:t>Jeremy</a:t>
            </a:r>
            <a:r>
              <a:rPr lang="tr-TR" sz="1200" kern="1200" noProof="0" dirty="0" smtClean="0">
                <a:solidFill>
                  <a:schemeClr val="tx1"/>
                </a:solidFill>
                <a:effectLst/>
                <a:latin typeface="+mn-lt"/>
                <a:ea typeface="+mn-ea"/>
                <a:cs typeface="+mn-cs"/>
              </a:rPr>
              <a:t> </a:t>
            </a:r>
            <a:r>
              <a:rPr lang="tr-TR" sz="1200" kern="1200" noProof="0" dirty="0" err="1" smtClean="0">
                <a:solidFill>
                  <a:schemeClr val="tx1"/>
                </a:solidFill>
                <a:effectLst/>
                <a:latin typeface="+mn-lt"/>
                <a:ea typeface="+mn-ea"/>
                <a:cs typeface="+mn-cs"/>
              </a:rPr>
              <a:t>McBride</a:t>
            </a:r>
            <a:r>
              <a:rPr lang="tr-TR" sz="1200" kern="1200" noProof="0" dirty="0" smtClean="0">
                <a:solidFill>
                  <a:schemeClr val="tx1"/>
                </a:solidFill>
                <a:effectLst/>
                <a:latin typeface="+mn-lt"/>
                <a:ea typeface="+mn-ea"/>
                <a:cs typeface="+mn-cs"/>
              </a:rPr>
              <a:t>, </a:t>
            </a:r>
            <a:r>
              <a:rPr lang="tr-TR" sz="1200" kern="1200" noProof="0" dirty="0" err="1" smtClean="0">
                <a:solidFill>
                  <a:schemeClr val="tx1"/>
                </a:solidFill>
                <a:effectLst/>
                <a:latin typeface="+mn-lt"/>
                <a:ea typeface="+mn-ea"/>
                <a:cs typeface="+mn-cs"/>
              </a:rPr>
              <a:t>a.g.e</a:t>
            </a:r>
            <a:r>
              <a:rPr lang="tr-TR" sz="1200" kern="1200" noProof="0" dirty="0" smtClean="0">
                <a:solidFill>
                  <a:schemeClr val="tx1"/>
                </a:solidFill>
                <a:effectLst/>
                <a:latin typeface="+mn-lt"/>
                <a:ea typeface="+mn-ea"/>
                <a:cs typeface="+mn-cs"/>
              </a:rPr>
              <a:t>., s. 26.</a:t>
            </a:r>
          </a:p>
          <a:p>
            <a:pPr marL="0" marR="0" indent="0" algn="l" defTabSz="457200" rtl="0" eaLnBrk="0" fontAlgn="base" latinLnBrk="0" hangingPunct="0">
              <a:lnSpc>
                <a:spcPct val="100000"/>
              </a:lnSpc>
              <a:spcBef>
                <a:spcPct val="30000"/>
              </a:spcBef>
              <a:spcAft>
                <a:spcPct val="0"/>
              </a:spcAft>
              <a:buClrTx/>
              <a:buSzTx/>
              <a:buFontTx/>
              <a:buNone/>
              <a:tabLst/>
              <a:defRPr/>
            </a:pPr>
            <a:r>
              <a:rPr lang="tr-TR" sz="1200" kern="1200" baseline="30000" noProof="0" dirty="0" smtClean="0">
                <a:solidFill>
                  <a:schemeClr val="tx1"/>
                </a:solidFill>
                <a:effectLst/>
                <a:latin typeface="+mn-lt"/>
                <a:ea typeface="+mn-ea"/>
                <a:cs typeface="+mn-cs"/>
              </a:rPr>
              <a:t>[24] </a:t>
            </a:r>
            <a:r>
              <a:rPr lang="tr-TR" sz="1200" kern="1200" noProof="0" dirty="0" smtClean="0">
                <a:solidFill>
                  <a:schemeClr val="tx1"/>
                </a:solidFill>
                <a:effectLst/>
                <a:latin typeface="+mn-lt"/>
                <a:ea typeface="+mn-ea"/>
                <a:cs typeface="+mn-cs"/>
              </a:rPr>
              <a:t>Bu prensibin AB seviyesindeki uygulaması için bkz. örneğin Avrupa Birliği kamu görevi mahkemesi (birinci daire) kararı, “V./Avrupa</a:t>
            </a:r>
            <a:r>
              <a:rPr lang="tr-TR" sz="1200" kern="1200" baseline="0" noProof="0" dirty="0" smtClean="0">
                <a:solidFill>
                  <a:schemeClr val="tx1"/>
                </a:solidFill>
                <a:effectLst/>
                <a:latin typeface="+mn-lt"/>
                <a:ea typeface="+mn-ea"/>
                <a:cs typeface="+mn-cs"/>
              </a:rPr>
              <a:t> Parlamentosu” davası, </a:t>
            </a:r>
            <a:r>
              <a:rPr lang="tr-TR" sz="1200" kern="1200" noProof="0" dirty="0" smtClean="0">
                <a:solidFill>
                  <a:schemeClr val="tx1"/>
                </a:solidFill>
                <a:effectLst/>
                <a:latin typeface="+mn-lt"/>
                <a:ea typeface="+mn-ea"/>
                <a:cs typeface="+mn-cs"/>
              </a:rPr>
              <a:t>5 Temmuz 2011, dava </a:t>
            </a:r>
            <a:r>
              <a:rPr lang="tr-TR" sz="1200" kern="1200" noProof="0" dirty="0" err="1" smtClean="0">
                <a:solidFill>
                  <a:schemeClr val="tx1"/>
                </a:solidFill>
                <a:effectLst/>
                <a:latin typeface="+mn-lt"/>
                <a:ea typeface="+mn-ea"/>
                <a:cs typeface="+mn-cs"/>
              </a:rPr>
              <a:t>no</a:t>
            </a:r>
            <a:r>
              <a:rPr lang="tr-TR" sz="1200" kern="1200" noProof="0" dirty="0" smtClean="0">
                <a:solidFill>
                  <a:schemeClr val="tx1"/>
                </a:solidFill>
                <a:effectLst/>
                <a:latin typeface="+mn-lt"/>
                <a:ea typeface="+mn-ea"/>
                <a:cs typeface="+mn-cs"/>
              </a:rPr>
              <a:t>. F-46/09, paragraf 139, şu adresten erişilebilir: </a:t>
            </a:r>
            <a:r>
              <a:rPr lang="tr-TR" sz="1200" u="sng" kern="1200" noProof="0" dirty="0" smtClean="0">
                <a:solidFill>
                  <a:schemeClr val="tx1"/>
                </a:solidFill>
                <a:effectLst/>
                <a:latin typeface="+mn-lt"/>
                <a:ea typeface="+mn-ea"/>
                <a:cs typeface="+mn-cs"/>
                <a:hlinkClick r:id="rId3"/>
              </a:rPr>
              <a:t>http://curia.europa.eu/juris/liste.jsf?language=en&amp;num=F-46/09</a:t>
            </a:r>
            <a:r>
              <a:rPr lang="tr-TR" sz="1200" kern="1200" noProof="0" dirty="0" smtClean="0">
                <a:solidFill>
                  <a:schemeClr val="tx1"/>
                </a:solidFill>
                <a:effectLst/>
                <a:latin typeface="+mn-lt"/>
                <a:ea typeface="+mn-ea"/>
                <a:cs typeface="+mn-cs"/>
              </a:rPr>
              <a:t> (son erişim tarihi: 5 Ocak 2017).</a:t>
            </a:r>
          </a:p>
          <a:p>
            <a:r>
              <a:rPr lang="tr-TR" sz="1200" kern="1200" baseline="30000" noProof="0" dirty="0" smtClean="0">
                <a:solidFill>
                  <a:schemeClr val="tx1"/>
                </a:solidFill>
                <a:effectLst/>
                <a:latin typeface="+mn-lt"/>
                <a:ea typeface="+mn-ea"/>
                <a:cs typeface="+mn-cs"/>
              </a:rPr>
              <a:t>[25] </a:t>
            </a:r>
            <a:r>
              <a:rPr lang="tr-TR" sz="1200" i="0" kern="1200" noProof="0" dirty="0" smtClean="0">
                <a:solidFill>
                  <a:schemeClr val="tx1"/>
                </a:solidFill>
                <a:effectLst/>
                <a:latin typeface="+mn-lt"/>
                <a:ea typeface="+mn-ea"/>
                <a:cs typeface="+mn-cs"/>
              </a:rPr>
              <a:t>AİHM, “</a:t>
            </a:r>
            <a:r>
              <a:rPr lang="tr-TR" sz="1200" i="0" kern="1200" noProof="0" dirty="0" err="1" smtClean="0">
                <a:solidFill>
                  <a:schemeClr val="tx1"/>
                </a:solidFill>
                <a:effectLst/>
                <a:latin typeface="+mn-lt"/>
                <a:ea typeface="+mn-ea"/>
                <a:cs typeface="+mn-cs"/>
              </a:rPr>
              <a:t>Goodwin</a:t>
            </a:r>
            <a:r>
              <a:rPr lang="tr-TR" sz="1200" i="0" kern="1200" noProof="0" dirty="0" smtClean="0">
                <a:solidFill>
                  <a:schemeClr val="tx1"/>
                </a:solidFill>
                <a:effectLst/>
                <a:latin typeface="+mn-lt"/>
                <a:ea typeface="+mn-ea"/>
                <a:cs typeface="+mn-cs"/>
              </a:rPr>
              <a:t>/Birleşik</a:t>
            </a:r>
            <a:r>
              <a:rPr lang="tr-TR" sz="1200" i="0" kern="1200" baseline="0" noProof="0" dirty="0" smtClean="0">
                <a:solidFill>
                  <a:schemeClr val="tx1"/>
                </a:solidFill>
                <a:effectLst/>
                <a:latin typeface="+mn-lt"/>
                <a:ea typeface="+mn-ea"/>
                <a:cs typeface="+mn-cs"/>
              </a:rPr>
              <a:t> Krallık</a:t>
            </a:r>
            <a:r>
              <a:rPr lang="tr-TR" sz="1200" i="0" kern="1200" noProof="0" dirty="0" smtClean="0">
                <a:solidFill>
                  <a:schemeClr val="tx1"/>
                </a:solidFill>
                <a:effectLst/>
                <a:latin typeface="+mn-lt"/>
                <a:ea typeface="+mn-ea"/>
                <a:cs typeface="+mn-cs"/>
              </a:rPr>
              <a:t>” davası</a:t>
            </a:r>
            <a:r>
              <a:rPr lang="tr-TR" sz="1200" kern="1200" noProof="0" dirty="0" smtClean="0">
                <a:solidFill>
                  <a:schemeClr val="tx1"/>
                </a:solidFill>
                <a:effectLst/>
                <a:latin typeface="+mn-lt"/>
                <a:ea typeface="+mn-ea"/>
                <a:cs typeface="+mn-cs"/>
              </a:rPr>
              <a:t>, Başvuru </a:t>
            </a:r>
            <a:r>
              <a:rPr lang="tr-TR" sz="1200" kern="1200" noProof="0" dirty="0" err="1" smtClean="0">
                <a:solidFill>
                  <a:schemeClr val="tx1"/>
                </a:solidFill>
                <a:effectLst/>
                <a:latin typeface="+mn-lt"/>
                <a:ea typeface="+mn-ea"/>
                <a:cs typeface="+mn-cs"/>
              </a:rPr>
              <a:t>no</a:t>
            </a:r>
            <a:r>
              <a:rPr lang="tr-TR" sz="1200" kern="1200" noProof="0" dirty="0" smtClean="0">
                <a:solidFill>
                  <a:schemeClr val="tx1"/>
                </a:solidFill>
                <a:effectLst/>
                <a:latin typeface="+mn-lt"/>
                <a:ea typeface="+mn-ea"/>
                <a:cs typeface="+mn-cs"/>
              </a:rPr>
              <a:t>.</a:t>
            </a:r>
            <a:r>
              <a:rPr lang="tr-TR" sz="1200" kern="1200" baseline="0" noProof="0" dirty="0" smtClean="0">
                <a:solidFill>
                  <a:schemeClr val="tx1"/>
                </a:solidFill>
                <a:effectLst/>
                <a:latin typeface="+mn-lt"/>
                <a:ea typeface="+mn-ea"/>
                <a:cs typeface="+mn-cs"/>
              </a:rPr>
              <a:t> </a:t>
            </a:r>
            <a:r>
              <a:rPr lang="tr-TR" sz="1200" kern="1200" noProof="0" dirty="0" smtClean="0">
                <a:solidFill>
                  <a:schemeClr val="tx1"/>
                </a:solidFill>
                <a:effectLst/>
                <a:latin typeface="+mn-lt"/>
                <a:ea typeface="+mn-ea"/>
                <a:cs typeface="+mn-cs"/>
              </a:rPr>
              <a:t>17488/90, 27 Mart 1996, paragraf</a:t>
            </a:r>
            <a:r>
              <a:rPr lang="tr-TR" sz="1200" kern="1200" baseline="0" noProof="0" dirty="0" smtClean="0">
                <a:solidFill>
                  <a:schemeClr val="tx1"/>
                </a:solidFill>
                <a:effectLst/>
                <a:latin typeface="+mn-lt"/>
                <a:ea typeface="+mn-ea"/>
                <a:cs typeface="+mn-cs"/>
              </a:rPr>
              <a:t> </a:t>
            </a:r>
            <a:r>
              <a:rPr lang="tr-TR" sz="1200" kern="1200" noProof="0" dirty="0" smtClean="0">
                <a:solidFill>
                  <a:schemeClr val="tx1"/>
                </a:solidFill>
                <a:effectLst/>
                <a:latin typeface="+mn-lt"/>
                <a:ea typeface="+mn-ea"/>
                <a:cs typeface="+mn-cs"/>
              </a:rPr>
              <a:t>42.</a:t>
            </a:r>
          </a:p>
          <a:p>
            <a:pPr marL="0" marR="0" indent="0" algn="l" defTabSz="457200" rtl="0" eaLnBrk="1" fontAlgn="base" latinLnBrk="0" hangingPunct="1">
              <a:lnSpc>
                <a:spcPct val="100000"/>
              </a:lnSpc>
              <a:spcBef>
                <a:spcPct val="0"/>
              </a:spcBef>
              <a:spcAft>
                <a:spcPct val="0"/>
              </a:spcAft>
              <a:buClrTx/>
              <a:buSzTx/>
              <a:buFontTx/>
              <a:buNone/>
              <a:tabLst/>
              <a:defRPr/>
            </a:pPr>
            <a:endParaRPr lang="tr-TR" sz="1200" b="1" kern="1200" baseline="0" noProof="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tr-TR" sz="1200" b="1" kern="1200" noProof="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135</a:t>
            </a:fld>
            <a:endParaRPr lang="en-US">
              <a:cs typeface="Arial" charset="0"/>
            </a:endParaRPr>
          </a:p>
        </p:txBody>
      </p:sp>
    </p:spTree>
    <p:extLst>
      <p:ext uri="{BB962C8B-B14F-4D97-AF65-F5344CB8AC3E}">
        <p14:creationId xmlns:p14="http://schemas.microsoft.com/office/powerpoint/2010/main" val="215978490"/>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tr-TR" sz="1200" b="1" kern="1200" noProof="0" dirty="0" smtClean="0">
                <a:solidFill>
                  <a:schemeClr val="tx1"/>
                </a:solidFill>
                <a:effectLst/>
                <a:latin typeface="+mn-lt"/>
                <a:ea typeface="+mn-ea"/>
                <a:cs typeface="+mn-cs"/>
              </a:rPr>
              <a:t>2 – Uygun (yani</a:t>
            </a:r>
            <a:r>
              <a:rPr lang="tr-TR" sz="1200" b="1" kern="1200" baseline="0" noProof="0" dirty="0" smtClean="0">
                <a:solidFill>
                  <a:schemeClr val="tx1"/>
                </a:solidFill>
                <a:effectLst/>
                <a:latin typeface="+mn-lt"/>
                <a:ea typeface="+mn-ea"/>
                <a:cs typeface="+mn-cs"/>
              </a:rPr>
              <a:t> yeterli ve etkili)</a:t>
            </a:r>
            <a:r>
              <a:rPr lang="tr-TR" sz="1200" i="0" kern="1200" baseline="30000" noProof="0" dirty="0" smtClean="0">
                <a:solidFill>
                  <a:srgbClr val="00B050"/>
                </a:solidFill>
                <a:effectLst/>
                <a:latin typeface="+mn-lt"/>
                <a:ea typeface="+mn-ea"/>
                <a:cs typeface="+mn-cs"/>
              </a:rPr>
              <a:t>[26] </a:t>
            </a:r>
            <a:r>
              <a:rPr lang="tr-TR" sz="1200" b="1" kern="1200" baseline="0" noProof="0" dirty="0" smtClean="0">
                <a:solidFill>
                  <a:schemeClr val="tx1"/>
                </a:solidFill>
                <a:effectLst/>
                <a:latin typeface="+mn-lt"/>
                <a:ea typeface="+mn-ea"/>
                <a:cs typeface="+mn-cs"/>
              </a:rPr>
              <a:t>güvencelerle sınırlandırılmak.</a:t>
            </a:r>
          </a:p>
          <a:p>
            <a:pPr marL="0" marR="0" indent="0" algn="l" defTabSz="457200" rtl="0" eaLnBrk="1" fontAlgn="base" latinLnBrk="0" hangingPunct="1">
              <a:lnSpc>
                <a:spcPct val="100000"/>
              </a:lnSpc>
              <a:spcBef>
                <a:spcPct val="0"/>
              </a:spcBef>
              <a:spcAft>
                <a:spcPct val="0"/>
              </a:spcAft>
              <a:buClrTx/>
              <a:buSzTx/>
              <a:buFontTx/>
              <a:buNone/>
              <a:tabLst/>
              <a:defRPr/>
            </a:pPr>
            <a:endParaRPr lang="tr-TR" sz="1200" b="1" kern="1200" baseline="0" noProof="0" dirty="0" smtClean="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tr-TR" sz="6600" b="0" kern="1200" dirty="0" smtClean="0">
                <a:solidFill>
                  <a:schemeClr val="tx1"/>
                </a:solidFill>
                <a:latin typeface="+mn-lt"/>
                <a:ea typeface="+mn-ea"/>
                <a:cs typeface="+mn-cs"/>
              </a:rPr>
              <a:t>Güvenceler söz konusu hakka</a:t>
            </a:r>
            <a:r>
              <a:rPr lang="tr-TR" sz="6600" b="0" baseline="30000" dirty="0" smtClean="0"/>
              <a:t>[25§55]</a:t>
            </a:r>
            <a:r>
              <a:rPr lang="tr-TR" sz="6600" b="0" kern="1200" dirty="0" smtClean="0">
                <a:solidFill>
                  <a:schemeClr val="tx1"/>
                </a:solidFill>
                <a:latin typeface="+mn-lt"/>
                <a:ea typeface="+mn-ea"/>
                <a:cs typeface="+mn-cs"/>
              </a:rPr>
              <a:t> ve dolayısıyla orantılılığa -ve daha genel anlamda özgürlüğün sınırlandırılmasına yönelik başkaca gerekliliklere- </a:t>
            </a:r>
            <a:r>
              <a:rPr lang="tr-TR" sz="6600" b="0" dirty="0" smtClean="0"/>
              <a:t>saygı gösterilmesini “mümkün kılan”</a:t>
            </a:r>
            <a:r>
              <a:rPr lang="tr-TR" sz="6600" b="0" baseline="30000" dirty="0" smtClean="0"/>
              <a:t>[27]</a:t>
            </a:r>
            <a:r>
              <a:rPr lang="tr-TR" sz="6600" b="0" dirty="0" smtClean="0"/>
              <a:t>, böylelikle keyfiliği önleyen tedbirlerdir</a:t>
            </a:r>
            <a:r>
              <a:rPr lang="tr-TR" sz="6600" b="0" baseline="30000" dirty="0" smtClean="0"/>
              <a:t>[27]</a:t>
            </a:r>
            <a:r>
              <a:rPr lang="tr-TR" sz="6600" b="0" kern="1200" dirty="0" smtClean="0">
                <a:solidFill>
                  <a:schemeClr val="tx1"/>
                </a:solidFill>
                <a:latin typeface="+mn-lt"/>
                <a:ea typeface="+mn-ea"/>
                <a:cs typeface="+mn-cs"/>
              </a:rPr>
              <a:t>.</a:t>
            </a:r>
            <a:endParaRPr lang="tr-TR" sz="6500" b="0" kern="1200" noProof="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tr-TR" sz="6500" kern="1200" noProof="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tr-TR" sz="6600" b="0" kern="1200" dirty="0" smtClean="0">
                <a:solidFill>
                  <a:schemeClr val="tx1"/>
                </a:solidFill>
                <a:latin typeface="+mn-lt"/>
                <a:ea typeface="+mn-ea"/>
                <a:cs typeface="+mn-cs"/>
              </a:rPr>
              <a:t>Güvenceler, gereklilik veya orantılılık kıstasları zayıf kaldığında ya da genel hukukun öngördüğü teminatlar özel durumlar karşısında kullanışsız olduğunda muadil bir koruma sağlamak amacıyla da kullanılabilir.</a:t>
            </a:r>
            <a:r>
              <a:rPr lang="tr-TR" sz="6600" b="0" baseline="30000" dirty="0" smtClean="0"/>
              <a:t>[26§55]</a:t>
            </a:r>
            <a:r>
              <a:rPr lang="tr-TR" sz="6600" b="0" dirty="0" smtClean="0"/>
              <a:t> Örneğin, kanun hassas verilerin (örneğin ırksal kökene veya</a:t>
            </a:r>
            <a:r>
              <a:rPr lang="tr-TR" sz="6600" b="0" baseline="0" dirty="0" smtClean="0"/>
              <a:t> dini inançlara ilişkin veriler)</a:t>
            </a:r>
            <a:r>
              <a:rPr lang="tr-TR" sz="6600" b="0" dirty="0" smtClean="0"/>
              <a:t> toplanmasını ve başka</a:t>
            </a:r>
            <a:r>
              <a:rPr lang="tr-TR" sz="6600" b="0" baseline="0" dirty="0" smtClean="0"/>
              <a:t> bir şekilde </a:t>
            </a:r>
            <a:r>
              <a:rPr lang="tr-TR" sz="6600" b="0" dirty="0" smtClean="0"/>
              <a:t>işlenmesini belirli bir soruşturmanın amaçları bakımından mutlak surette gerekli olmadığı müddetçe yasaklanmış olabilirse de (bu yasak AK Bakanlar Komitesi’nin polis dosyalarıyla</a:t>
            </a:r>
            <a:r>
              <a:rPr lang="tr-TR" sz="6600" b="0" baseline="0" dirty="0" smtClean="0"/>
              <a:t> ilgili 87(15) sayılı tavsiye kararıyla tavsiye edilmektedir</a:t>
            </a:r>
            <a:r>
              <a:rPr lang="tr-TR" sz="6600" b="0" dirty="0" smtClean="0"/>
              <a:t>)</a:t>
            </a:r>
            <a:r>
              <a:rPr lang="tr-TR" sz="6600" b="0" baseline="30000" dirty="0" smtClean="0"/>
              <a:t>[28]</a:t>
            </a:r>
            <a:r>
              <a:rPr lang="tr-TR" sz="6600" b="0" dirty="0" smtClean="0"/>
              <a:t>, sosyal ağlar üzerinden otomatik olarak toplanan kamusal veriler bakımından bunu önlemek neredeyse imkânsızdır</a:t>
            </a:r>
            <a:r>
              <a:rPr lang="tr-TR" sz="6600" b="0" baseline="0" dirty="0" smtClean="0"/>
              <a:t> (zira internet kullanıcıları bu tür bilgileri sıklıkla yayınlamakta olup, bunların kolluk makamlarının otomatik araçlarına takılması işten bile değildir).</a:t>
            </a:r>
          </a:p>
          <a:p>
            <a:pPr marL="0" marR="0" lvl="2" indent="0" algn="l" defTabSz="457200" rtl="0" eaLnBrk="1" fontAlgn="base" latinLnBrk="0" hangingPunct="1">
              <a:lnSpc>
                <a:spcPct val="100000"/>
              </a:lnSpc>
              <a:spcBef>
                <a:spcPct val="0"/>
              </a:spcBef>
              <a:spcAft>
                <a:spcPct val="0"/>
              </a:spcAft>
              <a:buClrTx/>
              <a:buSzTx/>
              <a:buFontTx/>
              <a:buNone/>
              <a:tabLst/>
              <a:defRPr/>
            </a:pPr>
            <a:endParaRPr lang="tr-TR" sz="6600" b="0" baseline="0" dirty="0" smtClean="0"/>
          </a:p>
          <a:p>
            <a:pPr marL="0" marR="0" lvl="2" indent="0" algn="l" defTabSz="457200" rtl="0" eaLnBrk="1" fontAlgn="base" latinLnBrk="0" hangingPunct="1">
              <a:lnSpc>
                <a:spcPct val="100000"/>
              </a:lnSpc>
              <a:spcBef>
                <a:spcPct val="0"/>
              </a:spcBef>
              <a:spcAft>
                <a:spcPct val="0"/>
              </a:spcAft>
              <a:buClrTx/>
              <a:buSzTx/>
              <a:buFontTx/>
              <a:buNone/>
              <a:tabLst/>
              <a:defRPr/>
            </a:pPr>
            <a:r>
              <a:rPr lang="tr-TR" sz="6600" b="0" kern="1200" dirty="0" smtClean="0">
                <a:solidFill>
                  <a:schemeClr val="tx1"/>
                </a:solidFill>
                <a:latin typeface="+mn-lt"/>
                <a:ea typeface="+mn-ea"/>
                <a:cs typeface="+mn-cs"/>
              </a:rPr>
              <a:t>Güvenceler esasen iki tür tedbir içerir: (1) Müdahalenin (bizim örneğimizde</a:t>
            </a:r>
            <a:r>
              <a:rPr lang="tr-TR" sz="6600" b="0" kern="1200" baseline="0" dirty="0" smtClean="0">
                <a:solidFill>
                  <a:schemeClr val="tx1"/>
                </a:solidFill>
                <a:latin typeface="+mn-lt"/>
                <a:ea typeface="+mn-ea"/>
                <a:cs typeface="+mn-cs"/>
              </a:rPr>
              <a:t> yetki veya usulün) </a:t>
            </a:r>
            <a:r>
              <a:rPr lang="tr-TR" sz="6600" b="0" kern="1200" dirty="0" smtClean="0">
                <a:solidFill>
                  <a:schemeClr val="tx1"/>
                </a:solidFill>
                <a:latin typeface="+mn-lt"/>
                <a:ea typeface="+mn-ea"/>
                <a:cs typeface="+mn-cs"/>
              </a:rPr>
              <a:t>sınırlarının belirlenmesi ve bu sınırların kanunda açıkça belirtilmesi (bkz. slayt 29) ve (2) bu sınırlara (ve daha genel anlamda meşru amaç, gereklilik ve orantılılık şartlarına) uyulmasını sağlayan icra ve denetim tedbirleri.</a:t>
            </a:r>
          </a:p>
          <a:p>
            <a:pPr marL="0" marR="0" lvl="2" indent="0" algn="l" defTabSz="457200" rtl="0" eaLnBrk="1" fontAlgn="base" latinLnBrk="0" hangingPunct="1">
              <a:lnSpc>
                <a:spcPct val="100000"/>
              </a:lnSpc>
              <a:spcBef>
                <a:spcPct val="0"/>
              </a:spcBef>
              <a:spcAft>
                <a:spcPct val="0"/>
              </a:spcAft>
              <a:buClrTx/>
              <a:buSzTx/>
              <a:buFontTx/>
              <a:buNone/>
              <a:tabLst/>
              <a:defRPr/>
            </a:pPr>
            <a:endParaRPr lang="tr-TR" sz="6500" kern="1200" noProof="0" dirty="0" smtClean="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tr-TR" sz="1200" i="1" kern="1200" noProof="0" dirty="0" smtClean="0">
                <a:solidFill>
                  <a:schemeClr val="tx1"/>
                </a:solidFill>
                <a:effectLst/>
                <a:latin typeface="+mn-lt"/>
                <a:ea typeface="+mn-ea"/>
                <a:cs typeface="+mn-cs"/>
              </a:rPr>
              <a:t>Kaynaklar:</a:t>
            </a:r>
          </a:p>
          <a:p>
            <a:pPr marL="0" marR="0" indent="0" algn="l" defTabSz="457200" rtl="0" eaLnBrk="1" fontAlgn="base" latinLnBrk="0" hangingPunct="1">
              <a:lnSpc>
                <a:spcPct val="100000"/>
              </a:lnSpc>
              <a:spcBef>
                <a:spcPct val="0"/>
              </a:spcBef>
              <a:spcAft>
                <a:spcPct val="0"/>
              </a:spcAft>
              <a:buClrTx/>
              <a:buSzTx/>
              <a:buFontTx/>
              <a:buNone/>
              <a:tabLst/>
              <a:defRPr/>
            </a:pPr>
            <a:endParaRPr lang="tr-TR" sz="1200" kern="1200" baseline="30000" noProof="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tr-TR" sz="1200" kern="1200" baseline="30000" noProof="0" dirty="0" smtClean="0">
                <a:solidFill>
                  <a:schemeClr val="tx1"/>
                </a:solidFill>
                <a:effectLst/>
                <a:latin typeface="+mn-lt"/>
                <a:ea typeface="+mn-ea"/>
                <a:cs typeface="+mn-cs"/>
              </a:rPr>
              <a:t>[26] </a:t>
            </a:r>
            <a:r>
              <a:rPr lang="tr-TR" sz="1200" i="0" kern="1200" noProof="0" dirty="0" smtClean="0">
                <a:solidFill>
                  <a:schemeClr val="tx1"/>
                </a:solidFill>
                <a:effectLst/>
                <a:latin typeface="+mn-lt"/>
                <a:ea typeface="+mn-ea"/>
                <a:cs typeface="+mn-cs"/>
              </a:rPr>
              <a:t>AİHM, </a:t>
            </a:r>
            <a:r>
              <a:rPr lang="tr-TR" sz="1200" b="0" kern="1200" noProof="0" dirty="0" smtClean="0">
                <a:solidFill>
                  <a:schemeClr val="tx1"/>
                </a:solidFill>
                <a:effectLst/>
                <a:latin typeface="+mn-lt"/>
                <a:ea typeface="+mn-ea"/>
                <a:cs typeface="+mn-cs"/>
              </a:rPr>
              <a:t>“</a:t>
            </a:r>
            <a:r>
              <a:rPr lang="tr-TR" sz="1200" i="0" kern="1200" noProof="0" dirty="0" err="1" smtClean="0">
                <a:solidFill>
                  <a:schemeClr val="tx1"/>
                </a:solidFill>
                <a:effectLst/>
                <a:latin typeface="+mn-lt"/>
                <a:ea typeface="+mn-ea"/>
                <a:cs typeface="+mn-cs"/>
              </a:rPr>
              <a:t>Klass</a:t>
            </a:r>
            <a:r>
              <a:rPr lang="tr-TR" sz="1200" kern="1200" noProof="0" dirty="0" smtClean="0">
                <a:solidFill>
                  <a:schemeClr val="tx1"/>
                </a:solidFill>
                <a:effectLst/>
                <a:latin typeface="+mn-lt"/>
                <a:ea typeface="+mn-ea"/>
                <a:cs typeface="+mn-cs"/>
              </a:rPr>
              <a:t> ve Diğerleri/Almanya” davası, Başvuru </a:t>
            </a:r>
            <a:r>
              <a:rPr lang="tr-TR" sz="1200" kern="1200" noProof="0" dirty="0" err="1" smtClean="0">
                <a:solidFill>
                  <a:schemeClr val="tx1"/>
                </a:solidFill>
                <a:effectLst/>
                <a:latin typeface="+mn-lt"/>
                <a:ea typeface="+mn-ea"/>
                <a:cs typeface="+mn-cs"/>
              </a:rPr>
              <a:t>no</a:t>
            </a:r>
            <a:r>
              <a:rPr lang="tr-TR" sz="1200" kern="1200" noProof="0" dirty="0" smtClean="0">
                <a:solidFill>
                  <a:schemeClr val="tx1"/>
                </a:solidFill>
                <a:effectLst/>
                <a:latin typeface="+mn-lt"/>
                <a:ea typeface="+mn-ea"/>
                <a:cs typeface="+mn-cs"/>
              </a:rPr>
              <a:t>: 5029/71, 6 Eylül 1978 tarihli karar, Series A, n° 28, paragraf 50 </a:t>
            </a:r>
            <a:r>
              <a:rPr lang="tr-TR" sz="1200" i="1" kern="1200" noProof="0" dirty="0" smtClean="0">
                <a:solidFill>
                  <a:schemeClr val="tx1"/>
                </a:solidFill>
                <a:effectLst/>
                <a:latin typeface="+mn-lt"/>
                <a:ea typeface="+mn-ea"/>
                <a:cs typeface="+mn-cs"/>
              </a:rPr>
              <a:t>vd</a:t>
            </a:r>
            <a:r>
              <a:rPr lang="tr-TR" sz="1200" kern="1200" noProof="0" dirty="0" smtClean="0">
                <a:solidFill>
                  <a:schemeClr val="tx1"/>
                </a:solidFill>
                <a:effectLst/>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Tx/>
              <a:buNone/>
              <a:tabLst/>
              <a:defRPr/>
            </a:pPr>
            <a:r>
              <a:rPr lang="tr-TR" sz="1200" b="0" kern="1200" baseline="30000" noProof="0" dirty="0" smtClean="0">
                <a:solidFill>
                  <a:schemeClr val="tx1"/>
                </a:solidFill>
                <a:effectLst/>
                <a:latin typeface="+mn-lt"/>
                <a:ea typeface="+mn-ea"/>
                <a:cs typeface="+mn-cs"/>
              </a:rPr>
              <a:t>[27] </a:t>
            </a:r>
            <a:r>
              <a:rPr lang="tr-TR" sz="1200" b="0" kern="1200" noProof="0" dirty="0" smtClean="0">
                <a:solidFill>
                  <a:schemeClr val="tx1"/>
                </a:solidFill>
                <a:effectLst/>
                <a:latin typeface="+mn-lt"/>
                <a:ea typeface="+mn-ea"/>
                <a:cs typeface="+mn-cs"/>
              </a:rPr>
              <a:t>Bkz. örneğin AİHM, “</a:t>
            </a:r>
            <a:r>
              <a:rPr lang="tr-TR" sz="1200" b="0" kern="1200" noProof="0" dirty="0" err="1" smtClean="0">
                <a:solidFill>
                  <a:schemeClr val="tx1"/>
                </a:solidFill>
                <a:effectLst/>
                <a:latin typeface="+mn-lt"/>
                <a:ea typeface="+mn-ea"/>
                <a:cs typeface="+mn-cs"/>
              </a:rPr>
              <a:t>Marckx</a:t>
            </a:r>
            <a:r>
              <a:rPr lang="tr-TR" sz="1200" b="0" kern="1200" noProof="0" dirty="0" smtClean="0">
                <a:solidFill>
                  <a:schemeClr val="tx1"/>
                </a:solidFill>
                <a:effectLst/>
                <a:latin typeface="+mn-lt"/>
                <a:ea typeface="+mn-ea"/>
                <a:cs typeface="+mn-cs"/>
              </a:rPr>
              <a:t>/Belçika” davası, Başvuru </a:t>
            </a:r>
            <a:r>
              <a:rPr lang="tr-TR" sz="1200" b="0" kern="1200" noProof="0" dirty="0" err="1" smtClean="0">
                <a:solidFill>
                  <a:schemeClr val="tx1"/>
                </a:solidFill>
                <a:effectLst/>
                <a:latin typeface="+mn-lt"/>
                <a:ea typeface="+mn-ea"/>
                <a:cs typeface="+mn-cs"/>
              </a:rPr>
              <a:t>no</a:t>
            </a:r>
            <a:r>
              <a:rPr lang="tr-TR" sz="1200" b="0" kern="1200" noProof="0" dirty="0" smtClean="0">
                <a:solidFill>
                  <a:schemeClr val="tx1"/>
                </a:solidFill>
                <a:effectLst/>
                <a:latin typeface="+mn-lt"/>
                <a:ea typeface="+mn-ea"/>
                <a:cs typeface="+mn-cs"/>
              </a:rPr>
              <a:t>:</a:t>
            </a:r>
            <a:r>
              <a:rPr lang="tr-TR" sz="1200" b="0" kern="1200" baseline="0" noProof="0" dirty="0" smtClean="0">
                <a:solidFill>
                  <a:schemeClr val="tx1"/>
                </a:solidFill>
                <a:effectLst/>
                <a:latin typeface="+mn-lt"/>
                <a:ea typeface="+mn-ea"/>
                <a:cs typeface="+mn-cs"/>
              </a:rPr>
              <a:t> </a:t>
            </a:r>
            <a:r>
              <a:rPr lang="tr-TR" sz="1200" b="0" kern="1200" noProof="0" dirty="0" smtClean="0">
                <a:solidFill>
                  <a:schemeClr val="tx1"/>
                </a:solidFill>
                <a:effectLst/>
                <a:latin typeface="+mn-lt"/>
                <a:ea typeface="+mn-ea"/>
                <a:cs typeface="+mn-cs"/>
              </a:rPr>
              <a:t>6833/74, 13 Haziran 1979, paragraf</a:t>
            </a:r>
            <a:r>
              <a:rPr lang="tr-TR" sz="1200" b="0" kern="1200" baseline="0" noProof="0" dirty="0" smtClean="0">
                <a:solidFill>
                  <a:schemeClr val="tx1"/>
                </a:solidFill>
                <a:effectLst/>
                <a:latin typeface="+mn-lt"/>
                <a:ea typeface="+mn-ea"/>
                <a:cs typeface="+mn-cs"/>
              </a:rPr>
              <a:t> </a:t>
            </a:r>
            <a:r>
              <a:rPr lang="tr-TR" sz="1200" b="0" kern="1200" noProof="0" dirty="0" smtClean="0">
                <a:solidFill>
                  <a:schemeClr val="tx1"/>
                </a:solidFill>
                <a:effectLst/>
                <a:latin typeface="+mn-lt"/>
                <a:ea typeface="+mn-ea"/>
                <a:cs typeface="+mn-cs"/>
              </a:rPr>
              <a:t>31.</a:t>
            </a:r>
          </a:p>
          <a:p>
            <a:pPr marL="0" marR="0" lvl="3" indent="0" algn="l" defTabSz="457200" rtl="0" eaLnBrk="1" fontAlgn="base" latinLnBrk="0" hangingPunct="1">
              <a:lnSpc>
                <a:spcPct val="100000"/>
              </a:lnSpc>
              <a:spcBef>
                <a:spcPct val="0"/>
              </a:spcBef>
              <a:spcAft>
                <a:spcPct val="0"/>
              </a:spcAft>
              <a:buClrTx/>
              <a:buSzTx/>
              <a:buFontTx/>
              <a:buNone/>
              <a:tabLst/>
              <a:defRPr/>
            </a:pPr>
            <a:r>
              <a:rPr lang="tr-TR" sz="1200" kern="1200" baseline="30000" noProof="0" dirty="0" smtClean="0">
                <a:solidFill>
                  <a:schemeClr val="tx1"/>
                </a:solidFill>
                <a:effectLst/>
                <a:latin typeface="+mn-lt"/>
                <a:ea typeface="+mn-ea"/>
                <a:cs typeface="+mn-cs"/>
              </a:rPr>
              <a:t>[28] </a:t>
            </a:r>
            <a:r>
              <a:rPr lang="tr-TR" sz="1200" b="0" dirty="0" smtClean="0"/>
              <a:t>Avrupa Konseyi Bakanlar Komitesi’nin polis sektöründe</a:t>
            </a:r>
            <a:r>
              <a:rPr lang="tr-TR" sz="1200" b="0" baseline="0" dirty="0" smtClean="0"/>
              <a:t> kişisel verilerin kullanımını düzenleyen</a:t>
            </a:r>
            <a:r>
              <a:rPr lang="tr-TR" sz="1200" b="0" dirty="0" smtClean="0"/>
              <a:t> </a:t>
            </a:r>
            <a:r>
              <a:rPr lang="tr-TR" sz="1200" b="0" baseline="0" dirty="0" smtClean="0"/>
              <a:t>87(15) sayılı tavsiye kararı, </a:t>
            </a:r>
            <a:r>
              <a:rPr lang="tr-TR" sz="1200" kern="1200" baseline="0" noProof="0" dirty="0" err="1" smtClean="0">
                <a:solidFill>
                  <a:schemeClr val="tx1"/>
                </a:solidFill>
                <a:effectLst/>
                <a:latin typeface="+mn-lt"/>
                <a:ea typeface="+mn-ea"/>
                <a:cs typeface="+mn-cs"/>
              </a:rPr>
              <a:t>https</a:t>
            </a:r>
            <a:r>
              <a:rPr lang="tr-TR" sz="1200" kern="1200" baseline="0" noProof="0" dirty="0" smtClean="0">
                <a:solidFill>
                  <a:schemeClr val="tx1"/>
                </a:solidFill>
                <a:effectLst/>
                <a:latin typeface="+mn-lt"/>
                <a:ea typeface="+mn-ea"/>
                <a:cs typeface="+mn-cs"/>
              </a:rPr>
              <a:t>://</a:t>
            </a:r>
            <a:r>
              <a:rPr lang="tr-TR" sz="1200" kern="1200" baseline="0" noProof="0" dirty="0" err="1" smtClean="0">
                <a:solidFill>
                  <a:schemeClr val="tx1"/>
                </a:solidFill>
                <a:effectLst/>
                <a:latin typeface="+mn-lt"/>
                <a:ea typeface="+mn-ea"/>
                <a:cs typeface="+mn-cs"/>
              </a:rPr>
              <a:t>search.coe.int</a:t>
            </a:r>
            <a:r>
              <a:rPr lang="tr-TR" sz="1200" kern="1200" baseline="0" noProof="0" dirty="0" smtClean="0">
                <a:solidFill>
                  <a:schemeClr val="tx1"/>
                </a:solidFill>
                <a:effectLst/>
                <a:latin typeface="+mn-lt"/>
                <a:ea typeface="+mn-ea"/>
                <a:cs typeface="+mn-cs"/>
              </a:rPr>
              <a:t>/cm/</a:t>
            </a:r>
            <a:r>
              <a:rPr lang="tr-TR" sz="1200" kern="1200" baseline="0" noProof="0" dirty="0" err="1" smtClean="0">
                <a:solidFill>
                  <a:schemeClr val="tx1"/>
                </a:solidFill>
                <a:effectLst/>
                <a:latin typeface="+mn-lt"/>
                <a:ea typeface="+mn-ea"/>
                <a:cs typeface="+mn-cs"/>
              </a:rPr>
              <a:t>Pages</a:t>
            </a:r>
            <a:r>
              <a:rPr lang="tr-TR" sz="1200" kern="1200" baseline="0" noProof="0" dirty="0" smtClean="0">
                <a:solidFill>
                  <a:schemeClr val="tx1"/>
                </a:solidFill>
                <a:effectLst/>
                <a:latin typeface="+mn-lt"/>
                <a:ea typeface="+mn-ea"/>
                <a:cs typeface="+mn-cs"/>
              </a:rPr>
              <a:t>/</a:t>
            </a:r>
            <a:r>
              <a:rPr lang="tr-TR" sz="1200" kern="1200" baseline="0" noProof="0" dirty="0" err="1" smtClean="0">
                <a:solidFill>
                  <a:schemeClr val="tx1"/>
                </a:solidFill>
                <a:effectLst/>
                <a:latin typeface="+mn-lt"/>
                <a:ea typeface="+mn-ea"/>
                <a:cs typeface="+mn-cs"/>
              </a:rPr>
              <a:t>result_details.aspx?ObjectID</a:t>
            </a:r>
            <a:r>
              <a:rPr lang="tr-TR" sz="1200" kern="1200" baseline="0" noProof="0" dirty="0" smtClean="0">
                <a:solidFill>
                  <a:schemeClr val="tx1"/>
                </a:solidFill>
                <a:effectLst/>
                <a:latin typeface="+mn-lt"/>
                <a:ea typeface="+mn-ea"/>
                <a:cs typeface="+mn-cs"/>
              </a:rPr>
              <a:t>=09000016804e7a3c (son erişim tarihi: 5 Ocak 2017). </a:t>
            </a: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136</a:t>
            </a:fld>
            <a:endParaRPr lang="en-US">
              <a:cs typeface="Arial" charset="0"/>
            </a:endParaRPr>
          </a:p>
        </p:txBody>
      </p:sp>
    </p:spTree>
    <p:extLst>
      <p:ext uri="{BB962C8B-B14F-4D97-AF65-F5344CB8AC3E}">
        <p14:creationId xmlns:p14="http://schemas.microsoft.com/office/powerpoint/2010/main" val="103923099"/>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tr-TR" sz="2500" b="1" kern="1200" dirty="0" smtClean="0">
                <a:solidFill>
                  <a:schemeClr val="tx1"/>
                </a:solidFill>
                <a:effectLst/>
              </a:rPr>
              <a:t>2. Uygun güvencelerle sınırlanmak </a:t>
            </a:r>
            <a:r>
              <a:rPr lang="tr-TR" sz="2500" b="1" kern="1200" baseline="0" dirty="0" smtClean="0">
                <a:solidFill>
                  <a:schemeClr val="tx1"/>
                </a:solidFill>
                <a:effectLst/>
              </a:rPr>
              <a:t>(devamla)</a:t>
            </a:r>
            <a:endParaRPr lang="tr-TR" sz="2500" b="0" dirty="0" smtClean="0"/>
          </a:p>
          <a:p>
            <a:pPr marL="0" marR="0" lvl="3" indent="0" algn="l" defTabSz="457200" rtl="0" eaLnBrk="1" fontAlgn="base" latinLnBrk="0" hangingPunct="1">
              <a:lnSpc>
                <a:spcPct val="100000"/>
              </a:lnSpc>
              <a:spcBef>
                <a:spcPct val="0"/>
              </a:spcBef>
              <a:spcAft>
                <a:spcPct val="0"/>
              </a:spcAft>
              <a:buClrTx/>
              <a:buSzTx/>
              <a:buFontTx/>
              <a:buNone/>
              <a:tabLst/>
              <a:defRPr/>
            </a:pPr>
            <a:endParaRPr lang="tr-TR" sz="2500" b="1" kern="1200" dirty="0" smtClean="0">
              <a:solidFill>
                <a:schemeClr val="tx1"/>
              </a:solidFill>
              <a:effectLst/>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tr-TR" sz="2500" b="1" kern="1200" dirty="0" smtClean="0">
                <a:solidFill>
                  <a:schemeClr val="tx1"/>
                </a:solidFill>
                <a:effectLst/>
              </a:rPr>
              <a:t>(1) Müdahalenin etrafı sınırlamalarla çevrilmeli ve bu sınırlar veya sınırlamalar kanun hükümlerinde ayrıntılı bir şekilde belirtilmelidir (slayt 29’da görüldüğü üzere)</a:t>
            </a:r>
            <a:r>
              <a:rPr lang="tr-TR" sz="2500" i="0" kern="1200" baseline="30000" dirty="0" smtClean="0">
                <a:solidFill>
                  <a:srgbClr val="00B050"/>
                </a:solidFill>
                <a:effectLst/>
              </a:rPr>
              <a:t>[26] [29]</a:t>
            </a:r>
            <a:r>
              <a:rPr lang="tr-TR" sz="2500" kern="1200" dirty="0" smtClean="0">
                <a:solidFill>
                  <a:schemeClr val="tx1"/>
                </a:solidFill>
                <a:effectLst/>
              </a:rPr>
              <a:t>: Kanunda müdahalenin sınırları net bir şekilde belirtilmelidir. Bu sınırlar arasında, başka hususların yanı sıra (hele ki güdülen amaç kamu güvenliği ise) şunlar yer almalıdır: </a:t>
            </a:r>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2500" kern="1200" dirty="0" smtClean="0">
              <a:solidFill>
                <a:schemeClr val="tx1"/>
              </a:solidFill>
              <a:effectLst/>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2500" kern="1200" dirty="0" err="1" smtClean="0">
                <a:solidFill>
                  <a:schemeClr val="tx1"/>
                </a:solidFill>
                <a:effectLst/>
              </a:rPr>
              <a:t>Tedbirin</a:t>
            </a:r>
            <a:r>
              <a:rPr lang="en-GB" sz="2500" kern="1200" dirty="0" smtClean="0">
                <a:solidFill>
                  <a:schemeClr val="tx1"/>
                </a:solidFill>
                <a:effectLst/>
              </a:rPr>
              <a:t> </a:t>
            </a:r>
            <a:r>
              <a:rPr lang="en-GB" sz="2500" kern="1200" dirty="0" err="1" smtClean="0">
                <a:solidFill>
                  <a:schemeClr val="tx1"/>
                </a:solidFill>
                <a:effectLst/>
              </a:rPr>
              <a:t>uygulanabileceği</a:t>
            </a:r>
            <a:r>
              <a:rPr lang="en-GB" sz="2500" kern="1200" dirty="0" smtClean="0">
                <a:solidFill>
                  <a:schemeClr val="tx1"/>
                </a:solidFill>
                <a:effectLst/>
              </a:rPr>
              <a:t> </a:t>
            </a:r>
            <a:r>
              <a:rPr lang="en-GB" sz="2500" kern="1200" dirty="0" err="1" smtClean="0">
                <a:solidFill>
                  <a:schemeClr val="tx1"/>
                </a:solidFill>
                <a:effectLst/>
              </a:rPr>
              <a:t>durumlar</a:t>
            </a:r>
            <a:r>
              <a:rPr lang="en-GB" sz="2500" kern="1200" dirty="0" smtClean="0">
                <a:solidFill>
                  <a:schemeClr val="tx1"/>
                </a:solidFill>
                <a:effectLst/>
              </a:rPr>
              <a:t>.</a:t>
            </a:r>
            <a:r>
              <a:rPr lang="en-GB" sz="2500" b="0" baseline="30000" dirty="0" smtClean="0"/>
              <a:t>[26]</a:t>
            </a: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2500" dirty="0" err="1" smtClean="0"/>
              <a:t>Müdahale</a:t>
            </a:r>
            <a:r>
              <a:rPr lang="en-GB" sz="2500" dirty="0" smtClean="0"/>
              <a:t> </a:t>
            </a:r>
            <a:r>
              <a:rPr lang="en-GB" sz="2500" dirty="0" err="1" smtClean="0"/>
              <a:t>teşkil</a:t>
            </a:r>
            <a:r>
              <a:rPr lang="en-GB" sz="2500" dirty="0" smtClean="0"/>
              <a:t> </a:t>
            </a:r>
            <a:r>
              <a:rPr lang="en-GB" sz="2500" dirty="0" err="1" smtClean="0"/>
              <a:t>eden</a:t>
            </a:r>
            <a:r>
              <a:rPr lang="en-GB" sz="2500" dirty="0" smtClean="0"/>
              <a:t> </a:t>
            </a:r>
            <a:r>
              <a:rPr lang="en-GB" sz="2500" dirty="0" err="1" smtClean="0"/>
              <a:t>tedbirlerin</a:t>
            </a:r>
            <a:r>
              <a:rPr lang="en-GB" sz="2500" dirty="0" smtClean="0"/>
              <a:t> </a:t>
            </a:r>
            <a:r>
              <a:rPr lang="en-GB" sz="2500" dirty="0" err="1" smtClean="0"/>
              <a:t>alınmasını</a:t>
            </a:r>
            <a:r>
              <a:rPr lang="en-GB" sz="2500" dirty="0" smtClean="0"/>
              <a:t> </a:t>
            </a:r>
            <a:r>
              <a:rPr lang="en-GB" sz="2500" dirty="0" err="1" smtClean="0"/>
              <a:t>gerektiren</a:t>
            </a:r>
            <a:r>
              <a:rPr lang="en-GB" sz="2500" dirty="0" smtClean="0"/>
              <a:t> </a:t>
            </a:r>
            <a:r>
              <a:rPr lang="en-GB" sz="2500" dirty="0" err="1" smtClean="0"/>
              <a:t>gerekçeler</a:t>
            </a:r>
            <a:r>
              <a:rPr lang="en-GB" sz="2500" dirty="0" smtClean="0"/>
              <a:t>.</a:t>
            </a:r>
            <a:r>
              <a:rPr lang="en-GB" sz="2500" b="0" baseline="30000" dirty="0" smtClean="0"/>
              <a:t>[26]</a:t>
            </a: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2500" kern="1200" dirty="0" err="1" smtClean="0">
                <a:solidFill>
                  <a:schemeClr val="tx1"/>
                </a:solidFill>
                <a:effectLst/>
              </a:rPr>
              <a:t>Tedbirin</a:t>
            </a:r>
            <a:r>
              <a:rPr lang="en-GB" sz="2500" kern="1200" dirty="0" smtClean="0">
                <a:solidFill>
                  <a:schemeClr val="tx1"/>
                </a:solidFill>
                <a:effectLst/>
              </a:rPr>
              <a:t> </a:t>
            </a:r>
            <a:r>
              <a:rPr lang="en-GB" sz="2500" kern="1200" dirty="0" err="1" smtClean="0">
                <a:solidFill>
                  <a:schemeClr val="tx1"/>
                </a:solidFill>
                <a:effectLst/>
              </a:rPr>
              <a:t>süresi</a:t>
            </a:r>
            <a:r>
              <a:rPr lang="en-GB" sz="2500" b="0" baseline="30000" dirty="0" smtClean="0"/>
              <a:t>[25]</a:t>
            </a:r>
            <a:r>
              <a:rPr lang="en-GB" sz="2500" kern="1200" dirty="0" smtClean="0">
                <a:solidFill>
                  <a:schemeClr val="tx1"/>
                </a:solidFill>
                <a:effectLst/>
              </a:rPr>
              <a:t>: </a:t>
            </a:r>
            <a:r>
              <a:rPr lang="en-GB" sz="2500" kern="1200" dirty="0" err="1" smtClean="0">
                <a:solidFill>
                  <a:schemeClr val="tx1"/>
                </a:solidFill>
                <a:effectLst/>
              </a:rPr>
              <a:t>örneğin</a:t>
            </a:r>
            <a:r>
              <a:rPr lang="en-GB" sz="2500" kern="1200" dirty="0" smtClean="0">
                <a:solidFill>
                  <a:schemeClr val="tx1"/>
                </a:solidFill>
                <a:effectLst/>
              </a:rPr>
              <a:t> </a:t>
            </a:r>
            <a:r>
              <a:rPr lang="en-GB" sz="2500" kern="1200" dirty="0" err="1" smtClean="0">
                <a:solidFill>
                  <a:schemeClr val="tx1"/>
                </a:solidFill>
                <a:effectLst/>
              </a:rPr>
              <a:t>Budapeşte</a:t>
            </a:r>
            <a:r>
              <a:rPr lang="en-GB" sz="2500" kern="1200" dirty="0" smtClean="0">
                <a:solidFill>
                  <a:schemeClr val="tx1"/>
                </a:solidFill>
                <a:effectLst/>
              </a:rPr>
              <a:t> </a:t>
            </a:r>
            <a:r>
              <a:rPr lang="en-GB" sz="2500" kern="1200" dirty="0" err="1" smtClean="0">
                <a:solidFill>
                  <a:schemeClr val="tx1"/>
                </a:solidFill>
                <a:effectLst/>
              </a:rPr>
              <a:t>Sözleşmesi’nin</a:t>
            </a:r>
            <a:r>
              <a:rPr lang="en-GB" sz="2500" kern="1200" dirty="0" smtClean="0">
                <a:solidFill>
                  <a:schemeClr val="tx1"/>
                </a:solidFill>
                <a:effectLst/>
              </a:rPr>
              <a:t> 16. </a:t>
            </a:r>
            <a:r>
              <a:rPr lang="en-GB" sz="2500" kern="1200" dirty="0" err="1" smtClean="0">
                <a:solidFill>
                  <a:schemeClr val="tx1"/>
                </a:solidFill>
                <a:effectLst/>
              </a:rPr>
              <a:t>maddesinde</a:t>
            </a:r>
            <a:r>
              <a:rPr lang="en-GB" sz="2500" kern="1200" dirty="0" smtClean="0">
                <a:solidFill>
                  <a:schemeClr val="tx1"/>
                </a:solidFill>
                <a:effectLst/>
              </a:rPr>
              <a:t> </a:t>
            </a:r>
            <a:r>
              <a:rPr lang="en-GB" sz="2500" kern="1200" dirty="0" err="1" smtClean="0">
                <a:solidFill>
                  <a:schemeClr val="tx1"/>
                </a:solidFill>
                <a:effectLst/>
              </a:rPr>
              <a:t>bilgisayar</a:t>
            </a:r>
            <a:r>
              <a:rPr lang="en-GB" sz="2500" kern="1200" dirty="0" smtClean="0">
                <a:solidFill>
                  <a:schemeClr val="tx1"/>
                </a:solidFill>
                <a:effectLst/>
              </a:rPr>
              <a:t> </a:t>
            </a:r>
            <a:r>
              <a:rPr lang="en-GB" sz="2500" kern="1200" dirty="0" err="1" smtClean="0">
                <a:solidFill>
                  <a:schemeClr val="tx1"/>
                </a:solidFill>
                <a:effectLst/>
              </a:rPr>
              <a:t>verisinin</a:t>
            </a:r>
            <a:r>
              <a:rPr lang="en-GB" sz="2500" kern="1200" dirty="0" smtClean="0">
                <a:solidFill>
                  <a:schemeClr val="tx1"/>
                </a:solidFill>
                <a:effectLst/>
              </a:rPr>
              <a:t> </a:t>
            </a:r>
            <a:r>
              <a:rPr lang="en-GB" sz="2500" kern="1200" dirty="0" err="1" smtClean="0">
                <a:solidFill>
                  <a:schemeClr val="tx1"/>
                </a:solidFill>
                <a:effectLst/>
              </a:rPr>
              <a:t>süratli</a:t>
            </a:r>
            <a:r>
              <a:rPr lang="en-GB" sz="2500" kern="1200" dirty="0" smtClean="0">
                <a:solidFill>
                  <a:schemeClr val="tx1"/>
                </a:solidFill>
                <a:effectLst/>
              </a:rPr>
              <a:t> </a:t>
            </a:r>
            <a:r>
              <a:rPr lang="en-GB" sz="2500" kern="1200" dirty="0" err="1" smtClean="0">
                <a:solidFill>
                  <a:schemeClr val="tx1"/>
                </a:solidFill>
                <a:effectLst/>
              </a:rPr>
              <a:t>şekilde</a:t>
            </a:r>
            <a:r>
              <a:rPr lang="en-GB" sz="2500" kern="1200" dirty="0" smtClean="0">
                <a:solidFill>
                  <a:schemeClr val="tx1"/>
                </a:solidFill>
                <a:effectLst/>
              </a:rPr>
              <a:t> </a:t>
            </a:r>
            <a:r>
              <a:rPr lang="en-GB" sz="2500" kern="1200" dirty="0" err="1" smtClean="0">
                <a:solidFill>
                  <a:schemeClr val="tx1"/>
                </a:solidFill>
                <a:effectLst/>
              </a:rPr>
              <a:t>korunmasıyla</a:t>
            </a:r>
            <a:r>
              <a:rPr lang="en-GB" sz="2500" kern="1200" dirty="0" smtClean="0">
                <a:solidFill>
                  <a:schemeClr val="tx1"/>
                </a:solidFill>
                <a:effectLst/>
              </a:rPr>
              <a:t> </a:t>
            </a:r>
            <a:r>
              <a:rPr lang="en-GB" sz="2500" kern="1200" dirty="0" err="1" smtClean="0">
                <a:solidFill>
                  <a:schemeClr val="tx1"/>
                </a:solidFill>
                <a:effectLst/>
              </a:rPr>
              <a:t>ilgili</a:t>
            </a:r>
            <a:r>
              <a:rPr lang="en-GB" sz="2500" kern="1200" dirty="0" smtClean="0">
                <a:solidFill>
                  <a:schemeClr val="tx1"/>
                </a:solidFill>
                <a:effectLst/>
              </a:rPr>
              <a:t> </a:t>
            </a:r>
            <a:r>
              <a:rPr lang="en-GB" sz="2500" kern="1200" dirty="0" err="1" smtClean="0">
                <a:solidFill>
                  <a:schemeClr val="tx1"/>
                </a:solidFill>
                <a:effectLst/>
              </a:rPr>
              <a:t>olarak</a:t>
            </a:r>
            <a:r>
              <a:rPr lang="en-GB" sz="2500" kern="1200" dirty="0" smtClean="0">
                <a:solidFill>
                  <a:schemeClr val="tx1"/>
                </a:solidFill>
                <a:effectLst/>
              </a:rPr>
              <a:t> </a:t>
            </a:r>
            <a:r>
              <a:rPr lang="en-GB" sz="2500" kern="1200" dirty="0" err="1" smtClean="0">
                <a:solidFill>
                  <a:schemeClr val="tx1"/>
                </a:solidFill>
                <a:effectLst/>
              </a:rPr>
              <a:t>süre</a:t>
            </a:r>
            <a:r>
              <a:rPr lang="en-GB" sz="2500" kern="1200" dirty="0" smtClean="0">
                <a:solidFill>
                  <a:schemeClr val="tx1"/>
                </a:solidFill>
                <a:effectLst/>
              </a:rPr>
              <a:t> </a:t>
            </a:r>
            <a:r>
              <a:rPr lang="en-GB" sz="2500" kern="1200" dirty="0" err="1" smtClean="0">
                <a:solidFill>
                  <a:schemeClr val="tx1"/>
                </a:solidFill>
                <a:effectLst/>
              </a:rPr>
              <a:t>sınırlamaları</a:t>
            </a:r>
            <a:r>
              <a:rPr lang="en-GB" sz="2500" kern="1200" dirty="0" smtClean="0">
                <a:solidFill>
                  <a:schemeClr val="tx1"/>
                </a:solidFill>
                <a:effectLst/>
              </a:rPr>
              <a:t> </a:t>
            </a:r>
            <a:r>
              <a:rPr lang="en-GB" sz="2500" kern="1200" dirty="0" err="1" smtClean="0">
                <a:solidFill>
                  <a:schemeClr val="tx1"/>
                </a:solidFill>
                <a:effectLst/>
              </a:rPr>
              <a:t>getirilmektedir</a:t>
            </a:r>
            <a:r>
              <a:rPr lang="en-GB" sz="2500" kern="1200" dirty="0" smtClean="0">
                <a:solidFill>
                  <a:schemeClr val="tx1"/>
                </a:solidFill>
                <a:effectLst/>
              </a:rPr>
              <a:t> – </a:t>
            </a:r>
            <a:r>
              <a:rPr lang="en-GB" sz="2500" kern="1200" dirty="0" err="1" smtClean="0">
                <a:solidFill>
                  <a:schemeClr val="tx1"/>
                </a:solidFill>
                <a:effectLst/>
              </a:rPr>
              <a:t>bkz</a:t>
            </a:r>
            <a:r>
              <a:rPr lang="en-GB" sz="2500" kern="1200" dirty="0" smtClean="0">
                <a:solidFill>
                  <a:schemeClr val="tx1"/>
                </a:solidFill>
                <a:effectLst/>
              </a:rPr>
              <a:t>. </a:t>
            </a:r>
            <a:r>
              <a:rPr lang="en-GB" sz="2500" kern="1200" dirty="0" err="1" smtClean="0">
                <a:solidFill>
                  <a:schemeClr val="tx1"/>
                </a:solidFill>
                <a:effectLst/>
              </a:rPr>
              <a:t>mevcut</a:t>
            </a:r>
            <a:r>
              <a:rPr lang="en-GB" sz="2500" kern="1200" dirty="0" smtClean="0">
                <a:solidFill>
                  <a:schemeClr val="tx1"/>
                </a:solidFill>
                <a:effectLst/>
              </a:rPr>
              <a:t> </a:t>
            </a:r>
            <a:r>
              <a:rPr lang="en-GB" sz="2500" kern="1200" dirty="0" err="1" smtClean="0">
                <a:solidFill>
                  <a:schemeClr val="tx1"/>
                </a:solidFill>
                <a:effectLst/>
              </a:rPr>
              <a:t>dersteki</a:t>
            </a:r>
            <a:r>
              <a:rPr lang="en-GB" sz="2500" kern="1200" dirty="0" smtClean="0">
                <a:solidFill>
                  <a:schemeClr val="tx1"/>
                </a:solidFill>
                <a:effectLst/>
              </a:rPr>
              <a:t> 9. </a:t>
            </a:r>
            <a:r>
              <a:rPr lang="en-GB" sz="2500" kern="1200" dirty="0" err="1" smtClean="0">
                <a:solidFill>
                  <a:schemeClr val="tx1"/>
                </a:solidFill>
                <a:effectLst/>
              </a:rPr>
              <a:t>slayt</a:t>
            </a:r>
            <a:r>
              <a:rPr lang="en-GB" sz="2500" kern="1200" dirty="0" smtClean="0">
                <a:solidFill>
                  <a:schemeClr val="tx1"/>
                </a:solidFill>
                <a:effectLst/>
              </a:rPr>
              <a:t>).</a:t>
            </a: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2500" kern="1200" dirty="0" smtClean="0">
                <a:solidFill>
                  <a:schemeClr val="tx1"/>
                </a:solidFill>
                <a:effectLst/>
              </a:rPr>
              <a:t>for example, time limits are required </a:t>
            </a:r>
            <a:r>
              <a:rPr lang="en-GB" sz="2500" kern="1200" baseline="0" dirty="0" smtClean="0">
                <a:solidFill>
                  <a:schemeClr val="tx1"/>
                </a:solidFill>
                <a:effectLst/>
              </a:rPr>
              <a:t>in article 16 of the Budapest Convention in relation to expedited preservation of computer data - see slide n°9 of the current lesson). </a:t>
            </a:r>
          </a:p>
          <a:p>
            <a:pPr marL="171450" lvl="3" indent="-171450" eaLnBrk="1" hangingPunct="1">
              <a:spcBef>
                <a:spcPts val="400"/>
              </a:spcBef>
              <a:spcAft>
                <a:spcPts val="400"/>
              </a:spcAft>
              <a:buFontTx/>
              <a:buChar char="-"/>
              <a:defRPr/>
            </a:pPr>
            <a:r>
              <a:rPr lang="tr-TR" sz="3200" kern="1200" dirty="0" smtClean="0">
                <a:solidFill>
                  <a:schemeClr val="tx1"/>
                </a:solidFill>
                <a:effectLst/>
              </a:rPr>
              <a:t>Kolluk makamlarının yetkilerinin ölçüsü</a:t>
            </a:r>
            <a:r>
              <a:rPr lang="tr-TR" sz="3200" i="0" kern="1200" baseline="30000" dirty="0" smtClean="0">
                <a:solidFill>
                  <a:srgbClr val="00B050"/>
                </a:solidFill>
                <a:effectLst/>
              </a:rPr>
              <a:t>[26] </a:t>
            </a:r>
            <a:r>
              <a:rPr lang="tr-TR" sz="3200" i="0" kern="1200" baseline="0" dirty="0" smtClean="0">
                <a:solidFill>
                  <a:srgbClr val="00B050"/>
                </a:solidFill>
                <a:effectLst/>
              </a:rPr>
              <a:t>ve uygulanma</a:t>
            </a:r>
            <a:r>
              <a:rPr lang="tr-TR" sz="3200" i="0" kern="1200" dirty="0" smtClean="0">
                <a:solidFill>
                  <a:srgbClr val="00B050"/>
                </a:solidFill>
                <a:effectLst/>
              </a:rPr>
              <a:t> biçimi</a:t>
            </a:r>
            <a:r>
              <a:rPr lang="tr-TR" sz="3200" i="0" kern="1200" baseline="0" dirty="0" smtClean="0">
                <a:solidFill>
                  <a:srgbClr val="00B050"/>
                </a:solidFill>
                <a:effectLst/>
              </a:rPr>
              <a:t>:</a:t>
            </a:r>
            <a:r>
              <a:rPr lang="tr-TR" sz="3200" i="0" kern="1200" baseline="30000" dirty="0" smtClean="0">
                <a:solidFill>
                  <a:srgbClr val="00B050"/>
                </a:solidFill>
                <a:effectLst/>
              </a:rPr>
              <a:t>[30] </a:t>
            </a:r>
            <a:r>
              <a:rPr lang="tr-TR" sz="3200" dirty="0" smtClean="0"/>
              <a:t>Ö</a:t>
            </a:r>
            <a:r>
              <a:rPr lang="tr-TR" sz="3200" kern="1200" dirty="0" smtClean="0">
                <a:solidFill>
                  <a:schemeClr val="tx1"/>
                </a:solidFill>
                <a:effectLst/>
              </a:rPr>
              <a:t>rneğin, ibraz emirlerinde Budapeşte Sözleşmesi’nin 18. maddesi kapsamında gereken verilerin niteliği ve kapsamı belirtilmek durumundadır (bkz. </a:t>
            </a:r>
            <a:r>
              <a:rPr lang="tr-TR" sz="3200" dirty="0" smtClean="0"/>
              <a:t>m</a:t>
            </a:r>
            <a:r>
              <a:rPr lang="tr-TR" sz="3200" kern="1200" dirty="0" smtClean="0">
                <a:solidFill>
                  <a:schemeClr val="tx1"/>
                </a:solidFill>
                <a:effectLst/>
              </a:rPr>
              <a:t>evcut ders 11. slayt) ve haberleşmelerin ele geçirilmesine </a:t>
            </a:r>
            <a:r>
              <a:rPr lang="tr-TR" sz="3200" kern="1200" dirty="0" smtClean="0">
                <a:solidFill>
                  <a:srgbClr val="FF0000"/>
                </a:solidFill>
                <a:effectLst/>
              </a:rPr>
              <a:t>yalnızca Sözleşme şartlarınca, ulusal kanunlar tarafından belirlenecek bir dizi ağır suçla ilişkili olarak </a:t>
            </a:r>
            <a:r>
              <a:rPr lang="tr-TR" sz="3200" kern="1200" dirty="0" smtClean="0">
                <a:effectLst/>
              </a:rPr>
              <a:t>izin</a:t>
            </a:r>
            <a:r>
              <a:rPr lang="tr-TR" sz="3200" kern="1200" dirty="0" smtClean="0">
                <a:solidFill>
                  <a:schemeClr val="tx1"/>
                </a:solidFill>
                <a:effectLst/>
              </a:rPr>
              <a:t> verilmektedir (bkz. mevcut ders 21. slayt). Bir başka örnek de, “</a:t>
            </a:r>
            <a:r>
              <a:rPr lang="tr-TR" sz="3200" i="1" kern="1200" dirty="0" smtClean="0">
                <a:solidFill>
                  <a:schemeClr val="tx1"/>
                </a:solidFill>
                <a:effectLst/>
              </a:rPr>
              <a:t>müstakil olaylarda istismarın potansiyel olarak çok kolay olduğu ve bir bütün olarak demokratik toplum açısından zararlı sonuçlar doğuracağı</a:t>
            </a:r>
            <a:r>
              <a:rPr lang="tr-TR" sz="3200" kern="1200" dirty="0" smtClean="0">
                <a:solidFill>
                  <a:schemeClr val="tx1"/>
                </a:solidFill>
                <a:effectLst/>
              </a:rPr>
              <a:t>”</a:t>
            </a:r>
            <a:r>
              <a:rPr lang="tr-TR" sz="3200" baseline="30000" dirty="0" smtClean="0">
                <a:solidFill>
                  <a:srgbClr val="00B050"/>
                </a:solidFill>
              </a:rPr>
              <a:t>[26]</a:t>
            </a:r>
            <a:r>
              <a:rPr lang="tr-TR" sz="3200" kern="1200" dirty="0" smtClean="0">
                <a:solidFill>
                  <a:schemeClr val="tx1"/>
                </a:solidFill>
                <a:effectLst/>
              </a:rPr>
              <a:t> alanlarda (ki bu da genellikle müdahalenin polis kuvvetlerince düzenlendiği durumlarda geçerli olmaktadır) “</a:t>
            </a:r>
            <a:r>
              <a:rPr lang="tr-TR" sz="3200" i="1" kern="1200" dirty="0" smtClean="0">
                <a:solidFill>
                  <a:schemeClr val="tx1"/>
                </a:solidFill>
                <a:effectLst/>
              </a:rPr>
              <a:t>en azından son aşamada</a:t>
            </a:r>
            <a:r>
              <a:rPr lang="tr-TR" sz="3200" kern="1200" dirty="0" smtClean="0">
                <a:solidFill>
                  <a:schemeClr val="tx1"/>
                </a:solidFill>
                <a:effectLst/>
              </a:rPr>
              <a:t>”</a:t>
            </a:r>
            <a:r>
              <a:rPr lang="tr-TR" sz="3200" baseline="30000" dirty="0" smtClean="0">
                <a:solidFill>
                  <a:srgbClr val="00B050"/>
                </a:solidFill>
              </a:rPr>
              <a:t>[26§55]</a:t>
            </a:r>
            <a:r>
              <a:rPr lang="tr-TR" sz="3200" dirty="0" smtClean="0">
                <a:solidFill>
                  <a:srgbClr val="00B050"/>
                </a:solidFill>
              </a:rPr>
              <a:t> </a:t>
            </a:r>
            <a:r>
              <a:rPr lang="tr-TR" sz="3200" dirty="0" smtClean="0"/>
              <a:t>(zira yargı denetimi “bağımsızlık, tarafsızlık ve düzgün bir usul işleyişi açısından en iyi teminatları” sunar</a:t>
            </a:r>
            <a:r>
              <a:rPr lang="en-GB" sz="3200" baseline="30000" dirty="0" smtClean="0">
                <a:solidFill>
                  <a:srgbClr val="00B050"/>
                </a:solidFill>
              </a:rPr>
              <a:t>[26§55]</a:t>
            </a:r>
            <a:r>
              <a:rPr lang="tr-TR" sz="3200" dirty="0" smtClean="0"/>
              <a:t>) bağımsız bir merciden –ki bu da prensip olarak yargı bünyesinden bir hakim olmalıdır– izin alınması gereğidir</a:t>
            </a:r>
            <a:r>
              <a:rPr lang="en-GB" sz="3200" baseline="30000" dirty="0" smtClean="0">
                <a:solidFill>
                  <a:srgbClr val="00B050"/>
                </a:solidFill>
              </a:rPr>
              <a:t>[29]</a:t>
            </a:r>
            <a:endParaRPr lang="en-GB" sz="3200" kern="1200" baseline="0" dirty="0" smtClean="0">
              <a:solidFill>
                <a:schemeClr val="tx1"/>
              </a:solidFill>
              <a:effectLst/>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tr-TR" sz="3200" kern="1200" baseline="0" dirty="0" smtClean="0">
                <a:solidFill>
                  <a:schemeClr val="tx1"/>
                </a:solidFill>
                <a:effectLst/>
              </a:rPr>
              <a:t>Tedbirin etkisi şu şekilde de azaltılabilir:</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tr-TR" sz="3200" kern="1200" baseline="0" dirty="0" smtClean="0">
                <a:solidFill>
                  <a:schemeClr val="tx1"/>
                </a:solidFill>
                <a:effectLst/>
              </a:rPr>
              <a:t>Örneğin, elektronik deliller dışında başka delillerin aranması veya hiç değilse elektronik</a:t>
            </a:r>
            <a:r>
              <a:rPr lang="tr-TR" sz="3200" kern="1200" dirty="0" smtClean="0">
                <a:solidFill>
                  <a:schemeClr val="tx1"/>
                </a:solidFill>
                <a:effectLst/>
              </a:rPr>
              <a:t> delillerin farklı kaynaklara sahip olması gibi bir güvence getirilebilir. Nitekim, bir kişinin sadece bir kişisel veri otomasyonu işlemine dayanılarak cezai bir hükme çarptırılması, birini suçlu gösterecek böylesi delillerin kolayca üretilebilecek olması dolayısıyla orantısız sayılabilecektir. Dahası, geçerli olduğu ülkelerde kişisel verilerin korunmasıyla ilgili AB mevzuatı da bir kişi hakkında hukuki sonuçlar doğuran veya benzer bir etki yaratan ve fişleme de dahil olmak üzere sadece bir kişisel veri otomasyonu işlemine dayandırılan bir karar alınmasını prensip olarak yasaklamaktadır (2018 yılında yürürlüğe girecek olan Genel Veri Koruma Yönetmeliği’nin 22. maddesi; bir önceki 95/46/EC sayılı </a:t>
            </a:r>
            <a:r>
              <a:rPr lang="tr-TR" sz="3200" kern="1200" dirty="0" err="1" smtClean="0">
                <a:solidFill>
                  <a:schemeClr val="tx1"/>
                </a:solidFill>
                <a:effectLst/>
              </a:rPr>
              <a:t>Direktif’in</a:t>
            </a:r>
            <a:r>
              <a:rPr lang="tr-TR" sz="3200" kern="1200" dirty="0" smtClean="0">
                <a:solidFill>
                  <a:schemeClr val="tx1"/>
                </a:solidFill>
                <a:effectLst/>
              </a:rPr>
              <a:t> hafif ölçüde kısıtlayıcı ifadeler taşıyan 15. maddesi; Avrupa Konseyi Veri Koruma Sözleşmesi’nin (108 </a:t>
            </a:r>
            <a:r>
              <a:rPr lang="tr-TR" sz="3200" kern="1200" dirty="0" err="1" smtClean="0">
                <a:solidFill>
                  <a:schemeClr val="tx1"/>
                </a:solidFill>
                <a:effectLst/>
              </a:rPr>
              <a:t>no’lu</a:t>
            </a:r>
            <a:r>
              <a:rPr lang="tr-TR" sz="3200" kern="1200" dirty="0" smtClean="0">
                <a:solidFill>
                  <a:schemeClr val="tx1"/>
                </a:solidFill>
                <a:effectLst/>
              </a:rPr>
              <a:t> </a:t>
            </a:r>
            <a:r>
              <a:rPr lang="tr-TR" sz="3200" dirty="0" smtClean="0"/>
              <a:t>Sözleşme) </a:t>
            </a:r>
            <a:r>
              <a:rPr lang="tr-TR" sz="3200" kern="1200" dirty="0" smtClean="0">
                <a:solidFill>
                  <a:schemeClr val="tx1"/>
                </a:solidFill>
                <a:effectLst/>
              </a:rPr>
              <a:t>çağdaşlaştırılmasına yönelik teklifler, 30 Kasım 2012’de kabul edilmiştir, de benzer bir prensip içermektedir).</a:t>
            </a:r>
            <a:endParaRPr lang="tr-TR" sz="3200" kern="1200" baseline="0" dirty="0" smtClean="0">
              <a:solidFill>
                <a:schemeClr val="tx1"/>
              </a:solidFill>
              <a:effectLst/>
            </a:endParaRPr>
          </a:p>
          <a:p>
            <a:pPr marL="457200" marR="0" lvl="4" indent="0" algn="l" defTabSz="457200" rtl="0" eaLnBrk="1" fontAlgn="base" latinLnBrk="0" hangingPunct="1">
              <a:lnSpc>
                <a:spcPct val="100000"/>
              </a:lnSpc>
              <a:spcBef>
                <a:spcPct val="0"/>
              </a:spcBef>
              <a:spcAft>
                <a:spcPct val="0"/>
              </a:spcAft>
              <a:buClrTx/>
              <a:buSzTx/>
              <a:buFontTx/>
              <a:buNone/>
              <a:tabLst/>
              <a:defRPr/>
            </a:pPr>
            <a:endParaRPr lang="tr-TR" sz="3200" kern="1200" baseline="0" dirty="0" smtClean="0">
              <a:solidFill>
                <a:schemeClr val="tx1"/>
              </a:solidFill>
              <a:effectLst/>
            </a:endParaRPr>
          </a:p>
          <a:p>
            <a:pPr marL="628650" lvl="4" indent="-171450" eaLnBrk="1" hangingPunct="1">
              <a:spcBef>
                <a:spcPct val="0"/>
              </a:spcBef>
              <a:buFontTx/>
              <a:buChar char="-"/>
              <a:defRPr/>
            </a:pPr>
            <a:r>
              <a:rPr lang="tr-TR" sz="3200" kern="1200" baseline="0" dirty="0" smtClean="0">
                <a:solidFill>
                  <a:schemeClr val="tx1"/>
                </a:solidFill>
                <a:effectLst/>
              </a:rPr>
              <a:t>Müdahalenin</a:t>
            </a:r>
            <a:r>
              <a:rPr lang="tr-TR" sz="3200" kern="1200" dirty="0" smtClean="0">
                <a:solidFill>
                  <a:schemeClr val="tx1"/>
                </a:solidFill>
                <a:effectLst/>
              </a:rPr>
              <a:t> (başka bir deyişle yetki veya usulün) en temel haklar üzerindeki etkisi (yani kamu güvenliği ve sağlığı, mağdu</a:t>
            </a:r>
            <a:r>
              <a:rPr lang="tr-TR" sz="3200" dirty="0" smtClean="0"/>
              <a:t>r hakları</a:t>
            </a:r>
            <a:r>
              <a:rPr lang="tr-TR" sz="3200" kern="1200" dirty="0" smtClean="0">
                <a:solidFill>
                  <a:schemeClr val="tx1"/>
                </a:solidFill>
                <a:effectLst/>
              </a:rPr>
              <a:t> ve özel hayatın gizliliğine saygı gösterilmesi gibi başkaca kamu yararları ve adaletin sağlam bir şekilde tatbikini sağlayan haklar </a:t>
            </a:r>
            <a:r>
              <a:rPr lang="tr-TR" sz="3200" dirty="0"/>
              <a:t>üzerindeki etkiler) güvence altına alındıktan </a:t>
            </a:r>
            <a:r>
              <a:rPr lang="tr-TR" sz="3200" dirty="0" smtClean="0"/>
              <a:t>sonra, başka şahısların hakları üzerindeki etkiler de, bunların hafifletilmesi söz konusu kamu yararlarının korunmasıyla bağdaştığı ölçüde, hafifletilmelidir. Bu ikinci hak ve menfaat kategorisi, tüketici hizmetlerinin aksamaması hakkını, Budapeşte Sözleşmesi’nin II. Kısmı kapsamında (ulusal seviyede alınacak maddi ve usuli tedbirleri düzenleyen) </a:t>
            </a:r>
            <a:r>
              <a:rPr lang="tr-TR" sz="3200" dirty="0"/>
              <a:t>ifşa sorumluluğundan </a:t>
            </a:r>
            <a:r>
              <a:rPr lang="tr-TR" sz="3200" dirty="0" smtClean="0"/>
              <a:t>korunmayı </a:t>
            </a:r>
            <a:r>
              <a:rPr lang="tr-TR" sz="3200" dirty="0"/>
              <a:t>veya ifşasının </a:t>
            </a:r>
            <a:r>
              <a:rPr lang="tr-TR" sz="3200" dirty="0" smtClean="0"/>
              <a:t>kolaylaştırılmasını ve mülkiyet haklarının korunmasını (bkz. Siber Suçlar Sözleşmesi’ne ilişkin açıklayıcı rapor, paragraf 148 - </a:t>
            </a:r>
            <a:r>
              <a:rPr lang="tr-TR" sz="3200" baseline="30000" dirty="0" smtClean="0"/>
              <a:t>[1] </a:t>
            </a:r>
            <a:r>
              <a:rPr lang="tr-TR" sz="3200" baseline="0" dirty="0" smtClean="0"/>
              <a:t>ve mevcut ders 25.</a:t>
            </a:r>
            <a:r>
              <a:rPr lang="tr-TR" sz="3200" dirty="0" smtClean="0"/>
              <a:t> slayt</a:t>
            </a:r>
            <a:r>
              <a:rPr lang="tr-TR" sz="3200" baseline="0" dirty="0" smtClean="0"/>
              <a:t>) da içermektedir</a:t>
            </a:r>
            <a:r>
              <a:rPr lang="tr-TR" sz="3200" dirty="0" smtClean="0"/>
              <a:t>.</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en-GB" sz="3200"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en-GB" sz="3200" kern="1200" baseline="0" dirty="0" smtClean="0">
                <a:solidFill>
                  <a:schemeClr val="tx1"/>
                </a:solidFill>
                <a:effectLst/>
              </a:rPr>
              <a:t>- </a:t>
            </a:r>
            <a:r>
              <a:rPr lang="en-GB" sz="3200" kern="1200" baseline="0" dirty="0" err="1" smtClean="0">
                <a:solidFill>
                  <a:schemeClr val="tx1"/>
                </a:solidFill>
                <a:effectLst/>
              </a:rPr>
              <a:t>Bunun</a:t>
            </a:r>
            <a:r>
              <a:rPr lang="en-GB" sz="3200" kern="1200" baseline="0" dirty="0" smtClean="0">
                <a:solidFill>
                  <a:schemeClr val="tx1"/>
                </a:solidFill>
                <a:effectLst/>
              </a:rPr>
              <a:t> </a:t>
            </a:r>
            <a:r>
              <a:rPr lang="en-GB" sz="3200" kern="1200" baseline="0" dirty="0" err="1" smtClean="0">
                <a:solidFill>
                  <a:schemeClr val="tx1"/>
                </a:solidFill>
                <a:effectLst/>
              </a:rPr>
              <a:t>yanı</a:t>
            </a:r>
            <a:r>
              <a:rPr lang="en-GB" sz="3200" kern="1200" baseline="0" dirty="0" smtClean="0">
                <a:solidFill>
                  <a:schemeClr val="tx1"/>
                </a:solidFill>
                <a:effectLst/>
              </a:rPr>
              <a:t> </a:t>
            </a:r>
            <a:r>
              <a:rPr lang="en-GB" sz="3200" kern="1200" baseline="0" dirty="0" err="1" smtClean="0">
                <a:solidFill>
                  <a:schemeClr val="tx1"/>
                </a:solidFill>
                <a:effectLst/>
              </a:rPr>
              <a:t>sıra</a:t>
            </a:r>
            <a:r>
              <a:rPr lang="en-GB" sz="3200" kern="1200" baseline="0" dirty="0" smtClean="0">
                <a:solidFill>
                  <a:schemeClr val="tx1"/>
                </a:solidFill>
                <a:effectLst/>
              </a:rPr>
              <a:t>, </a:t>
            </a:r>
            <a:r>
              <a:rPr lang="en-GB" sz="3200" kern="1200" baseline="0" dirty="0" err="1" smtClean="0">
                <a:solidFill>
                  <a:schemeClr val="tx1"/>
                </a:solidFill>
                <a:effectLst/>
              </a:rPr>
              <a:t>kişisel</a:t>
            </a:r>
            <a:r>
              <a:rPr lang="en-GB" sz="3200" kern="1200" baseline="0" dirty="0" smtClean="0">
                <a:solidFill>
                  <a:schemeClr val="tx1"/>
                </a:solidFill>
                <a:effectLst/>
              </a:rPr>
              <a:t> </a:t>
            </a:r>
            <a:r>
              <a:rPr lang="en-GB" sz="3200" kern="1200" baseline="0" dirty="0" err="1" smtClean="0">
                <a:solidFill>
                  <a:schemeClr val="tx1"/>
                </a:solidFill>
                <a:effectLst/>
              </a:rPr>
              <a:t>verilerin</a:t>
            </a:r>
            <a:r>
              <a:rPr lang="en-GB" sz="3200" kern="1200" baseline="0" dirty="0" smtClean="0">
                <a:solidFill>
                  <a:schemeClr val="tx1"/>
                </a:solidFill>
                <a:effectLst/>
              </a:rPr>
              <a:t> </a:t>
            </a:r>
            <a:r>
              <a:rPr lang="en-GB" sz="3200" kern="1200" baseline="0" dirty="0" err="1" smtClean="0">
                <a:solidFill>
                  <a:schemeClr val="tx1"/>
                </a:solidFill>
                <a:effectLst/>
              </a:rPr>
              <a:t>toplanmasıyla</a:t>
            </a:r>
            <a:r>
              <a:rPr lang="en-GB" sz="3200" kern="1200" dirty="0" smtClean="0">
                <a:solidFill>
                  <a:schemeClr val="tx1"/>
                </a:solidFill>
                <a:effectLst/>
              </a:rPr>
              <a:t> </a:t>
            </a:r>
            <a:r>
              <a:rPr lang="en-GB" sz="3200" kern="1200" dirty="0" err="1" smtClean="0">
                <a:solidFill>
                  <a:schemeClr val="tx1"/>
                </a:solidFill>
                <a:effectLst/>
              </a:rPr>
              <a:t>ilgili</a:t>
            </a:r>
            <a:r>
              <a:rPr lang="en-GB" sz="3200" kern="1200" dirty="0" smtClean="0">
                <a:solidFill>
                  <a:schemeClr val="tx1"/>
                </a:solidFill>
                <a:effectLst/>
              </a:rPr>
              <a:t> </a:t>
            </a:r>
            <a:r>
              <a:rPr lang="en-GB" sz="3200" kern="1200" dirty="0" err="1" smtClean="0">
                <a:solidFill>
                  <a:schemeClr val="tx1"/>
                </a:solidFill>
                <a:effectLst/>
              </a:rPr>
              <a:t>olarak</a:t>
            </a:r>
            <a:r>
              <a:rPr lang="en-GB" sz="3200" kern="1200" dirty="0" smtClean="0">
                <a:solidFill>
                  <a:schemeClr val="tx1"/>
                </a:solidFill>
                <a:effectLst/>
              </a:rPr>
              <a:t> </a:t>
            </a:r>
            <a:r>
              <a:rPr lang="en-GB" sz="3200" kern="1200" dirty="0" err="1" smtClean="0">
                <a:solidFill>
                  <a:schemeClr val="tx1"/>
                </a:solidFill>
                <a:effectLst/>
              </a:rPr>
              <a:t>uygulamaya</a:t>
            </a:r>
            <a:r>
              <a:rPr lang="en-GB" sz="3200" kern="1200" dirty="0" smtClean="0">
                <a:solidFill>
                  <a:schemeClr val="tx1"/>
                </a:solidFill>
                <a:effectLst/>
              </a:rPr>
              <a:t> </a:t>
            </a:r>
            <a:r>
              <a:rPr lang="en-GB" sz="3200" kern="1200" dirty="0" err="1" smtClean="0">
                <a:solidFill>
                  <a:schemeClr val="tx1"/>
                </a:solidFill>
                <a:effectLst/>
              </a:rPr>
              <a:t>geçirilmesi</a:t>
            </a:r>
            <a:r>
              <a:rPr lang="en-GB" sz="3200" kern="1200" dirty="0" smtClean="0">
                <a:solidFill>
                  <a:schemeClr val="tx1"/>
                </a:solidFill>
                <a:effectLst/>
              </a:rPr>
              <a:t> </a:t>
            </a:r>
            <a:r>
              <a:rPr lang="en-GB" sz="3200" kern="1200" dirty="0" err="1" smtClean="0">
                <a:solidFill>
                  <a:schemeClr val="tx1"/>
                </a:solidFill>
                <a:effectLst/>
              </a:rPr>
              <a:t>gereken</a:t>
            </a:r>
            <a:r>
              <a:rPr lang="en-GB" sz="3200" kern="1200" baseline="0" dirty="0" smtClean="0">
                <a:solidFill>
                  <a:schemeClr val="tx1"/>
                </a:solidFill>
                <a:effectLst/>
              </a:rPr>
              <a:t> </a:t>
            </a:r>
            <a:r>
              <a:rPr lang="en-GB" sz="3200" kern="1200" baseline="0" dirty="0" err="1" smtClean="0">
                <a:solidFill>
                  <a:schemeClr val="tx1"/>
                </a:solidFill>
                <a:effectLst/>
              </a:rPr>
              <a:t>temel</a:t>
            </a:r>
            <a:r>
              <a:rPr lang="en-GB" sz="3200" kern="1200" baseline="0" dirty="0" smtClean="0">
                <a:solidFill>
                  <a:schemeClr val="tx1"/>
                </a:solidFill>
                <a:effectLst/>
              </a:rPr>
              <a:t> </a:t>
            </a:r>
            <a:r>
              <a:rPr lang="en-GB" sz="3200" kern="1200" baseline="0" dirty="0" err="1" smtClean="0">
                <a:solidFill>
                  <a:schemeClr val="tx1"/>
                </a:solidFill>
                <a:effectLst/>
              </a:rPr>
              <a:t>güvenceler</a:t>
            </a:r>
            <a:r>
              <a:rPr lang="en-GB" sz="3200" kern="1200" baseline="0" dirty="0" smtClean="0">
                <a:solidFill>
                  <a:schemeClr val="tx1"/>
                </a:solidFill>
                <a:effectLst/>
              </a:rPr>
              <a:t> </a:t>
            </a:r>
            <a:r>
              <a:rPr lang="en-GB" sz="3200" kern="1200" baseline="0" dirty="0" err="1" smtClean="0">
                <a:solidFill>
                  <a:schemeClr val="tx1"/>
                </a:solidFill>
                <a:effectLst/>
              </a:rPr>
              <a:t>saptanırken</a:t>
            </a:r>
            <a:r>
              <a:rPr lang="en-GB" sz="3200" kern="1200" baseline="0" dirty="0" smtClean="0">
                <a:solidFill>
                  <a:schemeClr val="tx1"/>
                </a:solidFill>
                <a:effectLst/>
              </a:rPr>
              <a:t> </a:t>
            </a:r>
            <a:r>
              <a:rPr lang="en-GB" sz="3200" kern="1200" dirty="0" err="1" smtClean="0">
                <a:solidFill>
                  <a:schemeClr val="tx1"/>
                </a:solidFill>
                <a:effectLst/>
              </a:rPr>
              <a:t>Avrupa</a:t>
            </a:r>
            <a:r>
              <a:rPr lang="en-GB" sz="3200" kern="1200" baseline="0" dirty="0" smtClean="0">
                <a:solidFill>
                  <a:schemeClr val="tx1"/>
                </a:solidFill>
                <a:effectLst/>
              </a:rPr>
              <a:t> </a:t>
            </a:r>
            <a:r>
              <a:rPr lang="en-GB" sz="3200" kern="1200" baseline="0" dirty="0" err="1" smtClean="0">
                <a:solidFill>
                  <a:schemeClr val="tx1"/>
                </a:solidFill>
                <a:effectLst/>
              </a:rPr>
              <a:t>Konseyi</a:t>
            </a:r>
            <a:r>
              <a:rPr lang="en-GB" sz="3200" kern="1200" baseline="0" dirty="0" smtClean="0">
                <a:solidFill>
                  <a:schemeClr val="tx1"/>
                </a:solidFill>
                <a:effectLst/>
              </a:rPr>
              <a:t> </a:t>
            </a:r>
            <a:r>
              <a:rPr lang="en-GB" sz="3200" kern="1200" baseline="0" dirty="0" err="1" smtClean="0">
                <a:solidFill>
                  <a:schemeClr val="tx1"/>
                </a:solidFill>
                <a:effectLst/>
              </a:rPr>
              <a:t>Bakanlar</a:t>
            </a:r>
            <a:r>
              <a:rPr lang="en-GB" sz="3200" kern="1200" baseline="0" dirty="0" smtClean="0">
                <a:solidFill>
                  <a:schemeClr val="tx1"/>
                </a:solidFill>
                <a:effectLst/>
              </a:rPr>
              <a:t> </a:t>
            </a:r>
            <a:r>
              <a:rPr lang="en-GB" sz="3200" kern="1200" baseline="0" dirty="0" err="1" smtClean="0">
                <a:solidFill>
                  <a:schemeClr val="tx1"/>
                </a:solidFill>
                <a:effectLst/>
              </a:rPr>
              <a:t>Komitesi’nin</a:t>
            </a:r>
            <a:r>
              <a:rPr lang="en-GB" sz="3200" kern="1200" baseline="0" dirty="0" smtClean="0">
                <a:solidFill>
                  <a:schemeClr val="tx1"/>
                </a:solidFill>
                <a:effectLst/>
              </a:rPr>
              <a:t> polis </a:t>
            </a:r>
            <a:r>
              <a:rPr lang="en-GB" sz="3200" kern="1200" baseline="0" dirty="0" err="1" smtClean="0">
                <a:solidFill>
                  <a:schemeClr val="tx1"/>
                </a:solidFill>
                <a:effectLst/>
              </a:rPr>
              <a:t>sektöründe</a:t>
            </a:r>
            <a:r>
              <a:rPr lang="en-GB" sz="3200" kern="1200" baseline="0" dirty="0" smtClean="0">
                <a:solidFill>
                  <a:schemeClr val="tx1"/>
                </a:solidFill>
                <a:effectLst/>
              </a:rPr>
              <a:t> </a:t>
            </a:r>
            <a:r>
              <a:rPr lang="en-GB" sz="3200" kern="1200" baseline="0" dirty="0" err="1" smtClean="0">
                <a:solidFill>
                  <a:schemeClr val="tx1"/>
                </a:solidFill>
                <a:effectLst/>
              </a:rPr>
              <a:t>kişisel</a:t>
            </a:r>
            <a:r>
              <a:rPr lang="en-GB" sz="3200" kern="1200" baseline="0" dirty="0" smtClean="0">
                <a:solidFill>
                  <a:schemeClr val="tx1"/>
                </a:solidFill>
                <a:effectLst/>
              </a:rPr>
              <a:t> </a:t>
            </a:r>
            <a:r>
              <a:rPr lang="en-GB" sz="3200" kern="1200" baseline="0" dirty="0" err="1" smtClean="0">
                <a:solidFill>
                  <a:schemeClr val="tx1"/>
                </a:solidFill>
                <a:effectLst/>
              </a:rPr>
              <a:t>verilerin</a:t>
            </a:r>
            <a:r>
              <a:rPr lang="en-GB" sz="3200" kern="1200" baseline="0" dirty="0" smtClean="0">
                <a:solidFill>
                  <a:schemeClr val="tx1"/>
                </a:solidFill>
                <a:effectLst/>
              </a:rPr>
              <a:t> </a:t>
            </a:r>
            <a:r>
              <a:rPr lang="en-GB" sz="3200" kern="1200" baseline="0" dirty="0" err="1" smtClean="0">
                <a:solidFill>
                  <a:schemeClr val="tx1"/>
                </a:solidFill>
                <a:effectLst/>
              </a:rPr>
              <a:t>kullanımını</a:t>
            </a:r>
            <a:r>
              <a:rPr lang="en-GB" sz="3200" kern="1200" baseline="0" dirty="0" smtClean="0">
                <a:solidFill>
                  <a:schemeClr val="tx1"/>
                </a:solidFill>
                <a:effectLst/>
              </a:rPr>
              <a:t> </a:t>
            </a:r>
            <a:r>
              <a:rPr lang="en-GB" sz="3200" kern="1200" baseline="0" dirty="0" err="1" smtClean="0">
                <a:solidFill>
                  <a:schemeClr val="tx1"/>
                </a:solidFill>
                <a:effectLst/>
              </a:rPr>
              <a:t>düzenleyen</a:t>
            </a:r>
            <a:r>
              <a:rPr lang="en-GB" sz="3200" kern="1200" baseline="0" dirty="0" smtClean="0">
                <a:solidFill>
                  <a:schemeClr val="tx1"/>
                </a:solidFill>
                <a:effectLst/>
              </a:rPr>
              <a:t> Rec(87) </a:t>
            </a:r>
            <a:r>
              <a:rPr lang="en-GB" sz="3200" kern="1200" baseline="0" dirty="0" err="1" smtClean="0">
                <a:solidFill>
                  <a:schemeClr val="tx1"/>
                </a:solidFill>
                <a:effectLst/>
              </a:rPr>
              <a:t>sayılı</a:t>
            </a:r>
            <a:r>
              <a:rPr lang="en-GB" sz="3200" kern="1200" baseline="0" dirty="0" smtClean="0">
                <a:solidFill>
                  <a:schemeClr val="tx1"/>
                </a:solidFill>
                <a:effectLst/>
              </a:rPr>
              <a:t> </a:t>
            </a:r>
            <a:r>
              <a:rPr lang="en-GB" sz="3200" kern="1200" baseline="0" dirty="0" err="1" smtClean="0">
                <a:solidFill>
                  <a:schemeClr val="tx1"/>
                </a:solidFill>
                <a:effectLst/>
              </a:rPr>
              <a:t>Tavsiye</a:t>
            </a:r>
            <a:r>
              <a:rPr lang="en-GB" sz="3200" kern="1200" baseline="0" dirty="0" smtClean="0">
                <a:solidFill>
                  <a:schemeClr val="tx1"/>
                </a:solidFill>
                <a:effectLst/>
              </a:rPr>
              <a:t> </a:t>
            </a:r>
            <a:r>
              <a:rPr lang="en-GB" sz="3200" kern="1200" baseline="0" dirty="0" err="1" smtClean="0">
                <a:solidFill>
                  <a:schemeClr val="tx1"/>
                </a:solidFill>
                <a:effectLst/>
              </a:rPr>
              <a:t>Kararı</a:t>
            </a:r>
            <a:r>
              <a:rPr lang="en-GB" sz="3200" kern="1200" baseline="0" dirty="0" smtClean="0">
                <a:solidFill>
                  <a:schemeClr val="tx1"/>
                </a:solidFill>
                <a:effectLst/>
              </a:rPr>
              <a:t> da </a:t>
            </a:r>
            <a:r>
              <a:rPr lang="en-GB" sz="3200" kern="1200" baseline="0" dirty="0" err="1" smtClean="0">
                <a:solidFill>
                  <a:schemeClr val="tx1"/>
                </a:solidFill>
                <a:effectLst/>
              </a:rPr>
              <a:t>göz</a:t>
            </a:r>
            <a:r>
              <a:rPr lang="en-GB" sz="3200" kern="1200" baseline="0" dirty="0" smtClean="0">
                <a:solidFill>
                  <a:schemeClr val="tx1"/>
                </a:solidFill>
                <a:effectLst/>
              </a:rPr>
              <a:t> </a:t>
            </a:r>
            <a:r>
              <a:rPr lang="en-GB" sz="3200" kern="1200" baseline="0" dirty="0" err="1" smtClean="0">
                <a:solidFill>
                  <a:schemeClr val="tx1"/>
                </a:solidFill>
                <a:effectLst/>
              </a:rPr>
              <a:t>önünde</a:t>
            </a:r>
            <a:r>
              <a:rPr lang="en-GB" sz="3200" kern="1200" baseline="0" dirty="0" smtClean="0">
                <a:solidFill>
                  <a:schemeClr val="tx1"/>
                </a:solidFill>
                <a:effectLst/>
              </a:rPr>
              <a:t> </a:t>
            </a:r>
            <a:r>
              <a:rPr lang="en-GB" sz="3200" kern="1200" baseline="0" dirty="0" err="1" smtClean="0">
                <a:solidFill>
                  <a:schemeClr val="tx1"/>
                </a:solidFill>
                <a:effectLst/>
              </a:rPr>
              <a:t>bulundurulabilir</a:t>
            </a:r>
            <a:r>
              <a:rPr lang="en-GB" sz="3200" kern="1200" baseline="0" dirty="0" smtClean="0">
                <a:solidFill>
                  <a:schemeClr val="tx1"/>
                </a:solidFill>
                <a:effectLst/>
              </a:rPr>
              <a:t>.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3200" kern="1200" dirty="0" smtClean="0">
              <a:solidFill>
                <a:schemeClr val="tx1"/>
              </a:solidFill>
              <a:effectLst/>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3200" i="1" kern="1200" dirty="0" err="1" smtClean="0">
                <a:solidFill>
                  <a:schemeClr val="tx1"/>
                </a:solidFill>
                <a:effectLst/>
              </a:rPr>
              <a:t>Kaynaklar</a:t>
            </a:r>
            <a:r>
              <a:rPr lang="en-GB" sz="3200" i="1" kern="1200" dirty="0" smtClean="0">
                <a:solidFill>
                  <a:schemeClr val="tx1"/>
                </a:solidFill>
                <a:effectLst/>
              </a:rPr>
              <a:t>:</a:t>
            </a:r>
            <a:endParaRPr lang="en-GB" sz="3200" kern="1200" dirty="0" smtClean="0">
              <a:solidFill>
                <a:schemeClr val="tx1"/>
              </a:solidFill>
              <a:effectLst/>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3200" kern="1200" baseline="30000" dirty="0" smtClean="0">
              <a:solidFill>
                <a:schemeClr val="tx1"/>
              </a:solidFill>
              <a:effectLst/>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3200" kern="1200" baseline="30000" dirty="0" smtClean="0">
                <a:solidFill>
                  <a:schemeClr val="tx1"/>
                </a:solidFill>
                <a:effectLst/>
              </a:rPr>
              <a:t>[26] </a:t>
            </a:r>
            <a:r>
              <a:rPr lang="en-GB" sz="3200" i="0" kern="1200" dirty="0" smtClean="0">
                <a:solidFill>
                  <a:schemeClr val="tx1"/>
                </a:solidFill>
                <a:effectLst/>
              </a:rPr>
              <a:t>AİHM, “</a:t>
            </a:r>
            <a:r>
              <a:rPr lang="en-GB" sz="3200" kern="1200" dirty="0" err="1" smtClean="0">
                <a:solidFill>
                  <a:schemeClr val="tx1"/>
                </a:solidFill>
                <a:effectLst/>
              </a:rPr>
              <a:t>Klass</a:t>
            </a:r>
            <a:r>
              <a:rPr lang="en-GB" sz="3200" kern="1200" dirty="0" smtClean="0">
                <a:solidFill>
                  <a:schemeClr val="tx1"/>
                </a:solidFill>
                <a:effectLst/>
              </a:rPr>
              <a:t> </a:t>
            </a:r>
            <a:r>
              <a:rPr lang="en-GB" sz="3200" kern="1200" dirty="0" err="1" smtClean="0">
                <a:solidFill>
                  <a:schemeClr val="tx1"/>
                </a:solidFill>
                <a:effectLst/>
              </a:rPr>
              <a:t>ve</a:t>
            </a:r>
            <a:r>
              <a:rPr lang="en-GB" sz="3200" kern="1200" dirty="0" smtClean="0">
                <a:solidFill>
                  <a:schemeClr val="tx1"/>
                </a:solidFill>
                <a:effectLst/>
              </a:rPr>
              <a:t> </a:t>
            </a:r>
            <a:r>
              <a:rPr lang="en-GB" sz="3200" kern="1200" dirty="0" err="1" smtClean="0">
                <a:solidFill>
                  <a:schemeClr val="tx1"/>
                </a:solidFill>
                <a:effectLst/>
              </a:rPr>
              <a:t>diğerleri</a:t>
            </a:r>
            <a:r>
              <a:rPr lang="en-GB" sz="3200" kern="1200" dirty="0" smtClean="0">
                <a:solidFill>
                  <a:schemeClr val="tx1"/>
                </a:solidFill>
                <a:effectLst/>
              </a:rPr>
              <a:t>/</a:t>
            </a:r>
            <a:r>
              <a:rPr lang="en-GB" sz="3200" kern="1200" dirty="0" err="1" smtClean="0">
                <a:solidFill>
                  <a:schemeClr val="tx1"/>
                </a:solidFill>
                <a:effectLst/>
              </a:rPr>
              <a:t>Almanya</a:t>
            </a:r>
            <a:r>
              <a:rPr lang="en-GB" sz="3200" kern="1200" dirty="0" smtClean="0">
                <a:solidFill>
                  <a:schemeClr val="tx1"/>
                </a:solidFill>
                <a:effectLst/>
              </a:rPr>
              <a:t>” </a:t>
            </a:r>
            <a:r>
              <a:rPr lang="en-GB" sz="3200" kern="1200" dirty="0" err="1" smtClean="0">
                <a:solidFill>
                  <a:schemeClr val="tx1"/>
                </a:solidFill>
                <a:effectLst/>
              </a:rPr>
              <a:t>davası</a:t>
            </a:r>
            <a:r>
              <a:rPr lang="en-GB" sz="3200" kern="1200" dirty="0" smtClean="0">
                <a:solidFill>
                  <a:schemeClr val="tx1"/>
                </a:solidFill>
                <a:effectLst/>
              </a:rPr>
              <a:t>, </a:t>
            </a:r>
            <a:r>
              <a:rPr lang="en-GB" sz="3200" kern="1200" dirty="0" err="1" smtClean="0">
                <a:solidFill>
                  <a:schemeClr val="tx1"/>
                </a:solidFill>
                <a:effectLst/>
              </a:rPr>
              <a:t>Başvuru</a:t>
            </a:r>
            <a:r>
              <a:rPr lang="en-GB" sz="3200" kern="1200" dirty="0" smtClean="0">
                <a:solidFill>
                  <a:schemeClr val="tx1"/>
                </a:solidFill>
                <a:effectLst/>
              </a:rPr>
              <a:t> No. 5029/71, 6 </a:t>
            </a:r>
            <a:r>
              <a:rPr lang="en-GB" sz="3200" kern="1200" dirty="0" err="1" smtClean="0">
                <a:solidFill>
                  <a:schemeClr val="tx1"/>
                </a:solidFill>
                <a:effectLst/>
              </a:rPr>
              <a:t>Eylül</a:t>
            </a:r>
            <a:r>
              <a:rPr lang="en-GB" sz="3200" kern="1200" dirty="0" smtClean="0">
                <a:solidFill>
                  <a:schemeClr val="tx1"/>
                </a:solidFill>
                <a:effectLst/>
              </a:rPr>
              <a:t> 1978 </a:t>
            </a:r>
            <a:r>
              <a:rPr lang="en-GB" sz="3200" kern="1200" dirty="0" err="1" smtClean="0">
                <a:solidFill>
                  <a:schemeClr val="tx1"/>
                </a:solidFill>
                <a:effectLst/>
              </a:rPr>
              <a:t>tarihli</a:t>
            </a:r>
            <a:r>
              <a:rPr lang="en-GB" sz="3200" kern="1200" dirty="0" smtClean="0">
                <a:solidFill>
                  <a:schemeClr val="tx1"/>
                </a:solidFill>
                <a:effectLst/>
              </a:rPr>
              <a:t> </a:t>
            </a:r>
            <a:r>
              <a:rPr lang="en-GB" sz="3200" kern="1200" dirty="0" err="1" smtClean="0">
                <a:solidFill>
                  <a:schemeClr val="tx1"/>
                </a:solidFill>
                <a:effectLst/>
              </a:rPr>
              <a:t>karar</a:t>
            </a:r>
            <a:r>
              <a:rPr lang="en-GB" sz="3200" kern="1200" dirty="0" smtClean="0">
                <a:solidFill>
                  <a:schemeClr val="tx1"/>
                </a:solidFill>
                <a:effectLst/>
              </a:rPr>
              <a:t>, Series A, n° 28, </a:t>
            </a:r>
            <a:r>
              <a:rPr lang="en-GB" sz="3200" kern="1200" dirty="0" err="1" smtClean="0">
                <a:solidFill>
                  <a:schemeClr val="tx1"/>
                </a:solidFill>
                <a:effectLst/>
              </a:rPr>
              <a:t>paragraf</a:t>
            </a:r>
            <a:r>
              <a:rPr lang="en-GB" sz="3200" kern="1200" dirty="0" smtClean="0">
                <a:solidFill>
                  <a:schemeClr val="tx1"/>
                </a:solidFill>
                <a:effectLst/>
              </a:rPr>
              <a:t> 50 </a:t>
            </a:r>
            <a:r>
              <a:rPr lang="en-GB" sz="3200" kern="1200" dirty="0" err="1" smtClean="0">
                <a:solidFill>
                  <a:schemeClr val="tx1"/>
                </a:solidFill>
                <a:effectLst/>
              </a:rPr>
              <a:t>vd</a:t>
            </a:r>
            <a:r>
              <a:rPr lang="en-GB" sz="3200" kern="1200" dirty="0" smtClean="0">
                <a:solidFill>
                  <a:schemeClr val="tx1"/>
                </a:solidFill>
                <a:effectLst/>
              </a:rPr>
              <a:t>.</a:t>
            </a:r>
          </a:p>
          <a:p>
            <a:pPr marL="0" lvl="3" eaLnBrk="1" hangingPunct="1">
              <a:spcBef>
                <a:spcPct val="0"/>
              </a:spcBef>
              <a:defRPr/>
            </a:pPr>
            <a:r>
              <a:rPr lang="en-GB" sz="3200" b="0" kern="1200" baseline="30000" dirty="0" smtClean="0">
                <a:solidFill>
                  <a:schemeClr val="tx1"/>
                </a:solidFill>
                <a:effectLst/>
              </a:rPr>
              <a:t>[27] </a:t>
            </a:r>
            <a:r>
              <a:rPr lang="en-GB" sz="3200" b="0" kern="1200" dirty="0" err="1" smtClean="0">
                <a:solidFill>
                  <a:schemeClr val="tx1"/>
                </a:solidFill>
                <a:effectLst/>
              </a:rPr>
              <a:t>Bkz</a:t>
            </a:r>
            <a:r>
              <a:rPr lang="en-GB" sz="3200" b="0" kern="1200" dirty="0" smtClean="0">
                <a:solidFill>
                  <a:schemeClr val="tx1"/>
                </a:solidFill>
                <a:effectLst/>
              </a:rPr>
              <a:t>. </a:t>
            </a:r>
            <a:r>
              <a:rPr lang="en-GB" sz="3200" b="0" kern="1200" dirty="0" err="1" smtClean="0">
                <a:solidFill>
                  <a:schemeClr val="tx1"/>
                </a:solidFill>
                <a:effectLst/>
              </a:rPr>
              <a:t>örneğin</a:t>
            </a:r>
            <a:r>
              <a:rPr lang="en-GB" sz="3200" b="0" kern="1200" dirty="0" smtClean="0">
                <a:solidFill>
                  <a:schemeClr val="tx1"/>
                </a:solidFill>
                <a:effectLst/>
              </a:rPr>
              <a:t> AİHM, “</a:t>
            </a:r>
            <a:r>
              <a:rPr lang="en-GB" sz="3200" b="0" kern="1200" dirty="0" err="1" smtClean="0">
                <a:solidFill>
                  <a:schemeClr val="tx1"/>
                </a:solidFill>
                <a:effectLst/>
              </a:rPr>
              <a:t>Marckx</a:t>
            </a:r>
            <a:r>
              <a:rPr lang="en-GB" sz="3200" b="0" kern="1200" dirty="0" smtClean="0">
                <a:solidFill>
                  <a:schemeClr val="tx1"/>
                </a:solidFill>
                <a:effectLst/>
              </a:rPr>
              <a:t>/</a:t>
            </a:r>
            <a:r>
              <a:rPr lang="en-GB" sz="3200" b="0" kern="1200" dirty="0" err="1" smtClean="0">
                <a:solidFill>
                  <a:schemeClr val="tx1"/>
                </a:solidFill>
                <a:effectLst/>
              </a:rPr>
              <a:t>Belçika</a:t>
            </a:r>
            <a:r>
              <a:rPr lang="en-GB" sz="3200" b="0" kern="1200" dirty="0" smtClean="0">
                <a:solidFill>
                  <a:schemeClr val="tx1"/>
                </a:solidFill>
                <a:effectLst/>
              </a:rPr>
              <a:t>” </a:t>
            </a:r>
            <a:r>
              <a:rPr lang="en-GB" sz="3200" b="0" kern="1200" dirty="0" err="1" smtClean="0">
                <a:solidFill>
                  <a:schemeClr val="tx1"/>
                </a:solidFill>
                <a:effectLst/>
              </a:rPr>
              <a:t>davası</a:t>
            </a:r>
            <a:r>
              <a:rPr lang="en-GB" sz="3200" b="0" kern="1200" dirty="0" smtClean="0">
                <a:solidFill>
                  <a:schemeClr val="tx1"/>
                </a:solidFill>
                <a:effectLst/>
              </a:rPr>
              <a:t>, </a:t>
            </a:r>
            <a:r>
              <a:rPr lang="en-GB" sz="3200" dirty="0" err="1"/>
              <a:t>Başvuru</a:t>
            </a:r>
            <a:r>
              <a:rPr lang="en-GB" sz="3200" dirty="0"/>
              <a:t> No. </a:t>
            </a:r>
            <a:r>
              <a:rPr lang="en-GB" sz="3200" b="0" kern="1200" dirty="0" smtClean="0">
                <a:solidFill>
                  <a:schemeClr val="tx1"/>
                </a:solidFill>
                <a:effectLst/>
              </a:rPr>
              <a:t>6833/74, 13 </a:t>
            </a:r>
            <a:r>
              <a:rPr lang="en-GB" sz="3200" b="0" kern="1200" dirty="0" err="1" smtClean="0">
                <a:solidFill>
                  <a:schemeClr val="tx1"/>
                </a:solidFill>
                <a:effectLst/>
              </a:rPr>
              <a:t>Haziran</a:t>
            </a:r>
            <a:r>
              <a:rPr lang="en-GB" sz="3200" b="0" kern="1200" dirty="0" smtClean="0">
                <a:solidFill>
                  <a:schemeClr val="tx1"/>
                </a:solidFill>
                <a:effectLst/>
              </a:rPr>
              <a:t> 1979, </a:t>
            </a:r>
            <a:r>
              <a:rPr lang="en-GB" sz="3200" b="0" kern="1200" dirty="0" err="1" smtClean="0">
                <a:solidFill>
                  <a:schemeClr val="tx1"/>
                </a:solidFill>
                <a:effectLst/>
              </a:rPr>
              <a:t>paragraf</a:t>
            </a:r>
            <a:r>
              <a:rPr lang="en-GB" sz="3200" b="0" kern="1200" dirty="0" smtClean="0">
                <a:solidFill>
                  <a:schemeClr val="tx1"/>
                </a:solidFill>
                <a:effectLst/>
              </a:rPr>
              <a:t> 31.</a:t>
            </a:r>
          </a:p>
          <a:p>
            <a:pPr marL="0" lvl="3" eaLnBrk="1" hangingPunct="1">
              <a:spcBef>
                <a:spcPct val="0"/>
              </a:spcBef>
              <a:defRPr/>
            </a:pPr>
            <a:r>
              <a:rPr lang="en-GB" sz="3200" kern="1200" baseline="30000" dirty="0" smtClean="0">
                <a:solidFill>
                  <a:schemeClr val="tx1"/>
                </a:solidFill>
                <a:effectLst/>
              </a:rPr>
              <a:t>[28] </a:t>
            </a:r>
            <a:r>
              <a:rPr lang="tr-TR" sz="3200" dirty="0"/>
              <a:t>Avrupa Konseyi Bakanlar Komitesi’nin polis sektöründe kişisel verilerin kullanımını düzenleyen 87(15) sayılı tavsiye kararı, </a:t>
            </a:r>
            <a:r>
              <a:rPr lang="tr-TR" sz="3200" dirty="0" err="1"/>
              <a:t>https</a:t>
            </a:r>
            <a:r>
              <a:rPr lang="tr-TR" sz="3200" dirty="0"/>
              <a:t>://</a:t>
            </a:r>
            <a:r>
              <a:rPr lang="tr-TR" sz="3200" dirty="0" err="1"/>
              <a:t>search.coe.int</a:t>
            </a:r>
            <a:r>
              <a:rPr lang="tr-TR" sz="3200" dirty="0"/>
              <a:t>/cm/</a:t>
            </a:r>
            <a:r>
              <a:rPr lang="tr-TR" sz="3200" dirty="0" err="1"/>
              <a:t>Pages</a:t>
            </a:r>
            <a:r>
              <a:rPr lang="tr-TR" sz="3200" dirty="0"/>
              <a:t>/</a:t>
            </a:r>
            <a:r>
              <a:rPr lang="tr-TR" sz="3200" dirty="0" err="1"/>
              <a:t>result_details.aspx?ObjectID</a:t>
            </a:r>
            <a:r>
              <a:rPr lang="tr-TR" sz="3200" dirty="0"/>
              <a:t>=09000016804e7a3c (son erişim tarihi: 5 Ocak 2017). </a:t>
            </a:r>
            <a:endParaRPr lang="en-GB" sz="3200" kern="1200" baseline="30000" dirty="0" smtClean="0">
              <a:solidFill>
                <a:schemeClr val="tx1"/>
              </a:solidFill>
              <a:effectLst/>
            </a:endParaRPr>
          </a:p>
          <a:p>
            <a:pPr eaLnBrk="1" hangingPunct="1">
              <a:spcBef>
                <a:spcPct val="0"/>
              </a:spcBef>
              <a:defRPr/>
            </a:pPr>
            <a:r>
              <a:rPr lang="en-GB" sz="3200" kern="1200" baseline="30000" dirty="0" smtClean="0">
                <a:solidFill>
                  <a:schemeClr val="tx1"/>
                </a:solidFill>
                <a:effectLst/>
              </a:rPr>
              <a:t>[29] </a:t>
            </a:r>
            <a:r>
              <a:rPr lang="tr-TR" sz="3200" dirty="0"/>
              <a:t>29. Madde Veri Koruma Çalışma Grubu, Kolluk sektöründe gereklilik ve orantılılık kavramları ile veri korumanın uygulanması hakkında 01/2014 </a:t>
            </a:r>
            <a:r>
              <a:rPr lang="tr-TR" sz="3200" dirty="0" err="1"/>
              <a:t>no’lu</a:t>
            </a:r>
            <a:r>
              <a:rPr lang="tr-TR" sz="3200" dirty="0"/>
              <a:t> Görüş (WP 211), </a:t>
            </a:r>
            <a:r>
              <a:rPr lang="tr-TR" sz="3200" i="1" dirty="0" err="1"/>
              <a:t>a.g.e</a:t>
            </a:r>
            <a:r>
              <a:rPr lang="tr-TR" sz="3200" dirty="0"/>
              <a:t>., paragraf 3.26</a:t>
            </a:r>
            <a:endParaRPr lang="en-GB" sz="3200" kern="1200" dirty="0" smtClean="0">
              <a:solidFill>
                <a:schemeClr val="tx1"/>
              </a:solidFill>
              <a:effectLst/>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3200" kern="1200" baseline="30000" dirty="0" smtClean="0">
                <a:solidFill>
                  <a:schemeClr val="tx1"/>
                </a:solidFill>
                <a:effectLst/>
              </a:rPr>
              <a:t>[30] </a:t>
            </a:r>
            <a:r>
              <a:rPr lang="en-GB" sz="3200" kern="1200" dirty="0" smtClean="0">
                <a:solidFill>
                  <a:schemeClr val="tx1"/>
                </a:solidFill>
                <a:effectLst/>
              </a:rPr>
              <a:t>AİHM, “L.H./</a:t>
            </a:r>
            <a:r>
              <a:rPr lang="en-GB" sz="3200" kern="1200" dirty="0" err="1" smtClean="0">
                <a:solidFill>
                  <a:schemeClr val="tx1"/>
                </a:solidFill>
                <a:effectLst/>
              </a:rPr>
              <a:t>Letonya</a:t>
            </a:r>
            <a:r>
              <a:rPr lang="en-GB" sz="3200" kern="1200" dirty="0" smtClean="0">
                <a:solidFill>
                  <a:schemeClr val="tx1"/>
                </a:solidFill>
                <a:effectLst/>
              </a:rPr>
              <a:t>” </a:t>
            </a:r>
            <a:r>
              <a:rPr lang="en-GB" sz="3200" kern="1200" dirty="0" err="1" smtClean="0">
                <a:solidFill>
                  <a:schemeClr val="tx1"/>
                </a:solidFill>
                <a:effectLst/>
              </a:rPr>
              <a:t>davası</a:t>
            </a:r>
            <a:r>
              <a:rPr lang="en-GB" sz="3200" kern="1200" dirty="0" smtClean="0">
                <a:solidFill>
                  <a:schemeClr val="tx1"/>
                </a:solidFill>
                <a:effectLst/>
              </a:rPr>
              <a:t>,</a:t>
            </a:r>
            <a:r>
              <a:rPr lang="en-GB" sz="3200" kern="1200" baseline="0" dirty="0" smtClean="0">
                <a:solidFill>
                  <a:schemeClr val="tx1"/>
                </a:solidFill>
                <a:effectLst/>
              </a:rPr>
              <a:t> </a:t>
            </a:r>
            <a:r>
              <a:rPr lang="en-GB" sz="3200" kern="1200" baseline="0" dirty="0" err="1" smtClean="0">
                <a:solidFill>
                  <a:schemeClr val="tx1"/>
                </a:solidFill>
                <a:effectLst/>
              </a:rPr>
              <a:t>Başvuru</a:t>
            </a:r>
            <a:r>
              <a:rPr lang="en-GB" sz="3200" kern="1200" dirty="0" smtClean="0">
                <a:solidFill>
                  <a:schemeClr val="tx1"/>
                </a:solidFill>
                <a:effectLst/>
              </a:rPr>
              <a:t> No. 52019/07), 29 Nisan 2014; </a:t>
            </a:r>
            <a:r>
              <a:rPr lang="en-GB" sz="3200" kern="1200" dirty="0" err="1" smtClean="0">
                <a:solidFill>
                  <a:schemeClr val="tx1"/>
                </a:solidFill>
                <a:effectLst/>
              </a:rPr>
              <a:t>ayrıca</a:t>
            </a:r>
            <a:r>
              <a:rPr lang="en-GB" sz="3200" kern="1200" dirty="0" smtClean="0">
                <a:solidFill>
                  <a:schemeClr val="tx1"/>
                </a:solidFill>
                <a:effectLst/>
              </a:rPr>
              <a:t> </a:t>
            </a:r>
            <a:r>
              <a:rPr lang="en-GB" sz="3200" kern="1200" dirty="0" err="1" smtClean="0">
                <a:solidFill>
                  <a:schemeClr val="tx1"/>
                </a:solidFill>
                <a:effectLst/>
              </a:rPr>
              <a:t>bkz</a:t>
            </a:r>
            <a:r>
              <a:rPr lang="en-GB" sz="3200" kern="1200" dirty="0" smtClean="0">
                <a:solidFill>
                  <a:schemeClr val="tx1"/>
                </a:solidFill>
                <a:effectLst/>
              </a:rPr>
              <a:t>. “Kennedy/</a:t>
            </a:r>
            <a:r>
              <a:rPr lang="en-GB" sz="3200" kern="1200" dirty="0" err="1" smtClean="0">
                <a:solidFill>
                  <a:schemeClr val="tx1"/>
                </a:solidFill>
                <a:effectLst/>
              </a:rPr>
              <a:t>Birleşik</a:t>
            </a:r>
            <a:r>
              <a:rPr lang="en-GB" sz="3200" kern="1200" dirty="0" smtClean="0">
                <a:solidFill>
                  <a:schemeClr val="tx1"/>
                </a:solidFill>
                <a:effectLst/>
              </a:rPr>
              <a:t> </a:t>
            </a:r>
            <a:r>
              <a:rPr lang="en-GB" sz="3200" kern="1200" dirty="0" err="1" smtClean="0">
                <a:solidFill>
                  <a:schemeClr val="tx1"/>
                </a:solidFill>
                <a:effectLst/>
              </a:rPr>
              <a:t>Krallık</a:t>
            </a:r>
            <a:r>
              <a:rPr lang="en-GB" sz="3200" kern="1200" dirty="0" smtClean="0">
                <a:solidFill>
                  <a:schemeClr val="tx1"/>
                </a:solidFill>
                <a:effectLst/>
              </a:rPr>
              <a:t>”, </a:t>
            </a:r>
            <a:r>
              <a:rPr lang="en-GB" sz="3200" kern="1200" dirty="0" err="1" smtClean="0">
                <a:solidFill>
                  <a:schemeClr val="tx1"/>
                </a:solidFill>
                <a:effectLst/>
              </a:rPr>
              <a:t>Başvuru</a:t>
            </a:r>
            <a:r>
              <a:rPr lang="en-GB" sz="3200" kern="1200" dirty="0" smtClean="0">
                <a:solidFill>
                  <a:schemeClr val="tx1"/>
                </a:solidFill>
                <a:effectLst/>
              </a:rPr>
              <a:t> No. 26839/05,</a:t>
            </a:r>
            <a:r>
              <a:rPr lang="en-GB" sz="3200" kern="1200" baseline="0" dirty="0" smtClean="0">
                <a:solidFill>
                  <a:schemeClr val="tx1"/>
                </a:solidFill>
                <a:effectLst/>
              </a:rPr>
              <a:t> </a:t>
            </a:r>
            <a:r>
              <a:rPr lang="en-GB" sz="3200" dirty="0" smtClean="0"/>
              <a:t>18 </a:t>
            </a:r>
            <a:r>
              <a:rPr lang="en-GB" sz="3200" dirty="0" err="1" smtClean="0"/>
              <a:t>Mayıs</a:t>
            </a:r>
            <a:r>
              <a:rPr lang="en-GB" sz="3200" dirty="0" smtClean="0"/>
              <a:t> 2010 </a:t>
            </a:r>
            <a:r>
              <a:rPr lang="en-GB" sz="3200" kern="1200" dirty="0" smtClean="0">
                <a:solidFill>
                  <a:schemeClr val="tx1"/>
                </a:solidFill>
                <a:effectLst/>
              </a:rPr>
              <a:t>(</a:t>
            </a:r>
            <a:r>
              <a:rPr lang="en-GB" sz="3200" kern="1200" dirty="0" err="1" smtClean="0">
                <a:solidFill>
                  <a:schemeClr val="tx1"/>
                </a:solidFill>
                <a:effectLst/>
              </a:rPr>
              <a:t>nihai</a:t>
            </a:r>
            <a:r>
              <a:rPr lang="en-GB" sz="3200" kern="1200" dirty="0" smtClean="0">
                <a:solidFill>
                  <a:schemeClr val="tx1"/>
                </a:solidFill>
                <a:effectLst/>
              </a:rPr>
              <a:t> </a:t>
            </a:r>
            <a:r>
              <a:rPr lang="en-GB" sz="3200" kern="1200" dirty="0" err="1" smtClean="0">
                <a:solidFill>
                  <a:schemeClr val="tx1"/>
                </a:solidFill>
                <a:effectLst/>
              </a:rPr>
              <a:t>karar</a:t>
            </a:r>
            <a:r>
              <a:rPr lang="en-GB" sz="3200" kern="1200" dirty="0" smtClean="0">
                <a:solidFill>
                  <a:schemeClr val="tx1"/>
                </a:solidFill>
                <a:effectLst/>
              </a:rPr>
              <a:t> 18 </a:t>
            </a:r>
            <a:r>
              <a:rPr lang="en-GB" sz="3200" kern="1200" dirty="0" err="1" smtClean="0">
                <a:solidFill>
                  <a:schemeClr val="tx1"/>
                </a:solidFill>
                <a:effectLst/>
              </a:rPr>
              <a:t>Ağustos</a:t>
            </a:r>
            <a:r>
              <a:rPr lang="en-GB" sz="3200" kern="1200" dirty="0" smtClean="0">
                <a:solidFill>
                  <a:schemeClr val="tx1"/>
                </a:solidFill>
                <a:effectLst/>
              </a:rPr>
              <a:t> 2010)</a:t>
            </a:r>
            <a:r>
              <a:rPr lang="en-GB" sz="3200" dirty="0" smtClean="0"/>
              <a:t>, </a:t>
            </a:r>
            <a:r>
              <a:rPr lang="en-GB" sz="3200" dirty="0" err="1" smtClean="0"/>
              <a:t>özellikle</a:t>
            </a:r>
            <a:r>
              <a:rPr lang="en-GB" sz="3200" dirty="0" smtClean="0"/>
              <a:t> </a:t>
            </a:r>
            <a:r>
              <a:rPr lang="en-GB" sz="3200" baseline="0" dirty="0" err="1" smtClean="0"/>
              <a:t>paragraf</a:t>
            </a:r>
            <a:r>
              <a:rPr lang="en-GB" sz="3200" baseline="0" dirty="0" smtClean="0"/>
              <a:t> 163.</a:t>
            </a:r>
            <a:endParaRPr lang="en-GB" sz="3200" kern="1200" dirty="0" smtClean="0">
              <a:solidFill>
                <a:schemeClr val="tx1"/>
              </a:solidFill>
              <a:effectLst/>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3200" kern="1200" dirty="0" smtClean="0">
              <a:solidFill>
                <a:schemeClr val="tx1"/>
              </a:solidFill>
              <a:effectLst/>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3200" kern="1200" dirty="0" smtClean="0">
              <a:solidFill>
                <a:schemeClr val="tx1"/>
              </a:solidFill>
              <a:effectLst/>
            </a:endParaRPr>
          </a:p>
          <a:p>
            <a:pPr eaLnBrk="1" hangingPunct="1">
              <a:spcBef>
                <a:spcPct val="0"/>
              </a:spcBef>
            </a:pPr>
            <a:endParaRPr lang="en-GB" sz="3200" dirty="0" smtClean="0"/>
          </a:p>
          <a:p>
            <a:pPr eaLnBrk="1" hangingPunct="1">
              <a:spcBef>
                <a:spcPct val="0"/>
              </a:spcBef>
            </a:pPr>
            <a:endParaRPr lang="en-US" sz="3200" dirty="0" smtClean="0"/>
          </a:p>
          <a:p>
            <a:pPr eaLnBrk="1" hangingPunct="1">
              <a:spcBef>
                <a:spcPct val="0"/>
              </a:spcBef>
            </a:pPr>
            <a:endParaRPr lang="en-US" sz="3200" dirty="0" smtClean="0"/>
          </a:p>
          <a:p>
            <a:pPr eaLnBrk="1" hangingPunct="1">
              <a:spcBef>
                <a:spcPct val="0"/>
              </a:spcBef>
            </a:pPr>
            <a:endParaRPr lang="en-US" dirty="0" smtClean="0"/>
          </a:p>
          <a:p>
            <a:pPr eaLnBrk="1" hangingPunct="1">
              <a:spcBef>
                <a:spcPct val="0"/>
              </a:spcBef>
            </a:pPr>
            <a:endParaRPr lang="en-US"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137</a:t>
            </a:fld>
            <a:endParaRPr lang="en-US">
              <a:cs typeface="Arial" charset="0"/>
            </a:endParaRPr>
          </a:p>
        </p:txBody>
      </p:sp>
    </p:spTree>
    <p:extLst>
      <p:ext uri="{BB962C8B-B14F-4D97-AF65-F5344CB8AC3E}">
        <p14:creationId xmlns:p14="http://schemas.microsoft.com/office/powerpoint/2010/main" val="801971280"/>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70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tr-TR" sz="1200" b="1" kern="1200" noProof="0" dirty="0" smtClean="0">
                <a:solidFill>
                  <a:schemeClr val="tx1"/>
                </a:solidFill>
                <a:effectLst/>
                <a:latin typeface="+mn-lt"/>
                <a:ea typeface="+mn-ea"/>
                <a:cs typeface="+mn-cs"/>
              </a:rPr>
              <a:t>(4) </a:t>
            </a:r>
            <a:r>
              <a:rPr lang="tr-TR" sz="1200" b="1" kern="1200" noProof="0" dirty="0" smtClean="0">
                <a:solidFill>
                  <a:schemeClr val="tx1"/>
                </a:solidFill>
                <a:effectLst/>
              </a:rPr>
              <a:t>Uygun güvencelerle sınırlanmak </a:t>
            </a:r>
            <a:r>
              <a:rPr lang="tr-TR" sz="1200" b="1" kern="1200" baseline="0" noProof="0" dirty="0" smtClean="0">
                <a:solidFill>
                  <a:schemeClr val="tx1"/>
                </a:solidFill>
                <a:effectLst/>
              </a:rPr>
              <a:t>(devamla)</a:t>
            </a:r>
            <a:endParaRPr lang="tr-TR" sz="1200" b="0" noProof="0" dirty="0" smtClean="0"/>
          </a:p>
          <a:p>
            <a:pPr marL="0" marR="0" lvl="3" indent="0" algn="l" defTabSz="457200" rtl="0" eaLnBrk="1" fontAlgn="base" latinLnBrk="0" hangingPunct="1">
              <a:lnSpc>
                <a:spcPct val="100000"/>
              </a:lnSpc>
              <a:spcBef>
                <a:spcPct val="0"/>
              </a:spcBef>
              <a:spcAft>
                <a:spcPct val="0"/>
              </a:spcAft>
              <a:buClrTx/>
              <a:buSzTx/>
              <a:buFontTx/>
              <a:buNone/>
              <a:tabLst/>
              <a:defRPr/>
            </a:pPr>
            <a:endParaRPr lang="tr-TR" sz="1200" b="1" kern="1200" noProof="0" dirty="0" smtClean="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tr-TR" sz="1200" b="1" kern="1200" noProof="0" dirty="0" smtClean="0">
                <a:solidFill>
                  <a:schemeClr val="tx1"/>
                </a:solidFill>
                <a:effectLst/>
                <a:latin typeface="+mn-lt"/>
                <a:ea typeface="+mn-ea"/>
                <a:cs typeface="+mn-cs"/>
              </a:rPr>
              <a:t>2.</a:t>
            </a:r>
            <a:r>
              <a:rPr lang="tr-TR" sz="1200" b="1" kern="1200" baseline="0" noProof="0" dirty="0" smtClean="0">
                <a:solidFill>
                  <a:schemeClr val="tx1"/>
                </a:solidFill>
                <a:effectLst/>
                <a:latin typeface="+mn-lt"/>
                <a:ea typeface="+mn-ea"/>
                <a:cs typeface="+mn-cs"/>
              </a:rPr>
              <a:t> </a:t>
            </a:r>
            <a:r>
              <a:rPr lang="tr-TR" sz="1200" b="1" noProof="0" dirty="0" smtClean="0"/>
              <a:t>Sınırlara (ve daha genel anlamda meşru amaç, gereklilik ve orantılılık şartlarına) uyulmasını sağlayan yaptırım ve denetim tedbirleri</a:t>
            </a:r>
            <a:endParaRPr lang="tr-TR" sz="1200" b="0" noProof="0" dirty="0" smtClean="0"/>
          </a:p>
          <a:p>
            <a:pPr marL="0" marR="0" lvl="3" indent="0" algn="l" defTabSz="457200" rtl="0" eaLnBrk="1" fontAlgn="base" latinLnBrk="0" hangingPunct="1">
              <a:lnSpc>
                <a:spcPct val="100000"/>
              </a:lnSpc>
              <a:spcBef>
                <a:spcPct val="0"/>
              </a:spcBef>
              <a:spcAft>
                <a:spcPct val="0"/>
              </a:spcAft>
              <a:buClrTx/>
              <a:buSzTx/>
              <a:buFontTx/>
              <a:buNone/>
              <a:tabLst/>
              <a:defRPr/>
            </a:pPr>
            <a:endParaRPr lang="tr-TR" sz="1200" b="0" kern="1200" noProof="0" dirty="0" smtClean="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tr-TR" sz="1200" kern="1200" noProof="0" dirty="0" smtClean="0">
                <a:solidFill>
                  <a:schemeClr val="tx1"/>
                </a:solidFill>
                <a:effectLst/>
                <a:latin typeface="+mn-lt"/>
                <a:ea typeface="+mn-ea"/>
                <a:cs typeface="+mn-cs"/>
              </a:rPr>
              <a:t>Güvenceler arasında müdahalenin sınırlarına uyulma</a:t>
            </a:r>
            <a:r>
              <a:rPr lang="tr-TR" sz="1200" kern="1200" baseline="0" noProof="0" dirty="0" smtClean="0">
                <a:solidFill>
                  <a:schemeClr val="tx1"/>
                </a:solidFill>
                <a:effectLst/>
                <a:latin typeface="+mn-lt"/>
                <a:ea typeface="+mn-ea"/>
                <a:cs typeface="+mn-cs"/>
              </a:rPr>
              <a:t> biçimine dair yaptırım ve denetim tedbirleri de yer almalıdır. Bu tedbirler arasında şunlar bulunabilir: </a:t>
            </a:r>
            <a:endParaRPr lang="tr-TR" sz="1200" kern="1200" noProof="0" dirty="0" smtClean="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tr-TR" sz="1200" b="0" baseline="0" noProof="0" dirty="0" smtClean="0"/>
              <a:t>Teknik: </a:t>
            </a:r>
            <a:r>
              <a:rPr lang="tr-TR" sz="1200" noProof="0" dirty="0" smtClean="0"/>
              <a:t>örneğin erişim veya faaliyet kayıtları</a:t>
            </a:r>
            <a:r>
              <a:rPr lang="tr-TR" sz="1200" baseline="30000" noProof="0" dirty="0" smtClean="0"/>
              <a:t>[31, 32] </a:t>
            </a:r>
            <a:r>
              <a:rPr lang="tr-TR" sz="1200" noProof="0" dirty="0" smtClean="0"/>
              <a:t>; belirli bir sürenin ardından verilerin otomatik olarak silinmesi</a:t>
            </a:r>
            <a:r>
              <a:rPr lang="tr-TR" sz="1200" baseline="30000" noProof="0" dirty="0" smtClean="0"/>
              <a:t>[26]</a:t>
            </a:r>
            <a:r>
              <a:rPr lang="tr-TR" sz="1200" noProof="0" dirty="0" smtClean="0"/>
              <a:t>.</a:t>
            </a:r>
            <a:endParaRPr lang="tr-TR" sz="1200" b="0" baseline="0" noProof="0" dirty="0" smtClean="0"/>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tr-TR" sz="1200" noProof="0" dirty="0" smtClean="0"/>
              <a:t>Kurumsal: Şunları içerebilir:</a:t>
            </a:r>
            <a:endParaRPr lang="tr-TR" sz="1200" b="0" baseline="0" noProof="0" dirty="0" smtClean="0"/>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tr-TR" sz="1200" noProof="0" dirty="0" smtClean="0"/>
              <a:t>Özel bir yapı oluşturulması ve güvencelerin uygulanması ve denetlenmesi için uygun beşeri/teknik kaynakların temini. Örneğin artık işe yaramayan veya dosya ile ilgisi bulunmayan verilerin silinmesine yönelik işlemler oluşturulmalıdır.</a:t>
            </a:r>
            <a:r>
              <a:rPr lang="tr-TR" sz="1200" baseline="30000" noProof="0" dirty="0" smtClean="0"/>
              <a:t>[31]</a:t>
            </a:r>
            <a:endParaRPr lang="tr-TR" sz="1200" b="0" baseline="0" noProof="0" dirty="0" smtClean="0"/>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tr-TR" sz="1200" b="0" baseline="0" noProof="0" dirty="0" smtClean="0"/>
              <a:t>Tedbirin mütecaviz bir nitelik taşıması halinde (bir önceki slayda bakınız) en azından son başvuru mercii olarak</a:t>
            </a:r>
            <a:r>
              <a:rPr lang="tr-TR" sz="1200" kern="1200" baseline="30000" noProof="0" dirty="0" smtClean="0">
                <a:solidFill>
                  <a:schemeClr val="tx1"/>
                </a:solidFill>
                <a:effectLst/>
                <a:latin typeface="+mn-lt"/>
                <a:ea typeface="+mn-ea"/>
                <a:cs typeface="+mn-cs"/>
              </a:rPr>
              <a:t>[26§55] </a:t>
            </a:r>
            <a:r>
              <a:rPr lang="tr-TR" sz="1200" b="0" kern="1200" baseline="0" noProof="0" dirty="0" smtClean="0">
                <a:solidFill>
                  <a:schemeClr val="tx1"/>
                </a:solidFill>
                <a:effectLst/>
                <a:latin typeface="+mn-lt"/>
                <a:ea typeface="+mn-ea"/>
                <a:cs typeface="+mn-cs"/>
              </a:rPr>
              <a:t>, prensipte bir yargı hakimi olması gereken bağımsız bir merciin</a:t>
            </a:r>
            <a:r>
              <a:rPr lang="tr-TR" sz="1200" i="0" kern="1200" baseline="30000" noProof="0" dirty="0" smtClean="0">
                <a:solidFill>
                  <a:srgbClr val="00B050"/>
                </a:solidFill>
                <a:effectLst/>
                <a:latin typeface="+mn-lt"/>
                <a:ea typeface="+mn-ea"/>
                <a:cs typeface="+mn-cs"/>
              </a:rPr>
              <a:t>[29]</a:t>
            </a:r>
            <a:r>
              <a:rPr lang="tr-TR" sz="1200" i="0" kern="1200" baseline="0" noProof="0" dirty="0" smtClean="0">
                <a:solidFill>
                  <a:schemeClr val="tx1"/>
                </a:solidFill>
                <a:effectLst/>
                <a:latin typeface="+mn-lt"/>
                <a:ea typeface="+mn-ea"/>
                <a:cs typeface="+mn-cs"/>
              </a:rPr>
              <a:t> etkin denetimini de içerebilir. Bu türden bir denetimi mümkün kılabilmek için Devlet seviyesinde yargı teşkilatının gözden geçirilmesini de içerebilir.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tr-TR" sz="1200" kern="1200" baseline="0" noProof="0" dirty="0" smtClean="0">
                <a:solidFill>
                  <a:schemeClr val="tx1"/>
                </a:solidFill>
                <a:effectLst/>
                <a:latin typeface="+mn-lt"/>
                <a:ea typeface="+mn-ea"/>
                <a:cs typeface="+mn-cs"/>
              </a:rPr>
              <a:t>Kurumsal güvenceler arasında, ilgili şahıslara tanınan erişim ve doğrulama hakları</a:t>
            </a:r>
            <a:r>
              <a:rPr lang="tr-TR" sz="1200" b="0" baseline="30000" noProof="0" dirty="0" smtClean="0"/>
              <a:t>[29] [33]</a:t>
            </a:r>
            <a:r>
              <a:rPr lang="tr-TR" sz="1200" b="0" baseline="0" noProof="0" dirty="0" smtClean="0"/>
              <a:t> ve ayrıca erişim hakkı tanınmadığı durumlarda itiraz hakkı da dahil olmak üzere</a:t>
            </a:r>
            <a:r>
              <a:rPr lang="tr-TR" sz="1200" b="0" baseline="30000" noProof="0" dirty="0" smtClean="0"/>
              <a:t>[34] [26§56</a:t>
            </a:r>
            <a:r>
              <a:rPr lang="tr-TR" sz="1200" b="0" baseline="0" noProof="0" dirty="0" smtClean="0"/>
              <a:t> bu hakların kullanılması için izlenmesi gereken usulün net biçimde açıklanması </a:t>
            </a:r>
            <a:r>
              <a:rPr lang="tr-TR" sz="1200" kern="1200" baseline="0" noProof="0" dirty="0" smtClean="0">
                <a:solidFill>
                  <a:schemeClr val="tx1"/>
                </a:solidFill>
                <a:effectLst/>
                <a:latin typeface="+mn-lt"/>
                <a:ea typeface="+mn-ea"/>
                <a:cs typeface="+mn-cs"/>
              </a:rPr>
              <a:t>da yer almaktadı</a:t>
            </a:r>
            <a:r>
              <a:rPr lang="tr-TR" sz="1200" b="0" kern="1200" baseline="0" noProof="0" dirty="0" smtClean="0">
                <a:solidFill>
                  <a:schemeClr val="tx1"/>
                </a:solidFill>
                <a:effectLst/>
                <a:latin typeface="+mn-lt"/>
                <a:ea typeface="+mn-ea"/>
                <a:cs typeface="+mn-cs"/>
              </a:rPr>
              <a:t>r</a:t>
            </a:r>
            <a:r>
              <a:rPr lang="tr-TR" sz="1200" b="0" baseline="30000" noProof="0" dirty="0" smtClean="0"/>
              <a:t>[34] [26§55]</a:t>
            </a:r>
            <a:r>
              <a:rPr lang="tr-TR" sz="1200" b="0" baseline="0" noProof="0" dirty="0" smtClean="0"/>
              <a:t>. </a:t>
            </a:r>
          </a:p>
          <a:p>
            <a:pPr marL="171450" marR="0" lvl="3" indent="-171450" algn="l" defTabSz="457200" rtl="0" eaLnBrk="1" fontAlgn="base" latinLnBrk="0" hangingPunct="1">
              <a:lnSpc>
                <a:spcPct val="100000"/>
              </a:lnSpc>
              <a:spcBef>
                <a:spcPct val="0"/>
              </a:spcBef>
              <a:spcAft>
                <a:spcPct val="0"/>
              </a:spcAft>
              <a:buClrTx/>
              <a:buSzTx/>
              <a:buFontTx/>
              <a:buChar char="-"/>
              <a:tabLst/>
              <a:defRPr/>
            </a:pPr>
            <a:endParaRPr lang="tr-TR" sz="1200" b="0" baseline="0" noProof="0" dirty="0" smtClean="0"/>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tr-TR" sz="1200" b="0" baseline="0" noProof="0" dirty="0" smtClean="0"/>
              <a:t>Mali: Güvencelerin uygulanmasına yönelik mali kaynaklar yeterli hükümlerle temin edilmelidir. </a:t>
            </a:r>
          </a:p>
          <a:p>
            <a:pPr marL="0" marR="0" indent="0" algn="l" defTabSz="457200" rtl="0" eaLnBrk="1" fontAlgn="base" latinLnBrk="0" hangingPunct="1">
              <a:lnSpc>
                <a:spcPct val="100000"/>
              </a:lnSpc>
              <a:spcBef>
                <a:spcPct val="0"/>
              </a:spcBef>
              <a:spcAft>
                <a:spcPct val="0"/>
              </a:spcAft>
              <a:buClrTx/>
              <a:buSzTx/>
              <a:buFontTx/>
              <a:buNone/>
              <a:tabLst/>
              <a:defRPr/>
            </a:pPr>
            <a:endParaRPr lang="tr-TR" sz="1200" kern="1200" baseline="30000" noProof="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tr-TR" sz="1200" i="1" kern="1200" noProof="0" dirty="0" smtClean="0">
                <a:solidFill>
                  <a:schemeClr val="tx1"/>
                </a:solidFill>
                <a:effectLst/>
                <a:latin typeface="+mn-lt"/>
                <a:ea typeface="+mn-ea"/>
                <a:cs typeface="+mn-cs"/>
              </a:rPr>
              <a:t>Kaynaklar:</a:t>
            </a:r>
          </a:p>
          <a:p>
            <a:pPr marL="0" marR="0" indent="0" algn="l" defTabSz="457200" rtl="0" eaLnBrk="1" fontAlgn="base" latinLnBrk="0" hangingPunct="1">
              <a:lnSpc>
                <a:spcPct val="100000"/>
              </a:lnSpc>
              <a:spcBef>
                <a:spcPct val="0"/>
              </a:spcBef>
              <a:spcAft>
                <a:spcPct val="0"/>
              </a:spcAft>
              <a:buClrTx/>
              <a:buSzTx/>
              <a:buFontTx/>
              <a:buNone/>
              <a:tabLst/>
              <a:defRPr/>
            </a:pPr>
            <a:endParaRPr lang="tr-TR" sz="1200" kern="1200" baseline="30000" noProof="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tr-TR" sz="1200" kern="1200" baseline="30000" noProof="0" dirty="0" smtClean="0">
                <a:solidFill>
                  <a:schemeClr val="tx1"/>
                </a:solidFill>
                <a:effectLst/>
                <a:latin typeface="+mn-lt"/>
                <a:ea typeface="+mn-ea"/>
                <a:cs typeface="+mn-cs"/>
              </a:rPr>
              <a:t>[26] </a:t>
            </a:r>
            <a:r>
              <a:rPr lang="tr-TR" sz="1200" i="0" kern="1200" noProof="0" dirty="0" smtClean="0">
                <a:solidFill>
                  <a:schemeClr val="tx1"/>
                </a:solidFill>
                <a:effectLst/>
                <a:latin typeface="+mn-lt"/>
                <a:ea typeface="+mn-ea"/>
                <a:cs typeface="+mn-cs"/>
              </a:rPr>
              <a:t>AİHM, </a:t>
            </a:r>
            <a:r>
              <a:rPr lang="tr-TR" sz="1200" i="1" kern="1200" noProof="0" dirty="0" smtClean="0">
                <a:solidFill>
                  <a:schemeClr val="tx1"/>
                </a:solidFill>
                <a:effectLst/>
                <a:latin typeface="+mn-lt"/>
                <a:ea typeface="+mn-ea"/>
                <a:cs typeface="+mn-cs"/>
              </a:rPr>
              <a:t>“</a:t>
            </a:r>
            <a:r>
              <a:rPr lang="tr-TR" sz="1200" kern="1200" noProof="0" dirty="0" err="1" smtClean="0">
                <a:solidFill>
                  <a:schemeClr val="tx1"/>
                </a:solidFill>
                <a:effectLst/>
                <a:latin typeface="+mn-lt"/>
                <a:ea typeface="+mn-ea"/>
                <a:cs typeface="+mn-cs"/>
              </a:rPr>
              <a:t>Klass</a:t>
            </a:r>
            <a:r>
              <a:rPr lang="tr-TR" sz="1200" kern="1200" noProof="0" dirty="0" smtClean="0">
                <a:solidFill>
                  <a:schemeClr val="tx1"/>
                </a:solidFill>
                <a:effectLst/>
                <a:latin typeface="+mn-lt"/>
                <a:ea typeface="+mn-ea"/>
                <a:cs typeface="+mn-cs"/>
              </a:rPr>
              <a:t> ve diğerleri/Almanya” davası, Başvuru No: 5029/71, 6 Eylül 1978 tarihli karar, Series A, n° 28, paragraf 50 vd.</a:t>
            </a:r>
          </a:p>
          <a:p>
            <a:pPr marL="0" marR="0" lvl="3" indent="0" algn="l" defTabSz="457200" rtl="0" eaLnBrk="1" fontAlgn="base" latinLnBrk="0" hangingPunct="1">
              <a:lnSpc>
                <a:spcPct val="100000"/>
              </a:lnSpc>
              <a:spcBef>
                <a:spcPct val="0"/>
              </a:spcBef>
              <a:spcAft>
                <a:spcPct val="0"/>
              </a:spcAft>
              <a:buClrTx/>
              <a:buSzTx/>
              <a:buFontTx/>
              <a:buNone/>
              <a:tabLst/>
              <a:defRPr/>
            </a:pPr>
            <a:r>
              <a:rPr lang="tr-TR" sz="1200" b="0" kern="1200" baseline="30000" noProof="0" dirty="0" smtClean="0">
                <a:solidFill>
                  <a:schemeClr val="tx1"/>
                </a:solidFill>
                <a:effectLst/>
                <a:latin typeface="+mn-lt"/>
                <a:ea typeface="+mn-ea"/>
                <a:cs typeface="+mn-cs"/>
              </a:rPr>
              <a:t>[27] </a:t>
            </a:r>
            <a:r>
              <a:rPr lang="tr-TR" sz="1200" b="0" kern="1200" noProof="0" dirty="0" smtClean="0">
                <a:solidFill>
                  <a:schemeClr val="tx1"/>
                </a:solidFill>
                <a:effectLst/>
                <a:latin typeface="+mn-lt"/>
                <a:ea typeface="+mn-ea"/>
                <a:cs typeface="+mn-cs"/>
              </a:rPr>
              <a:t>Bkz.</a:t>
            </a:r>
            <a:r>
              <a:rPr lang="tr-TR" sz="1200" b="0" kern="1200" baseline="0" noProof="0" dirty="0" smtClean="0">
                <a:solidFill>
                  <a:schemeClr val="tx1"/>
                </a:solidFill>
                <a:effectLst/>
                <a:latin typeface="+mn-lt"/>
                <a:ea typeface="+mn-ea"/>
                <a:cs typeface="+mn-cs"/>
              </a:rPr>
              <a:t> örneğin </a:t>
            </a:r>
            <a:r>
              <a:rPr lang="tr-TR" sz="1200" b="0" kern="1200" noProof="0" dirty="0" smtClean="0">
                <a:solidFill>
                  <a:schemeClr val="tx1"/>
                </a:solidFill>
                <a:effectLst/>
                <a:latin typeface="+mn-lt"/>
                <a:ea typeface="+mn-ea"/>
                <a:cs typeface="+mn-cs"/>
              </a:rPr>
              <a:t>AİHM, “</a:t>
            </a:r>
            <a:r>
              <a:rPr lang="tr-TR" sz="1200" b="0" kern="1200" noProof="0" dirty="0" err="1" smtClean="0">
                <a:solidFill>
                  <a:schemeClr val="tx1"/>
                </a:solidFill>
                <a:effectLst/>
                <a:latin typeface="+mn-lt"/>
                <a:ea typeface="+mn-ea"/>
                <a:cs typeface="+mn-cs"/>
              </a:rPr>
              <a:t>Marckx</a:t>
            </a:r>
            <a:r>
              <a:rPr lang="tr-TR" sz="1200" b="0" kern="1200" noProof="0" dirty="0" smtClean="0">
                <a:solidFill>
                  <a:schemeClr val="tx1"/>
                </a:solidFill>
                <a:effectLst/>
                <a:latin typeface="+mn-lt"/>
                <a:ea typeface="+mn-ea"/>
                <a:cs typeface="+mn-cs"/>
              </a:rPr>
              <a:t>/Belçika” davası, </a:t>
            </a:r>
            <a:r>
              <a:rPr lang="tr-TR" sz="1200" kern="1200" noProof="0" dirty="0" smtClean="0">
                <a:solidFill>
                  <a:schemeClr val="tx1"/>
                </a:solidFill>
                <a:effectLst/>
                <a:latin typeface="+mn-lt"/>
                <a:ea typeface="+mn-ea"/>
                <a:cs typeface="+mn-cs"/>
              </a:rPr>
              <a:t>Başvuru No: </a:t>
            </a:r>
            <a:r>
              <a:rPr lang="tr-TR" sz="1200" b="0" kern="1200" noProof="0" dirty="0" smtClean="0">
                <a:solidFill>
                  <a:schemeClr val="tx1"/>
                </a:solidFill>
                <a:effectLst/>
                <a:latin typeface="+mn-lt"/>
                <a:ea typeface="+mn-ea"/>
                <a:cs typeface="+mn-cs"/>
              </a:rPr>
              <a:t>6833/74, 13 Haziran 1979, paragraf</a:t>
            </a:r>
            <a:r>
              <a:rPr lang="tr-TR" sz="1200" b="0" kern="1200" baseline="0" noProof="0" dirty="0" smtClean="0">
                <a:solidFill>
                  <a:schemeClr val="tx1"/>
                </a:solidFill>
                <a:effectLst/>
                <a:latin typeface="+mn-lt"/>
                <a:ea typeface="+mn-ea"/>
                <a:cs typeface="+mn-cs"/>
              </a:rPr>
              <a:t> </a:t>
            </a:r>
            <a:r>
              <a:rPr lang="tr-TR" sz="1200" b="0" kern="1200" noProof="0" dirty="0" smtClean="0">
                <a:solidFill>
                  <a:schemeClr val="tx1"/>
                </a:solidFill>
                <a:effectLst/>
                <a:latin typeface="+mn-lt"/>
                <a:ea typeface="+mn-ea"/>
                <a:cs typeface="+mn-cs"/>
              </a:rPr>
              <a:t>31.</a:t>
            </a:r>
          </a:p>
          <a:p>
            <a:pPr marL="0" marR="0" lvl="3" indent="0" algn="l" defTabSz="457200" rtl="0" eaLnBrk="1" fontAlgn="base" latinLnBrk="0" hangingPunct="1">
              <a:lnSpc>
                <a:spcPct val="100000"/>
              </a:lnSpc>
              <a:spcBef>
                <a:spcPct val="0"/>
              </a:spcBef>
              <a:spcAft>
                <a:spcPct val="0"/>
              </a:spcAft>
              <a:buClrTx/>
              <a:buSzTx/>
              <a:buFontTx/>
              <a:buNone/>
              <a:tabLst/>
              <a:defRPr/>
            </a:pPr>
            <a:r>
              <a:rPr lang="tr-TR" sz="1200" kern="1200" baseline="30000" noProof="0" dirty="0" smtClean="0">
                <a:solidFill>
                  <a:schemeClr val="tx1"/>
                </a:solidFill>
                <a:effectLst/>
                <a:latin typeface="+mn-lt"/>
                <a:ea typeface="+mn-ea"/>
                <a:cs typeface="+mn-cs"/>
              </a:rPr>
              <a:t>[28] </a:t>
            </a:r>
            <a:r>
              <a:rPr lang="tr-TR" sz="1200" b="0" dirty="0" smtClean="0"/>
              <a:t>Avrupa Konseyi Bakanlar Komitesi’nin polis sektöründe</a:t>
            </a:r>
            <a:r>
              <a:rPr lang="tr-TR" sz="1200" b="0" baseline="0" dirty="0" smtClean="0"/>
              <a:t> kişisel verilerin kullanımını düzenleyen</a:t>
            </a:r>
            <a:r>
              <a:rPr lang="tr-TR" sz="1200" b="0" dirty="0" smtClean="0"/>
              <a:t> </a:t>
            </a:r>
            <a:r>
              <a:rPr lang="tr-TR" sz="1200" b="0" baseline="0" dirty="0" smtClean="0"/>
              <a:t>87(15) sayılı tavsiye kararı, </a:t>
            </a:r>
            <a:r>
              <a:rPr lang="tr-TR" sz="1200" kern="1200" baseline="0" noProof="0" dirty="0" err="1" smtClean="0">
                <a:solidFill>
                  <a:schemeClr val="tx1"/>
                </a:solidFill>
                <a:effectLst/>
                <a:latin typeface="+mn-lt"/>
                <a:ea typeface="+mn-ea"/>
                <a:cs typeface="+mn-cs"/>
              </a:rPr>
              <a:t>https</a:t>
            </a:r>
            <a:r>
              <a:rPr lang="tr-TR" sz="1200" kern="1200" baseline="0" noProof="0" dirty="0" smtClean="0">
                <a:solidFill>
                  <a:schemeClr val="tx1"/>
                </a:solidFill>
                <a:effectLst/>
                <a:latin typeface="+mn-lt"/>
                <a:ea typeface="+mn-ea"/>
                <a:cs typeface="+mn-cs"/>
              </a:rPr>
              <a:t>://</a:t>
            </a:r>
            <a:r>
              <a:rPr lang="tr-TR" sz="1200" kern="1200" baseline="0" noProof="0" dirty="0" err="1" smtClean="0">
                <a:solidFill>
                  <a:schemeClr val="tx1"/>
                </a:solidFill>
                <a:effectLst/>
                <a:latin typeface="+mn-lt"/>
                <a:ea typeface="+mn-ea"/>
                <a:cs typeface="+mn-cs"/>
              </a:rPr>
              <a:t>search.coe.int</a:t>
            </a:r>
            <a:r>
              <a:rPr lang="tr-TR" sz="1200" kern="1200" baseline="0" noProof="0" dirty="0" smtClean="0">
                <a:solidFill>
                  <a:schemeClr val="tx1"/>
                </a:solidFill>
                <a:effectLst/>
                <a:latin typeface="+mn-lt"/>
                <a:ea typeface="+mn-ea"/>
                <a:cs typeface="+mn-cs"/>
              </a:rPr>
              <a:t>/cm/</a:t>
            </a:r>
            <a:r>
              <a:rPr lang="tr-TR" sz="1200" kern="1200" baseline="0" noProof="0" dirty="0" err="1" smtClean="0">
                <a:solidFill>
                  <a:schemeClr val="tx1"/>
                </a:solidFill>
                <a:effectLst/>
                <a:latin typeface="+mn-lt"/>
                <a:ea typeface="+mn-ea"/>
                <a:cs typeface="+mn-cs"/>
              </a:rPr>
              <a:t>Pages</a:t>
            </a:r>
            <a:r>
              <a:rPr lang="tr-TR" sz="1200" kern="1200" baseline="0" noProof="0" dirty="0" smtClean="0">
                <a:solidFill>
                  <a:schemeClr val="tx1"/>
                </a:solidFill>
                <a:effectLst/>
                <a:latin typeface="+mn-lt"/>
                <a:ea typeface="+mn-ea"/>
                <a:cs typeface="+mn-cs"/>
              </a:rPr>
              <a:t>/</a:t>
            </a:r>
            <a:r>
              <a:rPr lang="tr-TR" sz="1200" kern="1200" baseline="0" noProof="0" dirty="0" err="1" smtClean="0">
                <a:solidFill>
                  <a:schemeClr val="tx1"/>
                </a:solidFill>
                <a:effectLst/>
                <a:latin typeface="+mn-lt"/>
                <a:ea typeface="+mn-ea"/>
                <a:cs typeface="+mn-cs"/>
              </a:rPr>
              <a:t>result_details.aspx?ObjectID</a:t>
            </a:r>
            <a:r>
              <a:rPr lang="tr-TR" sz="1200" kern="1200" baseline="0" noProof="0" dirty="0" smtClean="0">
                <a:solidFill>
                  <a:schemeClr val="tx1"/>
                </a:solidFill>
                <a:effectLst/>
                <a:latin typeface="+mn-lt"/>
                <a:ea typeface="+mn-ea"/>
                <a:cs typeface="+mn-cs"/>
              </a:rPr>
              <a:t>=09000016804e7a3c (son erişim tarihi: 5 Ocak 2017). </a:t>
            </a:r>
            <a:endParaRPr lang="tr-TR" sz="1200" kern="1200" baseline="30000" noProof="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tr-TR" sz="1200" kern="1200" baseline="30000" noProof="0" dirty="0" smtClean="0">
                <a:solidFill>
                  <a:schemeClr val="tx1"/>
                </a:solidFill>
                <a:effectLst/>
                <a:latin typeface="+mn-lt"/>
                <a:ea typeface="+mn-ea"/>
                <a:cs typeface="+mn-cs"/>
              </a:rPr>
              <a:t>[29] </a:t>
            </a:r>
            <a:r>
              <a:rPr lang="tr-TR" sz="1200" dirty="0" smtClean="0"/>
              <a:t>29. Madde Veri Koruma Çalışma Grubu, Kolluk sektöründe gereklilik ve orantılılık kavramları ile veri korumanın uygulanması hakkında 01/2014 </a:t>
            </a:r>
            <a:r>
              <a:rPr lang="tr-TR" sz="1200" dirty="0" err="1" smtClean="0"/>
              <a:t>no’lu</a:t>
            </a:r>
            <a:r>
              <a:rPr lang="tr-TR" sz="1200" dirty="0" smtClean="0"/>
              <a:t> Görüş (WP 211), </a:t>
            </a:r>
            <a:r>
              <a:rPr lang="tr-TR" sz="1200" i="1" dirty="0" err="1" smtClean="0"/>
              <a:t>a.g.e</a:t>
            </a:r>
            <a:r>
              <a:rPr lang="tr-TR" sz="1200" dirty="0" smtClean="0"/>
              <a:t>., paragraf 3.26</a:t>
            </a:r>
            <a:endParaRPr lang="tr-TR" sz="1200" kern="1200" baseline="30000" noProof="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tr-TR" sz="1200" kern="1200" baseline="30000" noProof="0" dirty="0" smtClean="0">
                <a:solidFill>
                  <a:schemeClr val="tx1"/>
                </a:solidFill>
                <a:effectLst/>
                <a:latin typeface="+mn-lt"/>
                <a:ea typeface="+mn-ea"/>
                <a:cs typeface="+mn-cs"/>
              </a:rPr>
              <a:t>[30] </a:t>
            </a:r>
            <a:r>
              <a:rPr lang="en-GB" sz="1200" kern="1200" dirty="0" smtClean="0">
                <a:solidFill>
                  <a:schemeClr val="tx1"/>
                </a:solidFill>
                <a:effectLst/>
              </a:rPr>
              <a:t>AİHM, “L.H./</a:t>
            </a:r>
            <a:r>
              <a:rPr lang="en-GB" sz="1200" kern="1200" dirty="0" err="1" smtClean="0">
                <a:solidFill>
                  <a:schemeClr val="tx1"/>
                </a:solidFill>
                <a:effectLst/>
              </a:rPr>
              <a:t>Letonya</a:t>
            </a:r>
            <a:r>
              <a:rPr lang="en-GB" sz="1200" kern="1200" dirty="0" smtClean="0">
                <a:solidFill>
                  <a:schemeClr val="tx1"/>
                </a:solidFill>
                <a:effectLst/>
              </a:rPr>
              <a:t>” </a:t>
            </a:r>
            <a:r>
              <a:rPr lang="en-GB" sz="1200" kern="1200" dirty="0" err="1" smtClean="0">
                <a:solidFill>
                  <a:schemeClr val="tx1"/>
                </a:solidFill>
                <a:effectLst/>
              </a:rPr>
              <a:t>davası</a:t>
            </a:r>
            <a:r>
              <a:rPr lang="en-GB" sz="1200" kern="1200" dirty="0" smtClean="0">
                <a:solidFill>
                  <a:schemeClr val="tx1"/>
                </a:solidFill>
                <a:effectLst/>
              </a:rPr>
              <a:t>,</a:t>
            </a:r>
            <a:r>
              <a:rPr lang="en-GB" sz="1200" kern="1200" baseline="0" dirty="0" smtClean="0">
                <a:solidFill>
                  <a:schemeClr val="tx1"/>
                </a:solidFill>
                <a:effectLst/>
              </a:rPr>
              <a:t> </a:t>
            </a:r>
            <a:r>
              <a:rPr lang="en-GB" sz="1200" kern="1200" baseline="0" dirty="0" err="1" smtClean="0">
                <a:solidFill>
                  <a:schemeClr val="tx1"/>
                </a:solidFill>
                <a:effectLst/>
              </a:rPr>
              <a:t>Başvuru</a:t>
            </a:r>
            <a:r>
              <a:rPr lang="en-GB" sz="1200" kern="1200" dirty="0" smtClean="0">
                <a:solidFill>
                  <a:schemeClr val="tx1"/>
                </a:solidFill>
                <a:effectLst/>
              </a:rPr>
              <a:t> No. 52019/07), 29 Nisan 2014; </a:t>
            </a:r>
            <a:r>
              <a:rPr lang="en-GB" sz="1200" kern="1200" dirty="0" err="1" smtClean="0">
                <a:solidFill>
                  <a:schemeClr val="tx1"/>
                </a:solidFill>
                <a:effectLst/>
              </a:rPr>
              <a:t>ayrıca</a:t>
            </a:r>
            <a:r>
              <a:rPr lang="en-GB" sz="1200" kern="1200" dirty="0" smtClean="0">
                <a:solidFill>
                  <a:schemeClr val="tx1"/>
                </a:solidFill>
                <a:effectLst/>
              </a:rPr>
              <a:t> </a:t>
            </a:r>
            <a:r>
              <a:rPr lang="en-GB" sz="1200" kern="1200" dirty="0" err="1" smtClean="0">
                <a:solidFill>
                  <a:schemeClr val="tx1"/>
                </a:solidFill>
                <a:effectLst/>
              </a:rPr>
              <a:t>bkz</a:t>
            </a:r>
            <a:r>
              <a:rPr lang="en-GB" sz="1200" kern="1200" dirty="0" smtClean="0">
                <a:solidFill>
                  <a:schemeClr val="tx1"/>
                </a:solidFill>
                <a:effectLst/>
              </a:rPr>
              <a:t>. “Kennedy/</a:t>
            </a:r>
            <a:r>
              <a:rPr lang="en-GB" sz="1200" kern="1200" dirty="0" err="1" smtClean="0">
                <a:solidFill>
                  <a:schemeClr val="tx1"/>
                </a:solidFill>
                <a:effectLst/>
              </a:rPr>
              <a:t>Birleşik</a:t>
            </a:r>
            <a:r>
              <a:rPr lang="en-GB" sz="1200" kern="1200" dirty="0" smtClean="0">
                <a:solidFill>
                  <a:schemeClr val="tx1"/>
                </a:solidFill>
                <a:effectLst/>
              </a:rPr>
              <a:t> </a:t>
            </a:r>
            <a:r>
              <a:rPr lang="en-GB" sz="1200" kern="1200" dirty="0" err="1" smtClean="0">
                <a:solidFill>
                  <a:schemeClr val="tx1"/>
                </a:solidFill>
                <a:effectLst/>
              </a:rPr>
              <a:t>Krallık</a:t>
            </a:r>
            <a:r>
              <a:rPr lang="en-GB" sz="1200" kern="1200" dirty="0" smtClean="0">
                <a:solidFill>
                  <a:schemeClr val="tx1"/>
                </a:solidFill>
                <a:effectLst/>
              </a:rPr>
              <a:t>”, </a:t>
            </a:r>
            <a:r>
              <a:rPr lang="en-GB" sz="1200" kern="1200" dirty="0" err="1" smtClean="0">
                <a:solidFill>
                  <a:schemeClr val="tx1"/>
                </a:solidFill>
                <a:effectLst/>
              </a:rPr>
              <a:t>Başvuru</a:t>
            </a:r>
            <a:r>
              <a:rPr lang="en-GB" sz="1200" kern="1200" dirty="0" smtClean="0">
                <a:solidFill>
                  <a:schemeClr val="tx1"/>
                </a:solidFill>
                <a:effectLst/>
              </a:rPr>
              <a:t> No. 26839/05,</a:t>
            </a:r>
            <a:r>
              <a:rPr lang="en-GB" sz="1200" kern="1200" baseline="0" dirty="0" smtClean="0">
                <a:solidFill>
                  <a:schemeClr val="tx1"/>
                </a:solidFill>
                <a:effectLst/>
              </a:rPr>
              <a:t> </a:t>
            </a:r>
            <a:r>
              <a:rPr lang="en-GB" sz="1200" dirty="0" smtClean="0"/>
              <a:t>18 </a:t>
            </a:r>
            <a:r>
              <a:rPr lang="en-GB" sz="1200" dirty="0" err="1" smtClean="0"/>
              <a:t>Mayıs</a:t>
            </a:r>
            <a:r>
              <a:rPr lang="en-GB" sz="1200" dirty="0" smtClean="0"/>
              <a:t> 2010 </a:t>
            </a:r>
            <a:r>
              <a:rPr lang="en-GB" sz="1200" kern="1200" dirty="0" smtClean="0">
                <a:solidFill>
                  <a:schemeClr val="tx1"/>
                </a:solidFill>
                <a:effectLst/>
              </a:rPr>
              <a:t>(</a:t>
            </a:r>
            <a:r>
              <a:rPr lang="en-GB" sz="1200" kern="1200" dirty="0" err="1" smtClean="0">
                <a:solidFill>
                  <a:schemeClr val="tx1"/>
                </a:solidFill>
                <a:effectLst/>
              </a:rPr>
              <a:t>nihai</a:t>
            </a:r>
            <a:r>
              <a:rPr lang="en-GB" sz="1200" kern="1200" dirty="0" smtClean="0">
                <a:solidFill>
                  <a:schemeClr val="tx1"/>
                </a:solidFill>
                <a:effectLst/>
              </a:rPr>
              <a:t> </a:t>
            </a:r>
            <a:r>
              <a:rPr lang="en-GB" sz="1200" kern="1200" dirty="0" err="1" smtClean="0">
                <a:solidFill>
                  <a:schemeClr val="tx1"/>
                </a:solidFill>
                <a:effectLst/>
              </a:rPr>
              <a:t>karar</a:t>
            </a:r>
            <a:r>
              <a:rPr lang="en-GB" sz="1200" kern="1200" dirty="0" smtClean="0">
                <a:solidFill>
                  <a:schemeClr val="tx1"/>
                </a:solidFill>
                <a:effectLst/>
              </a:rPr>
              <a:t> 18 </a:t>
            </a:r>
            <a:r>
              <a:rPr lang="en-GB" sz="1200" kern="1200" dirty="0" err="1" smtClean="0">
                <a:solidFill>
                  <a:schemeClr val="tx1"/>
                </a:solidFill>
                <a:effectLst/>
              </a:rPr>
              <a:t>Ağustos</a:t>
            </a:r>
            <a:r>
              <a:rPr lang="en-GB" sz="1200" kern="1200" dirty="0" smtClean="0">
                <a:solidFill>
                  <a:schemeClr val="tx1"/>
                </a:solidFill>
                <a:effectLst/>
              </a:rPr>
              <a:t> 2010)</a:t>
            </a:r>
            <a:r>
              <a:rPr lang="en-GB" sz="1200" dirty="0" smtClean="0"/>
              <a:t>, </a:t>
            </a:r>
            <a:r>
              <a:rPr lang="en-GB" sz="1200" dirty="0" err="1" smtClean="0"/>
              <a:t>özellikle</a:t>
            </a:r>
            <a:r>
              <a:rPr lang="en-GB" sz="1200" dirty="0" smtClean="0"/>
              <a:t> </a:t>
            </a:r>
            <a:r>
              <a:rPr lang="en-GB" sz="1200" baseline="0" dirty="0" err="1" smtClean="0"/>
              <a:t>paragraf</a:t>
            </a:r>
            <a:r>
              <a:rPr lang="en-GB" sz="1200" baseline="0" dirty="0" smtClean="0"/>
              <a:t> 163.</a:t>
            </a:r>
            <a:endParaRPr lang="tr-TR" sz="1200" kern="1200" baseline="30000" noProof="0" dirty="0" smtClean="0">
              <a:solidFill>
                <a:schemeClr val="tx1"/>
              </a:solidFill>
              <a:effectLst/>
              <a:latin typeface="+mn-lt"/>
              <a:ea typeface="+mn-ea"/>
              <a:cs typeface="+mn-cs"/>
            </a:endParaRPr>
          </a:p>
          <a:p>
            <a:r>
              <a:rPr lang="tr-TR" sz="1200" kern="1200" baseline="30000" noProof="0" dirty="0" smtClean="0">
                <a:solidFill>
                  <a:schemeClr val="tx1"/>
                </a:solidFill>
                <a:effectLst/>
                <a:latin typeface="+mn-lt"/>
                <a:ea typeface="+mn-ea"/>
                <a:cs typeface="+mn-cs"/>
              </a:rPr>
              <a:t>[31] </a:t>
            </a:r>
            <a:r>
              <a:rPr lang="tr-TR" sz="1200" kern="1200" baseline="0" noProof="0" dirty="0" smtClean="0">
                <a:solidFill>
                  <a:schemeClr val="tx1"/>
                </a:solidFill>
                <a:effectLst/>
                <a:latin typeface="+mn-lt"/>
                <a:ea typeface="+mn-ea"/>
                <a:cs typeface="+mn-cs"/>
              </a:rPr>
              <a:t>AİHM, </a:t>
            </a:r>
            <a:r>
              <a:rPr lang="en-GB" sz="1200" kern="1200" dirty="0" smtClean="0">
                <a:solidFill>
                  <a:schemeClr val="tx1"/>
                </a:solidFill>
                <a:effectLst/>
              </a:rPr>
              <a:t>“Kennedy/</a:t>
            </a:r>
            <a:r>
              <a:rPr lang="en-GB" sz="1200" kern="1200" dirty="0" err="1" smtClean="0">
                <a:solidFill>
                  <a:schemeClr val="tx1"/>
                </a:solidFill>
                <a:effectLst/>
              </a:rPr>
              <a:t>Birleşik</a:t>
            </a:r>
            <a:r>
              <a:rPr lang="en-GB" sz="1200" kern="1200" dirty="0" smtClean="0">
                <a:solidFill>
                  <a:schemeClr val="tx1"/>
                </a:solidFill>
                <a:effectLst/>
              </a:rPr>
              <a:t> </a:t>
            </a:r>
            <a:r>
              <a:rPr lang="en-GB" sz="1200" kern="1200" dirty="0" err="1" smtClean="0">
                <a:solidFill>
                  <a:schemeClr val="tx1"/>
                </a:solidFill>
                <a:effectLst/>
              </a:rPr>
              <a:t>Krallık</a:t>
            </a:r>
            <a:r>
              <a:rPr lang="en-GB" sz="1200" kern="1200" dirty="0" smtClean="0">
                <a:solidFill>
                  <a:schemeClr val="tx1"/>
                </a:solidFill>
                <a:effectLst/>
              </a:rPr>
              <a:t>” </a:t>
            </a:r>
            <a:r>
              <a:rPr lang="en-GB" sz="1200" kern="1200" dirty="0" err="1" smtClean="0">
                <a:solidFill>
                  <a:schemeClr val="tx1"/>
                </a:solidFill>
                <a:effectLst/>
              </a:rPr>
              <a:t>davası</a:t>
            </a:r>
            <a:r>
              <a:rPr lang="en-GB" sz="1200" kern="1200" dirty="0" smtClean="0">
                <a:solidFill>
                  <a:schemeClr val="tx1"/>
                </a:solidFill>
                <a:effectLst/>
              </a:rPr>
              <a:t>, </a:t>
            </a:r>
            <a:r>
              <a:rPr lang="en-GB" sz="1200" kern="1200" dirty="0" err="1" smtClean="0">
                <a:solidFill>
                  <a:schemeClr val="tx1"/>
                </a:solidFill>
                <a:effectLst/>
              </a:rPr>
              <a:t>Başvuru</a:t>
            </a:r>
            <a:r>
              <a:rPr lang="en-GB" sz="1200" kern="1200" dirty="0" smtClean="0">
                <a:solidFill>
                  <a:schemeClr val="tx1"/>
                </a:solidFill>
                <a:effectLst/>
              </a:rPr>
              <a:t> No. 26839/05,</a:t>
            </a:r>
            <a:r>
              <a:rPr lang="en-GB" sz="1200" kern="1200" baseline="0" dirty="0" smtClean="0">
                <a:solidFill>
                  <a:schemeClr val="tx1"/>
                </a:solidFill>
                <a:effectLst/>
              </a:rPr>
              <a:t> </a:t>
            </a:r>
            <a:r>
              <a:rPr lang="en-GB" sz="1200" dirty="0" smtClean="0"/>
              <a:t>18 </a:t>
            </a:r>
            <a:r>
              <a:rPr lang="en-GB" sz="1200" dirty="0" err="1" smtClean="0"/>
              <a:t>Mayıs</a:t>
            </a:r>
            <a:r>
              <a:rPr lang="en-GB" sz="1200" dirty="0" smtClean="0"/>
              <a:t> 2010 </a:t>
            </a:r>
            <a:r>
              <a:rPr lang="en-GB" sz="1200" kern="1200" dirty="0" smtClean="0">
                <a:solidFill>
                  <a:schemeClr val="tx1"/>
                </a:solidFill>
                <a:effectLst/>
              </a:rPr>
              <a:t>(</a:t>
            </a:r>
            <a:r>
              <a:rPr lang="en-GB" sz="1200" kern="1200" dirty="0" err="1" smtClean="0">
                <a:solidFill>
                  <a:schemeClr val="tx1"/>
                </a:solidFill>
                <a:effectLst/>
              </a:rPr>
              <a:t>nihai</a:t>
            </a:r>
            <a:r>
              <a:rPr lang="en-GB" sz="1200" kern="1200" dirty="0" smtClean="0">
                <a:solidFill>
                  <a:schemeClr val="tx1"/>
                </a:solidFill>
                <a:effectLst/>
              </a:rPr>
              <a:t> </a:t>
            </a:r>
            <a:r>
              <a:rPr lang="en-GB" sz="1200" kern="1200" dirty="0" err="1" smtClean="0">
                <a:solidFill>
                  <a:schemeClr val="tx1"/>
                </a:solidFill>
                <a:effectLst/>
              </a:rPr>
              <a:t>karar</a:t>
            </a:r>
            <a:r>
              <a:rPr lang="en-GB" sz="1200" kern="1200" dirty="0" smtClean="0">
                <a:solidFill>
                  <a:schemeClr val="tx1"/>
                </a:solidFill>
                <a:effectLst/>
              </a:rPr>
              <a:t> 18 </a:t>
            </a:r>
            <a:r>
              <a:rPr lang="en-GB" sz="1200" kern="1200" dirty="0" err="1" smtClean="0">
                <a:solidFill>
                  <a:schemeClr val="tx1"/>
                </a:solidFill>
                <a:effectLst/>
              </a:rPr>
              <a:t>Ağustos</a:t>
            </a:r>
            <a:r>
              <a:rPr lang="en-GB" sz="1200" kern="1200" dirty="0" smtClean="0">
                <a:solidFill>
                  <a:schemeClr val="tx1"/>
                </a:solidFill>
                <a:effectLst/>
              </a:rPr>
              <a:t> 2010)</a:t>
            </a:r>
            <a:r>
              <a:rPr lang="en-GB" sz="1200" baseline="0" dirty="0" smtClean="0"/>
              <a:t>.</a:t>
            </a:r>
            <a:endParaRPr lang="tr-TR" sz="1200" kern="1200" baseline="0" noProof="0" dirty="0" smtClean="0">
              <a:solidFill>
                <a:schemeClr val="tx1"/>
              </a:solidFill>
              <a:effectLst/>
              <a:latin typeface="+mn-lt"/>
              <a:ea typeface="+mn-ea"/>
              <a:cs typeface="+mn-cs"/>
            </a:endParaRPr>
          </a:p>
          <a:p>
            <a:r>
              <a:rPr lang="tr-TR" sz="1200" kern="1200" baseline="30000" noProof="0" dirty="0" smtClean="0">
                <a:solidFill>
                  <a:schemeClr val="tx1"/>
                </a:solidFill>
                <a:effectLst/>
                <a:latin typeface="+mn-lt"/>
                <a:ea typeface="+mn-ea"/>
                <a:cs typeface="+mn-cs"/>
              </a:rPr>
              <a:t>[32] </a:t>
            </a:r>
            <a:r>
              <a:rPr lang="tr-TR" sz="1200" kern="1200" baseline="0" noProof="0" dirty="0" smtClean="0">
                <a:solidFill>
                  <a:schemeClr val="tx1"/>
                </a:solidFill>
                <a:effectLst/>
                <a:latin typeface="+mn-lt"/>
                <a:ea typeface="+mn-ea"/>
                <a:cs typeface="+mn-cs"/>
              </a:rPr>
              <a:t>AİHM, “</a:t>
            </a:r>
            <a:r>
              <a:rPr lang="tr-TR" sz="1200" b="0" i="0" u="none" strike="noStrike" kern="1200" baseline="0" noProof="0" dirty="0" smtClean="0">
                <a:solidFill>
                  <a:schemeClr val="tx1"/>
                </a:solidFill>
                <a:latin typeface="+mn-lt"/>
                <a:ea typeface="+mn-ea"/>
                <a:cs typeface="+mn-cs"/>
              </a:rPr>
              <a:t>R.E./Birleşik Krallık” davası, </a:t>
            </a:r>
            <a:r>
              <a:rPr lang="en-GB" sz="1200" kern="1200" dirty="0" err="1" smtClean="0">
                <a:solidFill>
                  <a:schemeClr val="tx1"/>
                </a:solidFill>
                <a:effectLst/>
              </a:rPr>
              <a:t>Başvuru</a:t>
            </a:r>
            <a:r>
              <a:rPr lang="en-GB" sz="1200" kern="1200" dirty="0" smtClean="0">
                <a:solidFill>
                  <a:schemeClr val="tx1"/>
                </a:solidFill>
                <a:effectLst/>
              </a:rPr>
              <a:t> No. </a:t>
            </a:r>
            <a:r>
              <a:rPr lang="tr-TR" sz="1200" b="0" i="0" u="none" strike="noStrike" kern="1200" baseline="0" noProof="0" dirty="0" smtClean="0">
                <a:solidFill>
                  <a:schemeClr val="tx1"/>
                </a:solidFill>
                <a:latin typeface="+mn-lt"/>
                <a:ea typeface="+mn-ea"/>
                <a:cs typeface="+mn-cs"/>
              </a:rPr>
              <a:t>62498/11, 27 Ekim 2015; “Roman </a:t>
            </a:r>
            <a:r>
              <a:rPr lang="tr-TR" sz="1200" b="0" i="0" u="none" strike="noStrike" kern="1200" baseline="0" noProof="0" dirty="0" err="1" smtClean="0">
                <a:solidFill>
                  <a:schemeClr val="tx1"/>
                </a:solidFill>
                <a:latin typeface="+mn-lt"/>
                <a:ea typeface="+mn-ea"/>
                <a:cs typeface="+mn-cs"/>
              </a:rPr>
              <a:t>Zakharov</a:t>
            </a:r>
            <a:r>
              <a:rPr lang="tr-TR" sz="1200" b="0" i="0" u="none" strike="noStrike" kern="1200" baseline="0" noProof="0" dirty="0" smtClean="0">
                <a:solidFill>
                  <a:schemeClr val="tx1"/>
                </a:solidFill>
                <a:latin typeface="+mn-lt"/>
                <a:ea typeface="+mn-ea"/>
                <a:cs typeface="+mn-cs"/>
              </a:rPr>
              <a:t>/Rusya” davası, 4 Aralık 2015.</a:t>
            </a:r>
          </a:p>
          <a:p>
            <a:r>
              <a:rPr lang="tr-TR" sz="1200" kern="1200" baseline="30000" noProof="0" dirty="0" smtClean="0">
                <a:solidFill>
                  <a:schemeClr val="tx1"/>
                </a:solidFill>
                <a:effectLst/>
                <a:latin typeface="+mn-lt"/>
                <a:ea typeface="+mn-ea"/>
                <a:cs typeface="+mn-cs"/>
              </a:rPr>
              <a:t>[33] </a:t>
            </a:r>
            <a:r>
              <a:rPr lang="tr-TR" sz="1200" kern="1200" noProof="0" dirty="0" smtClean="0">
                <a:solidFill>
                  <a:schemeClr val="tx1"/>
                </a:solidFill>
                <a:effectLst/>
                <a:latin typeface="+mn-lt"/>
                <a:ea typeface="+mn-ea"/>
                <a:cs typeface="+mn-cs"/>
              </a:rPr>
              <a:t>AİHM, “S &amp; </a:t>
            </a:r>
            <a:r>
              <a:rPr lang="tr-TR" sz="1200" kern="1200" noProof="0" dirty="0" err="1" smtClean="0">
                <a:solidFill>
                  <a:schemeClr val="tx1"/>
                </a:solidFill>
                <a:effectLst/>
                <a:latin typeface="+mn-lt"/>
                <a:ea typeface="+mn-ea"/>
                <a:cs typeface="+mn-cs"/>
              </a:rPr>
              <a:t>Marper</a:t>
            </a:r>
            <a:r>
              <a:rPr lang="tr-TR" sz="1200" kern="1200" noProof="0" dirty="0" smtClean="0">
                <a:solidFill>
                  <a:schemeClr val="tx1"/>
                </a:solidFill>
                <a:effectLst/>
                <a:latin typeface="+mn-lt"/>
                <a:ea typeface="+mn-ea"/>
                <a:cs typeface="+mn-cs"/>
              </a:rPr>
              <a:t>/Birleşik Krallık”, </a:t>
            </a:r>
            <a:r>
              <a:rPr lang="en-GB" sz="1200" kern="1200" dirty="0" err="1" smtClean="0">
                <a:solidFill>
                  <a:schemeClr val="tx1"/>
                </a:solidFill>
                <a:effectLst/>
              </a:rPr>
              <a:t>Başvuru</a:t>
            </a:r>
            <a:r>
              <a:rPr lang="en-GB" sz="1200" kern="1200" dirty="0" smtClean="0">
                <a:solidFill>
                  <a:schemeClr val="tx1"/>
                </a:solidFill>
                <a:effectLst/>
              </a:rPr>
              <a:t> No. </a:t>
            </a:r>
            <a:r>
              <a:rPr lang="tr-TR" sz="1200" kern="1200" noProof="0" dirty="0" smtClean="0">
                <a:solidFill>
                  <a:schemeClr val="tx1"/>
                </a:solidFill>
                <a:effectLst/>
                <a:latin typeface="+mn-lt"/>
                <a:ea typeface="+mn-ea"/>
                <a:cs typeface="+mn-cs"/>
              </a:rPr>
              <a:t>30562/04 ve 30566/04, 4 Aralık 2008; AİHM, “</a:t>
            </a:r>
            <a:r>
              <a:rPr lang="tr-TR" sz="1200" kern="1200" noProof="0" dirty="0" err="1" smtClean="0">
                <a:solidFill>
                  <a:schemeClr val="tx1"/>
                </a:solidFill>
                <a:effectLst/>
                <a:latin typeface="+mn-lt"/>
                <a:ea typeface="+mn-ea"/>
                <a:cs typeface="+mn-cs"/>
              </a:rPr>
              <a:t>Klass</a:t>
            </a:r>
            <a:r>
              <a:rPr lang="tr-TR" sz="1200" kern="1200" noProof="0" dirty="0" smtClean="0">
                <a:solidFill>
                  <a:schemeClr val="tx1"/>
                </a:solidFill>
                <a:effectLst/>
                <a:latin typeface="+mn-lt"/>
                <a:ea typeface="+mn-ea"/>
                <a:cs typeface="+mn-cs"/>
              </a:rPr>
              <a:t> ve Diğerleri/Almanya” davası, </a:t>
            </a:r>
            <a:r>
              <a:rPr lang="tr-TR" sz="1200" i="1" kern="1200" noProof="0" dirty="0" err="1" smtClean="0">
                <a:solidFill>
                  <a:schemeClr val="tx1"/>
                </a:solidFill>
                <a:effectLst/>
                <a:latin typeface="+mn-lt"/>
                <a:ea typeface="+mn-ea"/>
                <a:cs typeface="+mn-cs"/>
              </a:rPr>
              <a:t>a.g.k</a:t>
            </a:r>
            <a:r>
              <a:rPr lang="tr-TR" sz="1200" kern="1200" noProof="0" dirty="0" smtClean="0">
                <a:solidFill>
                  <a:schemeClr val="tx1"/>
                </a:solidFill>
                <a:effectLst/>
                <a:latin typeface="+mn-lt"/>
                <a:ea typeface="+mn-ea"/>
                <a:cs typeface="+mn-cs"/>
              </a:rPr>
              <a:t>., paragraf 55.</a:t>
            </a:r>
          </a:p>
          <a:p>
            <a:r>
              <a:rPr lang="tr-TR" sz="1200" kern="1200" baseline="30000" noProof="0" dirty="0" smtClean="0">
                <a:solidFill>
                  <a:schemeClr val="tx1"/>
                </a:solidFill>
                <a:effectLst/>
                <a:latin typeface="+mn-lt"/>
                <a:ea typeface="+mn-ea"/>
                <a:cs typeface="+mn-cs"/>
              </a:rPr>
              <a:t>[34] </a:t>
            </a:r>
            <a:r>
              <a:rPr lang="tr-TR" sz="1200" kern="1200" noProof="0" dirty="0" smtClean="0">
                <a:solidFill>
                  <a:schemeClr val="tx1"/>
                </a:solidFill>
                <a:effectLst/>
                <a:latin typeface="+mn-lt"/>
                <a:ea typeface="+mn-ea"/>
                <a:cs typeface="+mn-cs"/>
              </a:rPr>
              <a:t>AİHM, “M.G./Birleşik Krallık”, </a:t>
            </a:r>
            <a:r>
              <a:rPr lang="en-GB" sz="1200" kern="1200" dirty="0" err="1" smtClean="0">
                <a:solidFill>
                  <a:schemeClr val="tx1"/>
                </a:solidFill>
                <a:effectLst/>
              </a:rPr>
              <a:t>Başvuru</a:t>
            </a:r>
            <a:r>
              <a:rPr lang="en-GB" sz="1200" kern="1200" dirty="0" smtClean="0">
                <a:solidFill>
                  <a:schemeClr val="tx1"/>
                </a:solidFill>
                <a:effectLst/>
              </a:rPr>
              <a:t> No. </a:t>
            </a:r>
            <a:r>
              <a:rPr lang="tr-TR" sz="1200" kern="1200" noProof="0" dirty="0" smtClean="0">
                <a:solidFill>
                  <a:schemeClr val="tx1"/>
                </a:solidFill>
                <a:effectLst/>
                <a:latin typeface="+mn-lt"/>
                <a:ea typeface="+mn-ea"/>
                <a:cs typeface="+mn-cs"/>
              </a:rPr>
              <a:t>39393/98, </a:t>
            </a:r>
            <a:r>
              <a:rPr lang="tr-TR" sz="1200" i="1" kern="1200" noProof="0" dirty="0" err="1" smtClean="0">
                <a:solidFill>
                  <a:schemeClr val="tx1"/>
                </a:solidFill>
                <a:effectLst/>
                <a:latin typeface="+mn-lt"/>
                <a:ea typeface="+mn-ea"/>
                <a:cs typeface="+mn-cs"/>
              </a:rPr>
              <a:t>a.g.k</a:t>
            </a:r>
            <a:r>
              <a:rPr lang="tr-TR" sz="1200" kern="1200" noProof="0" dirty="0" smtClean="0">
                <a:solidFill>
                  <a:schemeClr val="tx1"/>
                </a:solidFill>
                <a:effectLst/>
                <a:latin typeface="+mn-lt"/>
                <a:ea typeface="+mn-ea"/>
                <a:cs typeface="+mn-cs"/>
              </a:rPr>
              <a:t>.; AİHM, “</a:t>
            </a:r>
            <a:r>
              <a:rPr lang="tr-TR" sz="1200" kern="1200" noProof="0" dirty="0" err="1" smtClean="0">
                <a:solidFill>
                  <a:schemeClr val="tx1"/>
                </a:solidFill>
                <a:effectLst/>
                <a:latin typeface="+mn-lt"/>
                <a:ea typeface="+mn-ea"/>
                <a:cs typeface="+mn-cs"/>
              </a:rPr>
              <a:t>Klass</a:t>
            </a:r>
            <a:r>
              <a:rPr lang="tr-TR" sz="1200" kern="1200" noProof="0" dirty="0" smtClean="0">
                <a:solidFill>
                  <a:schemeClr val="tx1"/>
                </a:solidFill>
                <a:effectLst/>
                <a:latin typeface="+mn-lt"/>
                <a:ea typeface="+mn-ea"/>
                <a:cs typeface="+mn-cs"/>
              </a:rPr>
              <a:t> ve Diğerleri/Almanya” davası, </a:t>
            </a:r>
            <a:r>
              <a:rPr lang="tr-TR" sz="1200" i="1" kern="1200" noProof="0" dirty="0" err="1" smtClean="0">
                <a:solidFill>
                  <a:schemeClr val="tx1"/>
                </a:solidFill>
                <a:effectLst/>
                <a:latin typeface="+mn-lt"/>
                <a:ea typeface="+mn-ea"/>
                <a:cs typeface="+mn-cs"/>
              </a:rPr>
              <a:t>a.g.k</a:t>
            </a:r>
            <a:r>
              <a:rPr lang="tr-TR" sz="1200" kern="1200" noProof="0" dirty="0" smtClean="0">
                <a:solidFill>
                  <a:schemeClr val="tx1"/>
                </a:solidFill>
                <a:effectLst/>
                <a:latin typeface="+mn-lt"/>
                <a:ea typeface="+mn-ea"/>
                <a:cs typeface="+mn-cs"/>
              </a:rPr>
              <a:t>., paragraf 56.</a:t>
            </a:r>
            <a:endParaRPr lang="tr-TR" noProof="0"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138</a:t>
            </a:fld>
            <a:endParaRPr lang="en-US">
              <a:cs typeface="Arial" charset="0"/>
            </a:endParaRPr>
          </a:p>
        </p:txBody>
      </p:sp>
    </p:spTree>
    <p:extLst>
      <p:ext uri="{BB962C8B-B14F-4D97-AF65-F5344CB8AC3E}">
        <p14:creationId xmlns:p14="http://schemas.microsoft.com/office/powerpoint/2010/main" val="3003196760"/>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478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tLang="en-US" dirty="0" err="1">
                <a:ea typeface="MS PGothic" charset="-128"/>
              </a:rPr>
              <a:t>Eğitmen</a:t>
            </a:r>
            <a:r>
              <a:rPr lang="en-GB" altLang="en-US" dirty="0">
                <a:ea typeface="MS PGothic" charset="-128"/>
              </a:rPr>
              <a:t>, </a:t>
            </a:r>
            <a:r>
              <a:rPr lang="en-GB" altLang="en-US" dirty="0" err="1">
                <a:ea typeface="MS PGothic" charset="-128"/>
              </a:rPr>
              <a:t>katılımcılara</a:t>
            </a:r>
            <a:r>
              <a:rPr lang="en-GB" altLang="en-US" dirty="0">
                <a:ea typeface="MS PGothic" charset="-128"/>
              </a:rPr>
              <a:t> </a:t>
            </a:r>
            <a:r>
              <a:rPr lang="en-GB" altLang="en-US" dirty="0" err="1">
                <a:ea typeface="MS PGothic" charset="-128"/>
              </a:rPr>
              <a:t>dersin</a:t>
            </a:r>
            <a:r>
              <a:rPr lang="en-GB" altLang="en-US" dirty="0">
                <a:ea typeface="MS PGothic" charset="-128"/>
              </a:rPr>
              <a:t> </a:t>
            </a:r>
            <a:r>
              <a:rPr lang="en-GB" altLang="en-US" dirty="0" err="1" smtClean="0">
                <a:ea typeface="MS PGothic" charset="-128"/>
              </a:rPr>
              <a:t>İkinci</a:t>
            </a:r>
            <a:r>
              <a:rPr lang="en-GB" altLang="en-US" dirty="0" smtClean="0">
                <a:ea typeface="MS PGothic" charset="-128"/>
              </a:rPr>
              <a:t> </a:t>
            </a:r>
            <a:r>
              <a:rPr lang="en-GB" altLang="en-US" dirty="0" err="1" smtClean="0">
                <a:ea typeface="MS PGothic" charset="-128"/>
              </a:rPr>
              <a:t>Bölümü</a:t>
            </a:r>
            <a:r>
              <a:rPr lang="en-GB" altLang="en-US" dirty="0" smtClean="0">
                <a:ea typeface="MS PGothic" charset="-128"/>
              </a:rPr>
              <a:t> </a:t>
            </a:r>
            <a:r>
              <a:rPr lang="en-GB" altLang="en-US" dirty="0" err="1">
                <a:ea typeface="MS PGothic" charset="-128"/>
              </a:rPr>
              <a:t>ile</a:t>
            </a:r>
            <a:r>
              <a:rPr lang="en-GB" altLang="en-US" dirty="0">
                <a:ea typeface="MS PGothic" charset="-128"/>
              </a:rPr>
              <a:t> </a:t>
            </a:r>
            <a:r>
              <a:rPr lang="en-GB" altLang="en-US" dirty="0" err="1">
                <a:ea typeface="MS PGothic" charset="-128"/>
              </a:rPr>
              <a:t>ilgili</a:t>
            </a:r>
            <a:r>
              <a:rPr lang="en-GB" altLang="en-US" dirty="0">
                <a:ea typeface="MS PGothic" charset="-128"/>
              </a:rPr>
              <a:t> </a:t>
            </a:r>
            <a:r>
              <a:rPr lang="en-GB" altLang="en-US" dirty="0" err="1">
                <a:ea typeface="MS PGothic" charset="-128"/>
              </a:rPr>
              <a:t>sormak</a:t>
            </a:r>
            <a:r>
              <a:rPr lang="en-GB" altLang="en-US" dirty="0">
                <a:ea typeface="MS PGothic" charset="-128"/>
              </a:rPr>
              <a:t> </a:t>
            </a:r>
            <a:r>
              <a:rPr lang="en-GB" altLang="en-US" dirty="0" err="1">
                <a:ea typeface="MS PGothic" charset="-128"/>
              </a:rPr>
              <a:t>istedikleri</a:t>
            </a:r>
            <a:r>
              <a:rPr lang="en-GB" altLang="en-US" dirty="0">
                <a:ea typeface="MS PGothic" charset="-128"/>
              </a:rPr>
              <a:t> her </a:t>
            </a:r>
            <a:r>
              <a:rPr lang="en-GB" altLang="en-US" dirty="0" err="1">
                <a:ea typeface="MS PGothic" charset="-128"/>
              </a:rPr>
              <a:t>türlü</a:t>
            </a:r>
            <a:r>
              <a:rPr lang="en-GB" altLang="en-US" dirty="0">
                <a:ea typeface="MS PGothic" charset="-128"/>
              </a:rPr>
              <a:t> </a:t>
            </a:r>
            <a:r>
              <a:rPr lang="en-GB" altLang="en-US" dirty="0" err="1">
                <a:ea typeface="MS PGothic" charset="-128"/>
              </a:rPr>
              <a:t>soruyu</a:t>
            </a:r>
            <a:r>
              <a:rPr lang="en-GB" altLang="en-US" dirty="0">
                <a:ea typeface="MS PGothic" charset="-128"/>
              </a:rPr>
              <a:t> </a:t>
            </a:r>
            <a:r>
              <a:rPr lang="en-GB" altLang="en-US" dirty="0" err="1">
                <a:ea typeface="MS PGothic" charset="-128"/>
              </a:rPr>
              <a:t>sorma</a:t>
            </a:r>
            <a:r>
              <a:rPr lang="en-GB" altLang="en-US" dirty="0">
                <a:ea typeface="MS PGothic" charset="-128"/>
              </a:rPr>
              <a:t> </a:t>
            </a:r>
            <a:r>
              <a:rPr lang="en-GB" altLang="en-US" dirty="0" err="1">
                <a:ea typeface="MS PGothic" charset="-128"/>
              </a:rPr>
              <a:t>fırsatı</a:t>
            </a:r>
            <a:r>
              <a:rPr lang="en-GB" altLang="en-US" dirty="0">
                <a:ea typeface="MS PGothic" charset="-128"/>
              </a:rPr>
              <a:t> </a:t>
            </a:r>
            <a:r>
              <a:rPr lang="en-GB" altLang="en-US" dirty="0" err="1">
                <a:ea typeface="MS PGothic" charset="-128"/>
              </a:rPr>
              <a:t>tanımalıdır</a:t>
            </a:r>
            <a:r>
              <a:rPr lang="en-GB" altLang="en-US" dirty="0">
                <a:ea typeface="MS PGothic" charset="-128"/>
              </a:rPr>
              <a:t>. </a:t>
            </a:r>
          </a:p>
        </p:txBody>
      </p:sp>
      <p:sp>
        <p:nvSpPr>
          <p:cNvPr id="2478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94"/>
                <a:ea typeface="MS PGothic" charset="-128"/>
              </a:defRPr>
            </a:lvl1pPr>
            <a:lvl2pPr marL="742950" indent="-285750">
              <a:defRPr>
                <a:solidFill>
                  <a:schemeClr val="tx1"/>
                </a:solidFill>
                <a:latin typeface="Arial" charset="-94"/>
                <a:ea typeface="MS PGothic" charset="-128"/>
              </a:defRPr>
            </a:lvl2pPr>
            <a:lvl3pPr marL="1143000" indent="-228600">
              <a:defRPr>
                <a:solidFill>
                  <a:schemeClr val="tx1"/>
                </a:solidFill>
                <a:latin typeface="Arial" charset="-94"/>
                <a:ea typeface="MS PGothic" charset="-128"/>
              </a:defRPr>
            </a:lvl3pPr>
            <a:lvl4pPr marL="1600200" indent="-228600">
              <a:defRPr>
                <a:solidFill>
                  <a:schemeClr val="tx1"/>
                </a:solidFill>
                <a:latin typeface="Arial" charset="-94"/>
                <a:ea typeface="MS PGothic" charset="-128"/>
              </a:defRPr>
            </a:lvl4pPr>
            <a:lvl5pPr marL="2057400" indent="-228600">
              <a:defRPr>
                <a:solidFill>
                  <a:schemeClr val="tx1"/>
                </a:solidFill>
                <a:latin typeface="Arial" charset="-94"/>
                <a:ea typeface="MS PGothic" charset="-128"/>
              </a:defRPr>
            </a:lvl5pPr>
            <a:lvl6pPr marL="2514600" indent="-228600" defTabSz="457200" eaLnBrk="0" fontAlgn="base" hangingPunct="0">
              <a:spcBef>
                <a:spcPct val="0"/>
              </a:spcBef>
              <a:spcAft>
                <a:spcPct val="0"/>
              </a:spcAft>
              <a:defRPr>
                <a:solidFill>
                  <a:schemeClr val="tx1"/>
                </a:solidFill>
                <a:latin typeface="Arial" charset="-94"/>
                <a:ea typeface="MS PGothic" charset="-128"/>
              </a:defRPr>
            </a:lvl6pPr>
            <a:lvl7pPr marL="2971800" indent="-228600" defTabSz="457200" eaLnBrk="0" fontAlgn="base" hangingPunct="0">
              <a:spcBef>
                <a:spcPct val="0"/>
              </a:spcBef>
              <a:spcAft>
                <a:spcPct val="0"/>
              </a:spcAft>
              <a:defRPr>
                <a:solidFill>
                  <a:schemeClr val="tx1"/>
                </a:solidFill>
                <a:latin typeface="Arial" charset="-94"/>
                <a:ea typeface="MS PGothic" charset="-128"/>
              </a:defRPr>
            </a:lvl7pPr>
            <a:lvl8pPr marL="3429000" indent="-228600" defTabSz="457200" eaLnBrk="0" fontAlgn="base" hangingPunct="0">
              <a:spcBef>
                <a:spcPct val="0"/>
              </a:spcBef>
              <a:spcAft>
                <a:spcPct val="0"/>
              </a:spcAft>
              <a:defRPr>
                <a:solidFill>
                  <a:schemeClr val="tx1"/>
                </a:solidFill>
                <a:latin typeface="Arial" charset="-94"/>
                <a:ea typeface="MS PGothic" charset="-128"/>
              </a:defRPr>
            </a:lvl8pPr>
            <a:lvl9pPr marL="3886200" indent="-228600" defTabSz="457200" eaLnBrk="0" fontAlgn="base" hangingPunct="0">
              <a:spcBef>
                <a:spcPct val="0"/>
              </a:spcBef>
              <a:spcAft>
                <a:spcPct val="0"/>
              </a:spcAft>
              <a:defRPr>
                <a:solidFill>
                  <a:schemeClr val="tx1"/>
                </a:solidFill>
                <a:latin typeface="Arial" charset="-94"/>
                <a:ea typeface="MS PGothic" charset="-128"/>
              </a:defRPr>
            </a:lvl9pPr>
          </a:lstStyle>
          <a:p>
            <a:fld id="{D1283287-78B8-4946-9427-E4A58355F062}" type="slidenum">
              <a:rPr lang="en-GB" altLang="en-US">
                <a:latin typeface="Calibri" charset="-94"/>
              </a:rPr>
              <a:pPr/>
              <a:t>139</a:t>
            </a:fld>
            <a:endParaRPr lang="en-GB" altLang="en-US">
              <a:latin typeface="Calibri" charset="-94"/>
            </a:endParaRPr>
          </a:p>
        </p:txBody>
      </p:sp>
    </p:spTree>
    <p:extLst>
      <p:ext uri="{BB962C8B-B14F-4D97-AF65-F5344CB8AC3E}">
        <p14:creationId xmlns:p14="http://schemas.microsoft.com/office/powerpoint/2010/main" val="736625833"/>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err="1" smtClean="0">
                <a:solidFill>
                  <a:schemeClr val="tx1"/>
                </a:solidFill>
                <a:effectLst/>
                <a:latin typeface="+mn-lt"/>
                <a:ea typeface="+mn-ea"/>
                <a:cs typeface="+mn-cs"/>
              </a:rPr>
              <a:t>Özet</a:t>
            </a:r>
            <a:r>
              <a:rPr lang="en-GB" sz="1200" kern="1200" dirty="0" smtClean="0">
                <a:solidFill>
                  <a:schemeClr val="tx1"/>
                </a:solidFill>
                <a:effectLst/>
                <a:latin typeface="+mn-lt"/>
                <a:ea typeface="+mn-ea"/>
                <a:cs typeface="+mn-cs"/>
              </a:rPr>
              <a:t> / </a:t>
            </a:r>
            <a:r>
              <a:rPr lang="en-GB" sz="1200" kern="1200" dirty="0" err="1" smtClean="0">
                <a:solidFill>
                  <a:schemeClr val="tx1"/>
                </a:solidFill>
                <a:effectLst/>
                <a:latin typeface="+mn-lt"/>
                <a:ea typeface="+mn-ea"/>
                <a:cs typeface="+mn-cs"/>
              </a:rPr>
              <a:t>Tekrar</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p>
          <a:p>
            <a:r>
              <a:rPr lang="en-GB" altLang="en-US" dirty="0" err="1" smtClean="0">
                <a:ea typeface="MS PGothic" charset="-128"/>
              </a:rPr>
              <a:t>Eğitmen</a:t>
            </a:r>
            <a:r>
              <a:rPr lang="en-GB" altLang="en-US" dirty="0" smtClean="0">
                <a:ea typeface="MS PGothic" charset="-128"/>
              </a:rPr>
              <a:t> </a:t>
            </a:r>
            <a:r>
              <a:rPr lang="en-GB" altLang="en-US" dirty="0" err="1" smtClean="0">
                <a:ea typeface="MS PGothic" charset="-128"/>
              </a:rPr>
              <a:t>aşağıdaki</a:t>
            </a:r>
            <a:r>
              <a:rPr lang="en-GB" altLang="en-US" dirty="0" smtClean="0">
                <a:ea typeface="MS PGothic" charset="-128"/>
              </a:rPr>
              <a:t> </a:t>
            </a:r>
            <a:r>
              <a:rPr lang="en-GB" altLang="en-US" dirty="0" err="1" smtClean="0">
                <a:ea typeface="MS PGothic" charset="-128"/>
              </a:rPr>
              <a:t>hususlarda</a:t>
            </a:r>
            <a:r>
              <a:rPr lang="en-GB" altLang="en-US" dirty="0" smtClean="0">
                <a:ea typeface="MS PGothic" charset="-128"/>
              </a:rPr>
              <a:t> </a:t>
            </a:r>
            <a:r>
              <a:rPr lang="en-GB" altLang="en-US" dirty="0" err="1" smtClean="0">
                <a:ea typeface="MS PGothic" charset="-128"/>
              </a:rPr>
              <a:t>bilgileri</a:t>
            </a:r>
            <a:r>
              <a:rPr lang="en-GB" altLang="en-US" dirty="0" smtClean="0">
                <a:ea typeface="MS PGothic" charset="-128"/>
              </a:rPr>
              <a:t> </a:t>
            </a:r>
            <a:r>
              <a:rPr lang="en-GB" altLang="en-US" dirty="0" err="1" smtClean="0">
                <a:ea typeface="MS PGothic" charset="-128"/>
              </a:rPr>
              <a:t>tekrarlamalı</a:t>
            </a:r>
            <a:r>
              <a:rPr lang="en-GB" altLang="en-US" dirty="0" smtClean="0">
                <a:ea typeface="MS PGothic" charset="-128"/>
              </a:rPr>
              <a:t>/</a:t>
            </a:r>
            <a:r>
              <a:rPr lang="en-GB" altLang="en-US" dirty="0" err="1" smtClean="0">
                <a:ea typeface="MS PGothic" charset="-128"/>
              </a:rPr>
              <a:t>sınamalıdır</a:t>
            </a:r>
            <a:r>
              <a:rPr lang="en-GB" altLang="en-US" dirty="0" smtClean="0">
                <a:ea typeface="MS PGothic" charset="-128"/>
              </a:rPr>
              <a:t>:</a:t>
            </a:r>
          </a:p>
          <a:p>
            <a:endParaRPr lang="en-GB" sz="1200" kern="1200" dirty="0" smtClean="0">
              <a:solidFill>
                <a:schemeClr val="tx1"/>
              </a:solidFill>
              <a:effectLst/>
              <a:latin typeface="+mn-lt"/>
              <a:ea typeface="+mn-ea"/>
              <a:cs typeface="+mn-cs"/>
            </a:endParaRPr>
          </a:p>
          <a:p>
            <a:pPr eaLnBrk="1" hangingPunct="1">
              <a:lnSpc>
                <a:spcPct val="80000"/>
              </a:lnSpc>
              <a:spcBef>
                <a:spcPts val="1200"/>
              </a:spcBef>
            </a:pPr>
            <a:r>
              <a:rPr lang="en-GB" sz="1200" dirty="0" smtClean="0"/>
              <a:t>- </a:t>
            </a:r>
            <a:r>
              <a:rPr lang="tr-TR" sz="1200" dirty="0" smtClean="0"/>
              <a:t>Budapeşte Sözleşmesi’nin usul hükümlerini izah etmek</a:t>
            </a:r>
            <a:endParaRPr lang="en-GB" sz="1200" dirty="0" smtClean="0"/>
          </a:p>
          <a:p>
            <a:pPr eaLnBrk="1" hangingPunct="1">
              <a:lnSpc>
                <a:spcPct val="80000"/>
              </a:lnSpc>
              <a:spcBef>
                <a:spcPts val="1200"/>
              </a:spcBef>
            </a:pPr>
            <a:r>
              <a:rPr lang="en-GB" sz="1200" dirty="0" smtClean="0"/>
              <a:t>- </a:t>
            </a:r>
            <a:r>
              <a:rPr lang="tr-TR" sz="1200" dirty="0" smtClean="0"/>
              <a:t>Şartların ve güvencelerin önemini izah etmek ve bunların nasıl saptanıyor olabileceği konusunda fikir sahibi olmak</a:t>
            </a:r>
            <a:endParaRPr lang="en-GB" sz="1200"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141</a:t>
            </a:fld>
            <a:endParaRPr lang="en-US"/>
          </a:p>
        </p:txBody>
      </p:sp>
    </p:spTree>
    <p:extLst>
      <p:ext uri="{BB962C8B-B14F-4D97-AF65-F5344CB8AC3E}">
        <p14:creationId xmlns:p14="http://schemas.microsoft.com/office/powerpoint/2010/main" val="2557795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smtClean="0"/>
              <a:t>16. </a:t>
            </a:r>
            <a:r>
              <a:rPr lang="en-GB" dirty="0" err="1" smtClean="0"/>
              <a:t>madde</a:t>
            </a:r>
            <a:r>
              <a:rPr lang="en-GB" dirty="0" smtClean="0"/>
              <a:t> </a:t>
            </a:r>
            <a:r>
              <a:rPr lang="en-GB" dirty="0" err="1" smtClean="0"/>
              <a:t>ayrıca</a:t>
            </a:r>
            <a:r>
              <a:rPr lang="en-GB" dirty="0" smtClean="0"/>
              <a:t>, </a:t>
            </a:r>
            <a:r>
              <a:rPr lang="en-GB" dirty="0" err="1" smtClean="0"/>
              <a:t>verileri</a:t>
            </a:r>
            <a:r>
              <a:rPr lang="en-GB" baseline="0" dirty="0" smtClean="0"/>
              <a:t> </a:t>
            </a:r>
            <a:r>
              <a:rPr lang="en-GB" baseline="0" dirty="0" err="1" smtClean="0"/>
              <a:t>koruması</a:t>
            </a:r>
            <a:r>
              <a:rPr lang="en-GB" dirty="0" smtClean="0"/>
              <a:t> </a:t>
            </a:r>
            <a:r>
              <a:rPr lang="en-GB" dirty="0" err="1" smtClean="0"/>
              <a:t>emredilen</a:t>
            </a:r>
            <a:r>
              <a:rPr lang="en-GB" dirty="0" smtClean="0"/>
              <a:t> </a:t>
            </a:r>
            <a:r>
              <a:rPr lang="en-GB" dirty="0" err="1" smtClean="0"/>
              <a:t>kişilere</a:t>
            </a:r>
            <a:r>
              <a:rPr lang="en-GB" dirty="0" smtClean="0"/>
              <a:t> </a:t>
            </a:r>
            <a:r>
              <a:rPr lang="en-GB" dirty="0" err="1" smtClean="0"/>
              <a:t>yönelik</a:t>
            </a:r>
            <a:r>
              <a:rPr lang="en-GB" baseline="0" dirty="0" smtClean="0"/>
              <a:t> </a:t>
            </a:r>
            <a:r>
              <a:rPr lang="en-GB" baseline="0" dirty="0" err="1" smtClean="0"/>
              <a:t>olarak</a:t>
            </a:r>
            <a:r>
              <a:rPr lang="en-GB" dirty="0" smtClean="0"/>
              <a:t> </a:t>
            </a:r>
            <a:r>
              <a:rPr lang="en-GB" dirty="0" err="1" smtClean="0"/>
              <a:t>bu</a:t>
            </a:r>
            <a:r>
              <a:rPr lang="en-GB" dirty="0" smtClean="0"/>
              <a:t> </a:t>
            </a:r>
            <a:r>
              <a:rPr lang="en-GB" dirty="0" err="1" smtClean="0"/>
              <a:t>usuli</a:t>
            </a:r>
            <a:r>
              <a:rPr lang="en-GB" baseline="0" dirty="0" smtClean="0"/>
              <a:t> </a:t>
            </a:r>
            <a:r>
              <a:rPr lang="en-GB" baseline="0" dirty="0" err="1" smtClean="0"/>
              <a:t>yetkinin</a:t>
            </a:r>
            <a:r>
              <a:rPr lang="en-GB" baseline="0" dirty="0" smtClean="0"/>
              <a:t> </a:t>
            </a:r>
            <a:r>
              <a:rPr lang="en-GB" baseline="0" dirty="0" err="1" smtClean="0"/>
              <a:t>kullanımını</a:t>
            </a:r>
            <a:r>
              <a:rPr lang="en-GB" baseline="0" dirty="0" smtClean="0"/>
              <a:t> </a:t>
            </a:r>
            <a:r>
              <a:rPr lang="en-GB" baseline="0" dirty="0" err="1" smtClean="0"/>
              <a:t>gizli</a:t>
            </a:r>
            <a:r>
              <a:rPr lang="en-GB" baseline="0" dirty="0" smtClean="0"/>
              <a:t> </a:t>
            </a:r>
            <a:r>
              <a:rPr lang="en-GB" baseline="0" dirty="0" err="1" smtClean="0"/>
              <a:t>tutmaları</a:t>
            </a:r>
            <a:r>
              <a:rPr lang="en-GB" baseline="0" dirty="0" smtClean="0"/>
              <a:t> </a:t>
            </a:r>
            <a:r>
              <a:rPr lang="en-GB" baseline="0" dirty="0" err="1" smtClean="0"/>
              <a:t>yönünde</a:t>
            </a:r>
            <a:r>
              <a:rPr lang="en-GB" baseline="0" dirty="0" smtClean="0"/>
              <a:t> </a:t>
            </a:r>
            <a:r>
              <a:rPr lang="en-GB" baseline="0" dirty="0" err="1" smtClean="0"/>
              <a:t>önemli</a:t>
            </a:r>
            <a:r>
              <a:rPr lang="en-GB" baseline="0" dirty="0" smtClean="0"/>
              <a:t> </a:t>
            </a:r>
            <a:r>
              <a:rPr lang="en-GB" baseline="0" dirty="0" err="1" smtClean="0"/>
              <a:t>bir</a:t>
            </a:r>
            <a:r>
              <a:rPr lang="en-GB" baseline="0" dirty="0" smtClean="0"/>
              <a:t> </a:t>
            </a:r>
            <a:r>
              <a:rPr lang="en-GB" baseline="0" dirty="0" err="1" smtClean="0"/>
              <a:t>yükümlülük</a:t>
            </a:r>
            <a:r>
              <a:rPr lang="en-GB" baseline="0" dirty="0" smtClean="0"/>
              <a:t> de </a:t>
            </a:r>
            <a:r>
              <a:rPr lang="en-GB" baseline="0" dirty="0" err="1" smtClean="0"/>
              <a:t>getirmektedir</a:t>
            </a:r>
            <a:r>
              <a:rPr lang="en-GB" baseline="0" dirty="0" smtClean="0"/>
              <a:t>. </a:t>
            </a:r>
            <a:r>
              <a:rPr lang="tr-TR" i="0" baseline="0" noProof="0" dirty="0" smtClean="0"/>
              <a:t>Bu slayt 16(3). maddenin tam metnini göstermektedir.</a:t>
            </a:r>
            <a:endParaRPr lang="en-GB"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15</a:t>
            </a:fld>
            <a:endParaRPr lang="en-US" dirty="0"/>
          </a:p>
        </p:txBody>
      </p:sp>
    </p:spTree>
    <p:extLst>
      <p:ext uri="{BB962C8B-B14F-4D97-AF65-F5344CB8AC3E}">
        <p14:creationId xmlns:p14="http://schemas.microsoft.com/office/powerpoint/2010/main" val="3248276910"/>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4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92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tr-TR" altLang="en-US" dirty="0">
                <a:ea typeface="MS PGothic" charset="-128"/>
              </a:rPr>
              <a:t>Eğitmen, katılımcılara dersle ilgili sormak istedikleri her türlü soruyu sorma fırsatı tanımalıdır</a:t>
            </a:r>
          </a:p>
          <a:p>
            <a:endParaRPr lang="tr-TR" altLang="en-US" b="1" dirty="0">
              <a:ea typeface="MS PGothic" charset="-128"/>
            </a:endParaRPr>
          </a:p>
          <a:p>
            <a:r>
              <a:rPr lang="tr-TR" altLang="en-US" b="1" dirty="0">
                <a:ea typeface="MS PGothic" charset="-128"/>
              </a:rPr>
              <a:t>Pratik Çalışmalar (varsa)</a:t>
            </a:r>
            <a:endParaRPr lang="tr-TR" altLang="en-US" dirty="0">
              <a:ea typeface="MS PGothic" charset="-128"/>
            </a:endParaRPr>
          </a:p>
          <a:p>
            <a:r>
              <a:rPr lang="tr-TR" altLang="en-US" dirty="0">
                <a:ea typeface="MS PGothic" charset="-128"/>
              </a:rPr>
              <a:t>Bu oturum için başkaca bir pratik çalışma hazırlanmamıştır. </a:t>
            </a:r>
          </a:p>
          <a:p>
            <a:r>
              <a:rPr lang="tr-TR" altLang="en-US" dirty="0">
                <a:ea typeface="MS PGothic" charset="-128"/>
              </a:rPr>
              <a:t> </a:t>
            </a:r>
          </a:p>
          <a:p>
            <a:r>
              <a:rPr lang="tr-TR" altLang="en-US" b="1" dirty="0">
                <a:ea typeface="MS PGothic" charset="-128"/>
              </a:rPr>
              <a:t>Bilgi Testi</a:t>
            </a:r>
            <a:endParaRPr lang="tr-TR" altLang="en-US" dirty="0">
              <a:ea typeface="MS PGothic" charset="-128"/>
            </a:endParaRPr>
          </a:p>
          <a:p>
            <a:r>
              <a:rPr lang="tr-TR" altLang="en-US" dirty="0">
                <a:ea typeface="MS PGothic" charset="-128"/>
              </a:rPr>
              <a:t>Eğitmen her bir oturumdaki konular hakkında ilgili sorular sorarak bilgiyi sınamalıdır</a:t>
            </a:r>
            <a:r>
              <a:rPr lang="en-GB" altLang="en-US" dirty="0">
                <a:ea typeface="MS PGothic" charset="-128"/>
              </a:rPr>
              <a:t>. </a:t>
            </a:r>
          </a:p>
        </p:txBody>
      </p:sp>
      <p:sp>
        <p:nvSpPr>
          <p:cNvPr id="309251"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94"/>
                <a:ea typeface="MS PGothic" charset="-128"/>
              </a:defRPr>
            </a:lvl1pPr>
            <a:lvl2pPr marL="742950" indent="-285750">
              <a:defRPr>
                <a:solidFill>
                  <a:schemeClr val="tx1"/>
                </a:solidFill>
                <a:latin typeface="Arial" charset="-94"/>
                <a:ea typeface="MS PGothic" charset="-128"/>
              </a:defRPr>
            </a:lvl2pPr>
            <a:lvl3pPr marL="1143000" indent="-228600">
              <a:defRPr>
                <a:solidFill>
                  <a:schemeClr val="tx1"/>
                </a:solidFill>
                <a:latin typeface="Arial" charset="-94"/>
                <a:ea typeface="MS PGothic" charset="-128"/>
              </a:defRPr>
            </a:lvl3pPr>
            <a:lvl4pPr marL="1600200" indent="-228600">
              <a:defRPr>
                <a:solidFill>
                  <a:schemeClr val="tx1"/>
                </a:solidFill>
                <a:latin typeface="Arial" charset="-94"/>
                <a:ea typeface="MS PGothic" charset="-128"/>
              </a:defRPr>
            </a:lvl4pPr>
            <a:lvl5pPr marL="2057400" indent="-228600">
              <a:defRPr>
                <a:solidFill>
                  <a:schemeClr val="tx1"/>
                </a:solidFill>
                <a:latin typeface="Arial" charset="-94"/>
                <a:ea typeface="MS PGothic" charset="-128"/>
              </a:defRPr>
            </a:lvl5pPr>
            <a:lvl6pPr marL="2514600" indent="-228600" defTabSz="457200" eaLnBrk="0" fontAlgn="base" hangingPunct="0">
              <a:spcBef>
                <a:spcPct val="0"/>
              </a:spcBef>
              <a:spcAft>
                <a:spcPct val="0"/>
              </a:spcAft>
              <a:defRPr>
                <a:solidFill>
                  <a:schemeClr val="tx1"/>
                </a:solidFill>
                <a:latin typeface="Arial" charset="-94"/>
                <a:ea typeface="MS PGothic" charset="-128"/>
              </a:defRPr>
            </a:lvl6pPr>
            <a:lvl7pPr marL="2971800" indent="-228600" defTabSz="457200" eaLnBrk="0" fontAlgn="base" hangingPunct="0">
              <a:spcBef>
                <a:spcPct val="0"/>
              </a:spcBef>
              <a:spcAft>
                <a:spcPct val="0"/>
              </a:spcAft>
              <a:defRPr>
                <a:solidFill>
                  <a:schemeClr val="tx1"/>
                </a:solidFill>
                <a:latin typeface="Arial" charset="-94"/>
                <a:ea typeface="MS PGothic" charset="-128"/>
              </a:defRPr>
            </a:lvl7pPr>
            <a:lvl8pPr marL="3429000" indent="-228600" defTabSz="457200" eaLnBrk="0" fontAlgn="base" hangingPunct="0">
              <a:spcBef>
                <a:spcPct val="0"/>
              </a:spcBef>
              <a:spcAft>
                <a:spcPct val="0"/>
              </a:spcAft>
              <a:defRPr>
                <a:solidFill>
                  <a:schemeClr val="tx1"/>
                </a:solidFill>
                <a:latin typeface="Arial" charset="-94"/>
                <a:ea typeface="MS PGothic" charset="-128"/>
              </a:defRPr>
            </a:lvl8pPr>
            <a:lvl9pPr marL="3886200" indent="-228600" defTabSz="457200" eaLnBrk="0" fontAlgn="base" hangingPunct="0">
              <a:spcBef>
                <a:spcPct val="0"/>
              </a:spcBef>
              <a:spcAft>
                <a:spcPct val="0"/>
              </a:spcAft>
              <a:defRPr>
                <a:solidFill>
                  <a:schemeClr val="tx1"/>
                </a:solidFill>
                <a:latin typeface="Arial" charset="-94"/>
                <a:ea typeface="MS PGothic" charset="-128"/>
              </a:defRPr>
            </a:lvl9pPr>
          </a:lstStyle>
          <a:p>
            <a:pPr algn="r" eaLnBrk="1" hangingPunct="1"/>
            <a:fld id="{FC80C5B5-9BBE-4643-85C2-CA394426A2A9}" type="slidenum">
              <a:rPr lang="en-GB" altLang="en-US" sz="1200">
                <a:latin typeface="Calibri" charset="-94"/>
              </a:rPr>
              <a:pPr algn="r" eaLnBrk="1" hangingPunct="1"/>
              <a:t>142</a:t>
            </a:fld>
            <a:endParaRPr lang="en-GB" altLang="en-US" sz="1200">
              <a:latin typeface="Calibri" charset="-94"/>
            </a:endParaRPr>
          </a:p>
        </p:txBody>
      </p:sp>
    </p:spTree>
    <p:extLst>
      <p:ext uri="{BB962C8B-B14F-4D97-AF65-F5344CB8AC3E}">
        <p14:creationId xmlns:p14="http://schemas.microsoft.com/office/powerpoint/2010/main" val="13038686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tr-TR" i="0" baseline="0" noProof="0" dirty="0" smtClean="0"/>
              <a:t>Bu slayt 16(4). maddenin tam metnini göstermektedir. </a:t>
            </a: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16</a:t>
            </a:fld>
            <a:endParaRPr lang="en-US" dirty="0"/>
          </a:p>
        </p:txBody>
      </p:sp>
    </p:spTree>
    <p:extLst>
      <p:ext uri="{BB962C8B-B14F-4D97-AF65-F5344CB8AC3E}">
        <p14:creationId xmlns:p14="http://schemas.microsoft.com/office/powerpoint/2010/main" val="1605832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16(1).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17</a:t>
            </a:fld>
            <a:endParaRPr lang="en-US" dirty="0"/>
          </a:p>
        </p:txBody>
      </p:sp>
    </p:spTree>
    <p:extLst>
      <p:ext uri="{BB962C8B-B14F-4D97-AF65-F5344CB8AC3E}">
        <p14:creationId xmlns:p14="http://schemas.microsoft.com/office/powerpoint/2010/main" val="25437776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Bu slayt depolanan bilgisayar verilerinin süratli şekilde korunmasını</a:t>
            </a:r>
            <a:r>
              <a:rPr lang="tr-TR" baseline="0" noProof="0" dirty="0" smtClean="0"/>
              <a:t>n sağlanabileceği olası araçları sıralamaktadır. Budapeşte Sözleşmesi esnek olup, depolanan bilgisayar verilerinin süratli şekilde korunması yetkisinin kullanılabileceği araçları belirleme konusunu tarafların iç hukukuna bırakmaktadır. </a:t>
            </a:r>
            <a:endParaRPr lang="tr-TR" noProof="0"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18</a:t>
            </a:fld>
            <a:endParaRPr lang="en-US" dirty="0"/>
          </a:p>
        </p:txBody>
      </p:sp>
    </p:spTree>
    <p:extLst>
      <p:ext uri="{BB962C8B-B14F-4D97-AF65-F5344CB8AC3E}">
        <p14:creationId xmlns:p14="http://schemas.microsoft.com/office/powerpoint/2010/main" val="1250866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16(1).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19</a:t>
            </a:fld>
            <a:endParaRPr lang="en-US" dirty="0"/>
          </a:p>
        </p:txBody>
      </p:sp>
    </p:spTree>
    <p:extLst>
      <p:ext uri="{BB962C8B-B14F-4D97-AF65-F5344CB8AC3E}">
        <p14:creationId xmlns:p14="http://schemas.microsoft.com/office/powerpoint/2010/main" val="730415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Süratli koruma elektronik delillerle</a:t>
            </a:r>
            <a:r>
              <a:rPr lang="tr-TR" baseline="0" noProof="0" dirty="0" smtClean="0"/>
              <a:t> ilgili meselelere dair kilit öneme sahip usuli yetkilerden birini oluşturmaktadır. Bilgisayar verilerinin kısa süreli olması, uçucu niteliği ve kolay </a:t>
            </a:r>
            <a:r>
              <a:rPr lang="tr-TR" baseline="0" noProof="0" dirty="0" err="1" smtClean="0"/>
              <a:t>silinebilirliği</a:t>
            </a:r>
            <a:r>
              <a:rPr lang="tr-TR" baseline="0" noProof="0" dirty="0" smtClean="0"/>
              <a:t> ve </a:t>
            </a:r>
            <a:r>
              <a:rPr lang="tr-TR" baseline="0" noProof="0" dirty="0" err="1" smtClean="0"/>
              <a:t>değiştirilebilirliği</a:t>
            </a:r>
            <a:r>
              <a:rPr lang="tr-TR" baseline="0" noProof="0" dirty="0" smtClean="0"/>
              <a:t> düşünülecek olursa ve birçok hizmet sağlayıcının ve kişinin bilgisayar verilerini uzun süre muhafaza etmediği göz önüne alındığında, süratli koruma sağlanmasına yönelik usuli bir yetkinin varlığı elzem görünmektedir. Bu yetkinin kullanımı bilgisayar verilerinin silinmesi, değiştirilmesi ve başka bir şekilde durum veya niteliğinin değiştirilmesine karşı koruma sağlamaktadır. </a:t>
            </a:r>
            <a:endParaRPr lang="tr-TR" noProof="0"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20</a:t>
            </a:fld>
            <a:endParaRPr lang="en-US" dirty="0"/>
          </a:p>
        </p:txBody>
      </p:sp>
    </p:spTree>
    <p:extLst>
      <p:ext uri="{BB962C8B-B14F-4D97-AF65-F5344CB8AC3E}">
        <p14:creationId xmlns:p14="http://schemas.microsoft.com/office/powerpoint/2010/main" val="3369914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r>
              <a:rPr lang="tr-TR" sz="1200" b="1" kern="1200" noProof="0" dirty="0" smtClean="0">
                <a:solidFill>
                  <a:schemeClr val="tx1"/>
                </a:solidFill>
                <a:effectLst/>
                <a:latin typeface="+mn-lt"/>
                <a:ea typeface="+mn-ea"/>
                <a:cs typeface="+mn-cs"/>
              </a:rPr>
              <a:t>Gündem</a:t>
            </a:r>
          </a:p>
          <a:p>
            <a:r>
              <a:rPr lang="tr-TR" sz="1200" kern="1200" noProof="0" dirty="0" smtClean="0">
                <a:solidFill>
                  <a:schemeClr val="tx1"/>
                </a:solidFill>
                <a:effectLst/>
                <a:latin typeface="+mn-lt"/>
                <a:ea typeface="+mn-ea"/>
                <a:cs typeface="+mn-cs"/>
              </a:rPr>
              <a:t>Bu sunum üç kısımdan oluşmaktadır:</a:t>
            </a:r>
          </a:p>
          <a:p>
            <a:pPr lvl="0"/>
            <a:r>
              <a:rPr lang="tr-TR" sz="1200" kern="1200" noProof="0" dirty="0" smtClean="0">
                <a:solidFill>
                  <a:schemeClr val="tx1"/>
                </a:solidFill>
                <a:effectLst/>
                <a:latin typeface="+mn-lt"/>
                <a:ea typeface="+mn-ea"/>
                <a:cs typeface="+mn-cs"/>
              </a:rPr>
              <a:t>Bölüm Bir</a:t>
            </a:r>
            <a:r>
              <a:rPr lang="tr-TR" sz="1200" kern="1200" baseline="0" noProof="0" dirty="0" smtClean="0">
                <a:solidFill>
                  <a:schemeClr val="tx1"/>
                </a:solidFill>
                <a:effectLst/>
                <a:latin typeface="+mn-lt"/>
                <a:ea typeface="+mn-ea"/>
                <a:cs typeface="+mn-cs"/>
              </a:rPr>
              <a:t> Budapeşte Sözleşmesi’nin usul hükümlerine değinecektir;</a:t>
            </a:r>
            <a:endParaRPr lang="tr-TR" sz="1200" kern="1200" noProof="0" dirty="0" smtClean="0">
              <a:solidFill>
                <a:schemeClr val="tx1"/>
              </a:solidFill>
              <a:effectLst/>
              <a:latin typeface="+mn-lt"/>
              <a:ea typeface="+mn-ea"/>
              <a:cs typeface="+mn-cs"/>
            </a:endParaRPr>
          </a:p>
          <a:p>
            <a:pPr lvl="0"/>
            <a:r>
              <a:rPr lang="tr-TR" sz="1200" kern="1200" noProof="0" dirty="0" smtClean="0">
                <a:solidFill>
                  <a:schemeClr val="tx1"/>
                </a:solidFill>
                <a:effectLst/>
                <a:latin typeface="+mn-lt"/>
                <a:ea typeface="+mn-ea"/>
                <a:cs typeface="+mn-cs"/>
              </a:rPr>
              <a:t>Bölüm</a:t>
            </a:r>
            <a:r>
              <a:rPr lang="tr-TR" sz="1200" kern="1200" baseline="0" noProof="0" dirty="0" smtClean="0">
                <a:solidFill>
                  <a:schemeClr val="tx1"/>
                </a:solidFill>
                <a:effectLst/>
                <a:latin typeface="+mn-lt"/>
                <a:ea typeface="+mn-ea"/>
                <a:cs typeface="+mn-cs"/>
              </a:rPr>
              <a:t> İki şartlara ve güvencelere değinecektir; </a:t>
            </a:r>
            <a:endParaRPr lang="tr-TR" sz="1200" kern="1200" noProof="0" dirty="0" smtClean="0">
              <a:solidFill>
                <a:schemeClr val="tx1"/>
              </a:solidFill>
              <a:effectLst/>
              <a:latin typeface="+mn-lt"/>
              <a:ea typeface="+mn-ea"/>
              <a:cs typeface="+mn-cs"/>
            </a:endParaRPr>
          </a:p>
          <a:p>
            <a:pPr lvl="0"/>
            <a:r>
              <a:rPr lang="tr-TR" sz="1200" kern="1200" noProof="0" dirty="0" smtClean="0">
                <a:solidFill>
                  <a:schemeClr val="tx1"/>
                </a:solidFill>
                <a:effectLst/>
                <a:latin typeface="+mn-lt"/>
                <a:ea typeface="+mn-ea"/>
                <a:cs typeface="+mn-cs"/>
              </a:rPr>
              <a:t>Bölüm Üç</a:t>
            </a:r>
            <a:r>
              <a:rPr lang="tr-TR" sz="1200" kern="1200" baseline="0" noProof="0" dirty="0" smtClean="0">
                <a:solidFill>
                  <a:schemeClr val="tx1"/>
                </a:solidFill>
                <a:effectLst/>
                <a:latin typeface="+mn-lt"/>
                <a:ea typeface="+mn-ea"/>
                <a:cs typeface="+mn-cs"/>
              </a:rPr>
              <a:t> dersin bir özetini sunacaktır. </a:t>
            </a:r>
            <a:endParaRPr lang="tr-TR" sz="1200" kern="1200" noProof="0" dirty="0" smtClean="0">
              <a:solidFill>
                <a:schemeClr val="tx1"/>
              </a:solidFill>
              <a:effectLst/>
              <a:latin typeface="+mn-lt"/>
              <a:ea typeface="+mn-ea"/>
              <a:cs typeface="+mn-cs"/>
            </a:endParaRPr>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906B95-5B9F-4F40-B1E2-7C662F517EA3}" type="slidenum">
              <a:rPr lang="en-US">
                <a:cs typeface="Arial" charset="0"/>
              </a:rPr>
              <a:pPr fontAlgn="base">
                <a:spcBef>
                  <a:spcPct val="0"/>
                </a:spcBef>
                <a:spcAft>
                  <a:spcPct val="0"/>
                </a:spcAft>
                <a:defRPr/>
              </a:pPr>
              <a:t>2</a:t>
            </a:fld>
            <a:endParaRPr lang="en-US" dirty="0">
              <a:cs typeface="Arial" charset="0"/>
            </a:endParaRPr>
          </a:p>
        </p:txBody>
      </p:sp>
    </p:spTree>
    <p:extLst>
      <p:ext uri="{BB962C8B-B14F-4D97-AF65-F5344CB8AC3E}">
        <p14:creationId xmlns:p14="http://schemas.microsoft.com/office/powerpoint/2010/main" val="16357407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16(1).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21</a:t>
            </a:fld>
            <a:endParaRPr lang="en-US" dirty="0"/>
          </a:p>
        </p:txBody>
      </p:sp>
    </p:spTree>
    <p:extLst>
      <p:ext uri="{BB962C8B-B14F-4D97-AF65-F5344CB8AC3E}">
        <p14:creationId xmlns:p14="http://schemas.microsoft.com/office/powerpoint/2010/main" val="3489664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Verilerin</a:t>
            </a:r>
            <a:r>
              <a:rPr lang="tr-TR" baseline="0" noProof="0" dirty="0" smtClean="0"/>
              <a:t> süratli biçimde korunması yönünde bir talimat çıkartma veya benzer bir biçimde koruma elde etme yetkisi veri saklama kavramı ile aynı anlama gelmemektedir ve dolayısıyla, depolanan bilgisayar verilerinin süratli şekilde korunmasını emreden veya başkaca bir şekilde bunu sağlayan yetkili makamın, kişilere belirli olmayan verileri muhafaza etmeleri yönünde genel bir yükümlülük dayatmasına izin verilmeyecek olup, buna yalnızca belirli verilere ilişkin olarak imkân tanınmaktadır. </a:t>
            </a:r>
            <a:endParaRPr lang="tr-TR" noProof="0"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22</a:t>
            </a:fld>
            <a:endParaRPr lang="en-US" dirty="0"/>
          </a:p>
        </p:txBody>
      </p:sp>
    </p:spTree>
    <p:extLst>
      <p:ext uri="{BB962C8B-B14F-4D97-AF65-F5344CB8AC3E}">
        <p14:creationId xmlns:p14="http://schemas.microsoft.com/office/powerpoint/2010/main" val="27976651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16(1).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23</a:t>
            </a:fld>
            <a:endParaRPr lang="en-US" dirty="0"/>
          </a:p>
        </p:txBody>
      </p:sp>
    </p:spTree>
    <p:extLst>
      <p:ext uri="{BB962C8B-B14F-4D97-AF65-F5344CB8AC3E}">
        <p14:creationId xmlns:p14="http://schemas.microsoft.com/office/powerpoint/2010/main" val="33149482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Bu usuli yetki herhangi bir kişiye halihazırda mevcut olmayan ya da bir bilgisayar sistemi aracılığıyla depolanmamış</a:t>
            </a:r>
            <a:r>
              <a:rPr lang="tr-TR" baseline="0" noProof="0" dirty="0" smtClean="0"/>
              <a:t> olan v</a:t>
            </a:r>
            <a:r>
              <a:rPr lang="tr-TR" noProof="0" dirty="0" smtClean="0"/>
              <a:t>erileri muhafaza etme</a:t>
            </a:r>
            <a:r>
              <a:rPr lang="tr-TR" baseline="0" noProof="0" dirty="0" smtClean="0"/>
              <a:t> yükümlülüğü yüklemek amacıyla kullanılamaz. Bu husus da yine, halihazırda var olmayan verilere uygulanabilecek veri saklama yükümlülüğünden ayrılmaktadır.</a:t>
            </a:r>
            <a:endParaRPr lang="tr-TR" noProof="0"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24</a:t>
            </a:fld>
            <a:endParaRPr lang="en-US" dirty="0"/>
          </a:p>
        </p:txBody>
      </p:sp>
    </p:spTree>
    <p:extLst>
      <p:ext uri="{BB962C8B-B14F-4D97-AF65-F5344CB8AC3E}">
        <p14:creationId xmlns:p14="http://schemas.microsoft.com/office/powerpoint/2010/main" val="4067052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16(1).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25</a:t>
            </a:fld>
            <a:endParaRPr lang="en-US" dirty="0"/>
          </a:p>
        </p:txBody>
      </p:sp>
    </p:spTree>
    <p:extLst>
      <p:ext uri="{BB962C8B-B14F-4D97-AF65-F5344CB8AC3E}">
        <p14:creationId xmlns:p14="http://schemas.microsoft.com/office/powerpoint/2010/main" val="28544470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Kimi ülkelerde, kolluk</a:t>
            </a:r>
            <a:r>
              <a:rPr lang="tr-TR" baseline="0" noProof="0" dirty="0" smtClean="0"/>
              <a:t> görevlilerinin süratli korunması istenen depolanmış bilgisayar verilerinin kayba veya değişikliğe karşı savunmasız durumda olduğu konusunda yetkili mercileri ikna etmesi gerekmektedir. Buna hem bilgisayar verilerine yönelik kasıtlı kayıp/değişiklikler hem de bilgisayar verilerinin güvenli olmayan şekilde depolanması neticesinde ortaya çıkan kasıtsız kayıp/değişiklikler dahildir. </a:t>
            </a:r>
            <a:endParaRPr lang="tr-TR" noProof="0"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26</a:t>
            </a:fld>
            <a:endParaRPr lang="en-US" dirty="0"/>
          </a:p>
        </p:txBody>
      </p:sp>
    </p:spTree>
    <p:extLst>
      <p:ext uri="{BB962C8B-B14F-4D97-AF65-F5344CB8AC3E}">
        <p14:creationId xmlns:p14="http://schemas.microsoft.com/office/powerpoint/2010/main" val="3668875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16(2).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27</a:t>
            </a:fld>
            <a:endParaRPr lang="en-US" dirty="0"/>
          </a:p>
        </p:txBody>
      </p:sp>
    </p:spTree>
    <p:extLst>
      <p:ext uri="{BB962C8B-B14F-4D97-AF65-F5344CB8AC3E}">
        <p14:creationId xmlns:p14="http://schemas.microsoft.com/office/powerpoint/2010/main" val="821348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baseline="0" dirty="0" err="1" smtClean="0"/>
              <a:t>Söz</a:t>
            </a:r>
            <a:r>
              <a:rPr lang="en-GB" baseline="0" dirty="0" smtClean="0"/>
              <a:t> </a:t>
            </a:r>
            <a:r>
              <a:rPr lang="en-GB" baseline="0" dirty="0" err="1" smtClean="0"/>
              <a:t>konusu</a:t>
            </a:r>
            <a:r>
              <a:rPr lang="en-GB" baseline="0" dirty="0" smtClean="0"/>
              <a:t> </a:t>
            </a:r>
            <a:r>
              <a:rPr lang="en-GB" baseline="0" dirty="0" err="1" smtClean="0"/>
              <a:t>bilgisayar</a:t>
            </a:r>
            <a:r>
              <a:rPr lang="en-GB" baseline="0" dirty="0" smtClean="0"/>
              <a:t> </a:t>
            </a:r>
            <a:r>
              <a:rPr lang="en-GB" baseline="0" dirty="0" err="1" smtClean="0"/>
              <a:t>verileri</a:t>
            </a:r>
            <a:r>
              <a:rPr lang="en-GB" baseline="0" dirty="0" smtClean="0"/>
              <a:t> </a:t>
            </a:r>
            <a:r>
              <a:rPr lang="en-GB" baseline="0" dirty="0" err="1" smtClean="0"/>
              <a:t>bir</a:t>
            </a:r>
            <a:r>
              <a:rPr lang="en-GB" baseline="0" dirty="0" smtClean="0"/>
              <a:t> </a:t>
            </a:r>
            <a:r>
              <a:rPr lang="en-GB" baseline="0" dirty="0" err="1" smtClean="0"/>
              <a:t>kişinin</a:t>
            </a:r>
            <a:r>
              <a:rPr lang="en-GB" baseline="0" dirty="0" smtClean="0"/>
              <a:t> </a:t>
            </a:r>
            <a:r>
              <a:rPr lang="en-GB" baseline="0" dirty="0" err="1" smtClean="0"/>
              <a:t>zilyetliğinde</a:t>
            </a:r>
            <a:r>
              <a:rPr lang="en-GB" baseline="0" dirty="0" smtClean="0"/>
              <a:t> </a:t>
            </a:r>
            <a:r>
              <a:rPr lang="en-GB" baseline="0" dirty="0" err="1" smtClean="0"/>
              <a:t>veya</a:t>
            </a:r>
            <a:r>
              <a:rPr lang="en-GB" baseline="0" dirty="0" smtClean="0"/>
              <a:t> </a:t>
            </a:r>
            <a:r>
              <a:rPr lang="en-GB" baseline="0" dirty="0" err="1" smtClean="0"/>
              <a:t>denetiminde</a:t>
            </a:r>
            <a:r>
              <a:rPr lang="en-GB" baseline="0" dirty="0" smtClean="0"/>
              <a:t> </a:t>
            </a:r>
            <a:r>
              <a:rPr lang="en-GB" baseline="0" dirty="0" err="1" smtClean="0"/>
              <a:t>olduğunda</a:t>
            </a:r>
            <a:r>
              <a:rPr lang="en-GB" baseline="0" dirty="0" smtClean="0"/>
              <a:t>, </a:t>
            </a:r>
            <a:r>
              <a:rPr lang="en-GB" baseline="0" dirty="0" err="1" smtClean="0"/>
              <a:t>y</a:t>
            </a:r>
            <a:r>
              <a:rPr lang="en-GB" dirty="0" err="1" smtClean="0"/>
              <a:t>etkili</a:t>
            </a:r>
            <a:r>
              <a:rPr lang="en-GB" dirty="0" smtClean="0"/>
              <a:t> </a:t>
            </a:r>
            <a:r>
              <a:rPr lang="en-GB" dirty="0" err="1" smtClean="0"/>
              <a:t>makam</a:t>
            </a:r>
            <a:r>
              <a:rPr lang="en-GB" dirty="0" smtClean="0"/>
              <a:t> </a:t>
            </a:r>
            <a:r>
              <a:rPr lang="en-GB" baseline="0" dirty="0" err="1" smtClean="0"/>
              <a:t>depolanan</a:t>
            </a:r>
            <a:r>
              <a:rPr lang="en-GB" baseline="0" dirty="0" smtClean="0"/>
              <a:t> </a:t>
            </a:r>
            <a:r>
              <a:rPr lang="en-GB" baseline="0" dirty="0" err="1" smtClean="0"/>
              <a:t>bilgisayar</a:t>
            </a:r>
            <a:r>
              <a:rPr lang="en-GB" baseline="0" dirty="0" smtClean="0"/>
              <a:t> </a:t>
            </a:r>
            <a:r>
              <a:rPr lang="en-GB" baseline="0" dirty="0" err="1" smtClean="0"/>
              <a:t>verilerini</a:t>
            </a:r>
            <a:r>
              <a:rPr lang="en-GB" baseline="0" dirty="0" smtClean="0"/>
              <a:t> </a:t>
            </a:r>
            <a:r>
              <a:rPr lang="en-GB" baseline="0" dirty="0" err="1" smtClean="0"/>
              <a:t>korumasını</a:t>
            </a:r>
            <a:r>
              <a:rPr lang="en-GB" baseline="0" dirty="0" smtClean="0"/>
              <a:t> </a:t>
            </a:r>
            <a:r>
              <a:rPr lang="en-GB" baseline="0" dirty="0" err="1" smtClean="0"/>
              <a:t>sadece</a:t>
            </a:r>
            <a:r>
              <a:rPr lang="en-GB" baseline="0" dirty="0" smtClean="0"/>
              <a:t> o </a:t>
            </a:r>
            <a:r>
              <a:rPr lang="en-GB" baseline="0" dirty="0" err="1" smtClean="0"/>
              <a:t>kişiden</a:t>
            </a:r>
            <a:r>
              <a:rPr lang="en-GB" baseline="0" dirty="0" smtClean="0"/>
              <a:t> </a:t>
            </a:r>
            <a:r>
              <a:rPr lang="en-GB" baseline="0" dirty="0" err="1" smtClean="0"/>
              <a:t>talep</a:t>
            </a:r>
            <a:r>
              <a:rPr lang="en-GB" baseline="0" dirty="0" smtClean="0"/>
              <a:t> </a:t>
            </a:r>
            <a:r>
              <a:rPr lang="en-GB" baseline="0" dirty="0" err="1" smtClean="0"/>
              <a:t>edebilmektedir</a:t>
            </a:r>
            <a:r>
              <a:rPr lang="en-GB" baseline="0" dirty="0" smtClean="0"/>
              <a:t>. Bu </a:t>
            </a:r>
            <a:r>
              <a:rPr lang="en-GB" baseline="0" dirty="0" err="1" smtClean="0"/>
              <a:t>slayt</a:t>
            </a:r>
            <a:r>
              <a:rPr lang="en-GB" baseline="0" dirty="0" smtClean="0"/>
              <a:t> </a:t>
            </a:r>
            <a:r>
              <a:rPr lang="en-GB" baseline="0" dirty="0" err="1" smtClean="0"/>
              <a:t>zilyetlik</a:t>
            </a:r>
            <a:r>
              <a:rPr lang="en-GB" baseline="0" dirty="0" smtClean="0"/>
              <a:t> (</a:t>
            </a:r>
            <a:r>
              <a:rPr lang="en-GB" baseline="0" dirty="0" err="1" smtClean="0"/>
              <a:t>fiziki</a:t>
            </a:r>
            <a:r>
              <a:rPr lang="en-GB" baseline="0" dirty="0" smtClean="0"/>
              <a:t> </a:t>
            </a:r>
            <a:r>
              <a:rPr lang="en-GB" baseline="0" dirty="0" err="1" smtClean="0"/>
              <a:t>bulundurma</a:t>
            </a:r>
            <a:r>
              <a:rPr lang="en-GB" baseline="0" dirty="0" smtClean="0"/>
              <a:t>) </a:t>
            </a:r>
            <a:r>
              <a:rPr lang="en-GB" baseline="0" dirty="0" err="1" smtClean="0"/>
              <a:t>ile</a:t>
            </a:r>
            <a:r>
              <a:rPr lang="en-GB" baseline="0" dirty="0" smtClean="0"/>
              <a:t> </a:t>
            </a:r>
            <a:r>
              <a:rPr lang="en-GB" baseline="0" dirty="0" err="1" smtClean="0"/>
              <a:t>denetim</a:t>
            </a:r>
            <a:r>
              <a:rPr lang="en-GB" baseline="0" dirty="0" smtClean="0"/>
              <a:t> (</a:t>
            </a:r>
            <a:r>
              <a:rPr lang="en-GB" baseline="0" dirty="0" err="1" smtClean="0"/>
              <a:t>fiziksel</a:t>
            </a:r>
            <a:r>
              <a:rPr lang="en-GB" baseline="0" dirty="0" smtClean="0"/>
              <a:t> </a:t>
            </a:r>
            <a:r>
              <a:rPr lang="en-GB" baseline="0" dirty="0" err="1" smtClean="0"/>
              <a:t>olarak</a:t>
            </a:r>
            <a:r>
              <a:rPr lang="en-GB" baseline="0" dirty="0" smtClean="0"/>
              <a:t> </a:t>
            </a:r>
            <a:r>
              <a:rPr lang="en-GB" baseline="0" dirty="0" err="1" smtClean="0"/>
              <a:t>kendi</a:t>
            </a:r>
            <a:r>
              <a:rPr lang="en-GB" baseline="0" dirty="0" smtClean="0"/>
              <a:t> </a:t>
            </a:r>
            <a:r>
              <a:rPr lang="en-GB" baseline="0" dirty="0" err="1" smtClean="0"/>
              <a:t>zilyetliğinde</a:t>
            </a:r>
            <a:r>
              <a:rPr lang="en-GB" baseline="0" dirty="0" smtClean="0"/>
              <a:t> </a:t>
            </a:r>
            <a:r>
              <a:rPr lang="en-GB" baseline="0" dirty="0" err="1" smtClean="0"/>
              <a:t>bulunmasa</a:t>
            </a:r>
            <a:r>
              <a:rPr lang="en-GB" baseline="0" dirty="0" smtClean="0"/>
              <a:t> </a:t>
            </a:r>
            <a:r>
              <a:rPr lang="en-GB" baseline="0" dirty="0" err="1" smtClean="0"/>
              <a:t>dahi</a:t>
            </a:r>
            <a:r>
              <a:rPr lang="en-GB" baseline="0" dirty="0" smtClean="0"/>
              <a:t> </a:t>
            </a:r>
            <a:r>
              <a:rPr lang="en-GB" baseline="0" dirty="0" err="1" smtClean="0"/>
              <a:t>veriler</a:t>
            </a:r>
            <a:r>
              <a:rPr lang="en-GB" baseline="0" dirty="0" smtClean="0"/>
              <a:t> </a:t>
            </a:r>
            <a:r>
              <a:rPr lang="en-GB" baseline="0" dirty="0" err="1" smtClean="0"/>
              <a:t>üzerinde</a:t>
            </a:r>
            <a:r>
              <a:rPr lang="en-GB" baseline="0" dirty="0" smtClean="0"/>
              <a:t> </a:t>
            </a:r>
            <a:r>
              <a:rPr lang="en-GB" baseline="0" dirty="0" err="1" smtClean="0"/>
              <a:t>serbest</a:t>
            </a:r>
            <a:r>
              <a:rPr lang="en-GB" baseline="0" dirty="0" smtClean="0"/>
              <a:t> </a:t>
            </a:r>
            <a:r>
              <a:rPr lang="en-GB" baseline="0" dirty="0" err="1" smtClean="0"/>
              <a:t>denetime</a:t>
            </a:r>
            <a:r>
              <a:rPr lang="en-GB" baseline="0" dirty="0" smtClean="0"/>
              <a:t> </a:t>
            </a:r>
            <a:r>
              <a:rPr lang="en-GB" baseline="0" dirty="0" err="1" smtClean="0"/>
              <a:t>sahip</a:t>
            </a:r>
            <a:r>
              <a:rPr lang="en-GB" baseline="0" dirty="0" smtClean="0"/>
              <a:t> </a:t>
            </a:r>
            <a:r>
              <a:rPr lang="en-GB" baseline="0" dirty="0" err="1" smtClean="0"/>
              <a:t>olma</a:t>
            </a:r>
            <a:r>
              <a:rPr lang="en-GB" baseline="0" dirty="0" smtClean="0"/>
              <a:t>) </a:t>
            </a:r>
            <a:r>
              <a:rPr lang="en-GB" baseline="0" dirty="0" err="1" smtClean="0"/>
              <a:t>arasındaki</a:t>
            </a:r>
            <a:r>
              <a:rPr lang="en-GB" baseline="0" dirty="0" smtClean="0"/>
              <a:t> </a:t>
            </a:r>
            <a:r>
              <a:rPr lang="en-GB" baseline="0" dirty="0" err="1" smtClean="0"/>
              <a:t>ayrımı</a:t>
            </a:r>
            <a:r>
              <a:rPr lang="en-GB" baseline="0" dirty="0" smtClean="0"/>
              <a:t> </a:t>
            </a:r>
            <a:r>
              <a:rPr lang="en-GB" baseline="0" dirty="0" err="1" smtClean="0"/>
              <a:t>ortaya</a:t>
            </a:r>
            <a:r>
              <a:rPr lang="en-GB" baseline="0" dirty="0" smtClean="0"/>
              <a:t> </a:t>
            </a:r>
            <a:r>
              <a:rPr lang="en-GB" baseline="0" dirty="0" err="1" smtClean="0"/>
              <a:t>koymaktadır</a:t>
            </a:r>
            <a:r>
              <a:rPr lang="en-GB" baseline="0" dirty="0" smtClean="0"/>
              <a:t>. </a:t>
            </a:r>
            <a:endParaRPr lang="en-GB"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28</a:t>
            </a:fld>
            <a:endParaRPr lang="en-US" dirty="0"/>
          </a:p>
        </p:txBody>
      </p:sp>
    </p:spTree>
    <p:extLst>
      <p:ext uri="{BB962C8B-B14F-4D97-AF65-F5344CB8AC3E}">
        <p14:creationId xmlns:p14="http://schemas.microsoft.com/office/powerpoint/2010/main" val="38003510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16(2).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29</a:t>
            </a:fld>
            <a:endParaRPr lang="en-US" dirty="0"/>
          </a:p>
        </p:txBody>
      </p:sp>
    </p:spTree>
    <p:extLst>
      <p:ext uri="{BB962C8B-B14F-4D97-AF65-F5344CB8AC3E}">
        <p14:creationId xmlns:p14="http://schemas.microsoft.com/office/powerpoint/2010/main" val="17021169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Korumanın geçici bir yetki olduğu ve kolluk görevlilerine kişilerin söz konusu verileri süresiz olarak koruma emrinde</a:t>
            </a:r>
            <a:r>
              <a:rPr lang="tr-TR" baseline="0" noProof="0" dirty="0" smtClean="0"/>
              <a:t> bulunma yetkisi sağlamadığı vurgulanmalıdır. Koruma tedbiri, bilgisayar verilerinin ibrazı veya bilgisayar verilerine yönelik arama ve el koyma gibi başka usuli yetkilerin kullanımının engellenmemesini amaçlayan geçici bir tedbirdir. Budapeşte Sözleşmesi, Tarafların koruma emrini azami 90 gün süreyle çıkartabileceğini öngörmekte olup, belirli bir olaya ilişkin öngörülen süre koruma emrinde belirtilmek durumundadır. </a:t>
            </a:r>
            <a:endParaRPr lang="tr-TR" noProof="0"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30</a:t>
            </a:fld>
            <a:endParaRPr lang="en-US" dirty="0"/>
          </a:p>
        </p:txBody>
      </p:sp>
    </p:spTree>
    <p:extLst>
      <p:ext uri="{BB962C8B-B14F-4D97-AF65-F5344CB8AC3E}">
        <p14:creationId xmlns:p14="http://schemas.microsoft.com/office/powerpoint/2010/main" val="357852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r>
              <a:rPr lang="tr-TR" sz="1400" b="1"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Hedefler:</a:t>
            </a:r>
            <a:endPar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tr-TR" sz="1400" kern="1200" noProof="0" dirty="0" smtClean="0">
                <a:solidFill>
                  <a:schemeClr val="tx1"/>
                </a:solidFill>
                <a:effectLst/>
                <a:latin typeface="+mn-lt"/>
                <a:ea typeface="+mn-ea"/>
                <a:cs typeface="+mn-cs"/>
              </a:rPr>
              <a:t>Bu oturumun amacı hakim ve savcılara siber suç</a:t>
            </a:r>
            <a:r>
              <a:rPr lang="tr-TR" sz="1400" kern="1200" baseline="0" noProof="0" dirty="0" smtClean="0">
                <a:solidFill>
                  <a:schemeClr val="tx1"/>
                </a:solidFill>
                <a:effectLst/>
                <a:latin typeface="+mn-lt"/>
                <a:ea typeface="+mn-ea"/>
                <a:cs typeface="+mn-cs"/>
              </a:rPr>
              <a:t> davalarının kovuşturulması ve yargılanması sırasında ulusal mevzuattaki usul hükümlerini etkili bir şekilde kullanmalarını sağlamak için gerekli bilgileri sunmaktır. </a:t>
            </a:r>
            <a:endParaRPr lang="tr-TR" sz="1400" kern="1200" noProof="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tr-TR" sz="1400" kern="1200" noProof="0" dirty="0" smtClean="0">
                <a:solidFill>
                  <a:schemeClr val="tx1"/>
                </a:solidFill>
                <a:effectLst/>
                <a:latin typeface="+mn-lt"/>
                <a:ea typeface="+mn-ea"/>
                <a:cs typeface="+mn-cs"/>
              </a:rPr>
              <a:t>Oturumun sonuna</a:t>
            </a:r>
            <a:r>
              <a:rPr lang="tr-TR" sz="1400" kern="1200" baseline="0" noProof="0" dirty="0" smtClean="0">
                <a:solidFill>
                  <a:schemeClr val="tx1"/>
                </a:solidFill>
                <a:effectLst/>
                <a:latin typeface="+mn-lt"/>
                <a:ea typeface="+mn-ea"/>
                <a:cs typeface="+mn-cs"/>
              </a:rPr>
              <a:t> gelindiğinde katılımcılar: </a:t>
            </a:r>
            <a:endPar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tr-TR" sz="1400" dirty="0" smtClean="0"/>
              <a:t>Budapeşte Sözleşmesi’nin usul hükümlerini saptayıp</a:t>
            </a:r>
            <a:r>
              <a:rPr lang="tr-TR" sz="1400" baseline="0" dirty="0" smtClean="0"/>
              <a:t> </a:t>
            </a:r>
            <a:r>
              <a:rPr lang="tr-TR" sz="1400" dirty="0" smtClean="0"/>
              <a:t>izah edebilecektir.</a:t>
            </a:r>
            <a:endPar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r>
              <a:rPr lang="tr-TR" sz="1400" dirty="0" smtClean="0"/>
              <a:t>Şartların ve güvencelerin önemini ve bunların belirlenme biçimlerini saptayıp izah edebilecektir.</a:t>
            </a:r>
            <a:endPar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Daha ayrıntılı belirtmek gerekirse, katılımcılar Budapeşte</a:t>
            </a:r>
            <a:r>
              <a:rPr lang="tr-TR" sz="1400" kern="1200" baseline="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Sözleşmesi’nde aşağıda sayılan hususlara ilişkin hükümleri saptayıp izah edebilecektir: </a:t>
            </a:r>
            <a:endPar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lvl="0"/>
            <a:r>
              <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--Usul kurallarının kapsamı</a:t>
            </a:r>
          </a:p>
          <a:p>
            <a:pPr lvl="0"/>
            <a:r>
              <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r>
              <a:rPr lang="tr-TR" sz="1200" kern="1200" noProof="0" dirty="0" smtClean="0">
                <a:solidFill>
                  <a:schemeClr val="tx1"/>
                </a:solidFill>
                <a:effectLst/>
                <a:latin typeface="+mn-lt"/>
                <a:ea typeface="+mn-ea"/>
                <a:cs typeface="+mn-cs"/>
              </a:rPr>
              <a:t>Bilgisayar </a:t>
            </a:r>
            <a:r>
              <a:rPr lang="tr-TR" sz="1200" kern="1200" dirty="0" smtClean="0">
                <a:solidFill>
                  <a:schemeClr val="tx1"/>
                </a:solidFill>
                <a:effectLst/>
                <a:latin typeface="+mn-lt"/>
                <a:ea typeface="+mn-ea"/>
                <a:cs typeface="+mn-cs"/>
              </a:rPr>
              <a:t>verilerinin süratli şekilde korunması ve ifşası</a:t>
            </a:r>
            <a:endPar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lvl="0"/>
            <a:r>
              <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--İbraz emirleri</a:t>
            </a:r>
          </a:p>
          <a:p>
            <a:pPr lvl="0"/>
            <a:r>
              <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--Arama ve el koyma</a:t>
            </a:r>
          </a:p>
          <a:p>
            <a:pPr lvl="0"/>
            <a:r>
              <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--Trafik verilerinin gerçek zamanlı toplanması</a:t>
            </a:r>
          </a:p>
          <a:p>
            <a:pPr lvl="0"/>
            <a:r>
              <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--İçerik verilerinin</a:t>
            </a:r>
            <a:r>
              <a:rPr lang="tr-TR" sz="1400" kern="1200" baseline="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ele geçirilmesi</a:t>
            </a:r>
            <a:endPar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lvl="0"/>
            <a:r>
              <a:rPr lang="tr-TR"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--Şartlar ve güvenceler</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5FE1D5-F471-4C03-BE67-DC8136D58668}" type="slidenum">
              <a:rPr lang="en-GB">
                <a:cs typeface="Arial" charset="0"/>
              </a:rPr>
              <a:pPr fontAlgn="base">
                <a:spcBef>
                  <a:spcPct val="0"/>
                </a:spcBef>
                <a:spcAft>
                  <a:spcPct val="0"/>
                </a:spcAft>
                <a:defRPr/>
              </a:pPr>
              <a:t>3</a:t>
            </a:fld>
            <a:endParaRPr lang="en-GB" dirty="0">
              <a:cs typeface="Arial" charset="0"/>
            </a:endParaRPr>
          </a:p>
        </p:txBody>
      </p:sp>
    </p:spTree>
    <p:extLst>
      <p:ext uri="{BB962C8B-B14F-4D97-AF65-F5344CB8AC3E}">
        <p14:creationId xmlns:p14="http://schemas.microsoft.com/office/powerpoint/2010/main" val="6415383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16(3).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31</a:t>
            </a:fld>
            <a:endParaRPr lang="en-US" dirty="0"/>
          </a:p>
        </p:txBody>
      </p:sp>
    </p:spTree>
    <p:extLst>
      <p:ext uri="{BB962C8B-B14F-4D97-AF65-F5344CB8AC3E}">
        <p14:creationId xmlns:p14="http://schemas.microsoft.com/office/powerpoint/2010/main" val="30127783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Koruma</a:t>
            </a:r>
            <a:r>
              <a:rPr lang="en-US" dirty="0" smtClean="0"/>
              <a:t> </a:t>
            </a:r>
            <a:r>
              <a:rPr lang="en-US" dirty="0" err="1" smtClean="0"/>
              <a:t>tedbirlerinin</a:t>
            </a:r>
            <a:r>
              <a:rPr lang="en-US" dirty="0" smtClean="0"/>
              <a:t> </a:t>
            </a:r>
            <a:r>
              <a:rPr lang="en-US" dirty="0" err="1" smtClean="0"/>
              <a:t>üstlenildiğinin</a:t>
            </a:r>
            <a:r>
              <a:rPr lang="en-US" dirty="0" smtClean="0"/>
              <a:t> </a:t>
            </a:r>
            <a:r>
              <a:rPr lang="en-US" dirty="0" err="1" smtClean="0"/>
              <a:t>ibraz</a:t>
            </a:r>
            <a:r>
              <a:rPr lang="en-US" dirty="0" smtClean="0"/>
              <a:t> </a:t>
            </a:r>
            <a:r>
              <a:rPr lang="en-US" dirty="0" err="1" smtClean="0"/>
              <a:t>emrine</a:t>
            </a:r>
            <a:r>
              <a:rPr lang="en-US" dirty="0" smtClean="0"/>
              <a:t> </a:t>
            </a:r>
            <a:r>
              <a:rPr lang="en-US" dirty="0" err="1" smtClean="0"/>
              <a:t>konu</a:t>
            </a:r>
            <a:r>
              <a:rPr lang="en-US" dirty="0" smtClean="0"/>
              <a:t> </a:t>
            </a:r>
            <a:r>
              <a:rPr lang="en-US" dirty="0" err="1" smtClean="0"/>
              <a:t>olan</a:t>
            </a:r>
            <a:r>
              <a:rPr lang="en-US" dirty="0" smtClean="0"/>
              <a:t> </a:t>
            </a:r>
            <a:r>
              <a:rPr lang="en-US" dirty="0" err="1" smtClean="0"/>
              <a:t>kişi</a:t>
            </a:r>
            <a:r>
              <a:rPr lang="en-US" dirty="0" smtClean="0"/>
              <a:t> </a:t>
            </a:r>
            <a:r>
              <a:rPr lang="en-US" dirty="0" err="1" smtClean="0"/>
              <a:t>tarafından</a:t>
            </a:r>
            <a:r>
              <a:rPr lang="en-US" dirty="0" smtClean="0"/>
              <a:t> </a:t>
            </a:r>
            <a:r>
              <a:rPr lang="en-US" dirty="0" err="1" smtClean="0"/>
              <a:t>gizli</a:t>
            </a:r>
            <a:r>
              <a:rPr lang="en-US" dirty="0" smtClean="0"/>
              <a:t> </a:t>
            </a:r>
            <a:r>
              <a:rPr lang="en-US" dirty="0" err="1" smtClean="0"/>
              <a:t>tutulması</a:t>
            </a:r>
            <a:r>
              <a:rPr lang="en-US" baseline="0" dirty="0" smtClean="0"/>
              <a:t> son </a:t>
            </a:r>
            <a:r>
              <a:rPr lang="en-US" baseline="0" dirty="0" err="1" smtClean="0"/>
              <a:t>derece</a:t>
            </a:r>
            <a:r>
              <a:rPr lang="en-US" baseline="0" dirty="0" smtClean="0"/>
              <a:t> </a:t>
            </a:r>
            <a:r>
              <a:rPr lang="en-US" baseline="0" dirty="0" err="1" smtClean="0"/>
              <a:t>önemlidir</a:t>
            </a:r>
            <a:r>
              <a:rPr lang="en-US" baseline="0" dirty="0" smtClean="0"/>
              <a:t>, </a:t>
            </a:r>
            <a:r>
              <a:rPr lang="en-US" baseline="0" dirty="0" err="1" smtClean="0"/>
              <a:t>aksi</a:t>
            </a:r>
            <a:r>
              <a:rPr lang="en-US" baseline="0" dirty="0" smtClean="0"/>
              <a:t> </a:t>
            </a:r>
            <a:r>
              <a:rPr lang="en-US" baseline="0" dirty="0" err="1" smtClean="0"/>
              <a:t>takdirde</a:t>
            </a:r>
            <a:r>
              <a:rPr lang="en-US" baseline="0" dirty="0" smtClean="0"/>
              <a:t> </a:t>
            </a:r>
            <a:r>
              <a:rPr lang="en-US" baseline="0" dirty="0" err="1" smtClean="0"/>
              <a:t>bu</a:t>
            </a:r>
            <a:r>
              <a:rPr lang="en-US" baseline="0" dirty="0" smtClean="0"/>
              <a:t> </a:t>
            </a:r>
            <a:r>
              <a:rPr lang="en-US" baseline="0" dirty="0" err="1" smtClean="0"/>
              <a:t>tedbire</a:t>
            </a:r>
            <a:r>
              <a:rPr lang="en-US" baseline="0" dirty="0" smtClean="0"/>
              <a:t> </a:t>
            </a:r>
            <a:r>
              <a:rPr lang="en-US" baseline="0" dirty="0" err="1" smtClean="0"/>
              <a:t>engel</a:t>
            </a:r>
            <a:r>
              <a:rPr lang="en-US" baseline="0" dirty="0" smtClean="0"/>
              <a:t> </a:t>
            </a:r>
            <a:r>
              <a:rPr lang="en-US" baseline="0" dirty="0" err="1" smtClean="0"/>
              <a:t>olunabilir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32</a:t>
            </a:fld>
            <a:endParaRPr lang="en-US" dirty="0"/>
          </a:p>
        </p:txBody>
      </p:sp>
    </p:spTree>
    <p:extLst>
      <p:ext uri="{BB962C8B-B14F-4D97-AF65-F5344CB8AC3E}">
        <p14:creationId xmlns:p14="http://schemas.microsoft.com/office/powerpoint/2010/main" val="3978560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i="0" baseline="0" noProof="0" dirty="0" smtClean="0"/>
              <a:t>Bu slayt 17(1). maddenin tam metnini göstermektedir. </a:t>
            </a:r>
          </a:p>
          <a:p>
            <a:pPr marL="0" marR="0" indent="0" algn="l" defTabSz="457200" rtl="0" eaLnBrk="0" fontAlgn="base" latinLnBrk="0" hangingPunct="0">
              <a:lnSpc>
                <a:spcPct val="100000"/>
              </a:lnSpc>
              <a:spcBef>
                <a:spcPct val="30000"/>
              </a:spcBef>
              <a:spcAft>
                <a:spcPct val="0"/>
              </a:spcAft>
              <a:buClrTx/>
              <a:buSzTx/>
              <a:buFontTx/>
              <a:buNone/>
              <a:tabLst/>
              <a:defRPr/>
            </a:pPr>
            <a:endParaRPr lang="tr-TR" i="0" baseline="0" noProof="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tr-TR" i="0" baseline="0" noProof="0" dirty="0" smtClean="0"/>
              <a:t>17. madde trafik verilerine özgüdür. Kolluğun bir haberleşme yolu kapsamında herhangi bir sağlayıcıya istenilen verileri koruma emri verebilmesini düzenlemektedir; zira internetteki haberleşmeler sadece tek bir hizmet sağlayıcıyı değil, birden çok sağlayıcıyı içerebilmektedir. </a:t>
            </a:r>
          </a:p>
          <a:p>
            <a:pPr marL="0" marR="0" indent="0" algn="l" defTabSz="457200" rtl="0" eaLnBrk="0" fontAlgn="base" latinLnBrk="0" hangingPunct="0">
              <a:lnSpc>
                <a:spcPct val="100000"/>
              </a:lnSpc>
              <a:spcBef>
                <a:spcPct val="30000"/>
              </a:spcBef>
              <a:spcAft>
                <a:spcPct val="0"/>
              </a:spcAft>
              <a:buClrTx/>
              <a:buSzTx/>
              <a:buFontTx/>
              <a:buNone/>
              <a:tabLst/>
              <a:defRPr/>
            </a:pPr>
            <a:endParaRPr lang="tr-TR" i="0" baseline="0" noProof="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tr-TR" i="0" baseline="0" noProof="0" dirty="0" smtClean="0"/>
              <a:t>Daha net açıklamak gerekirse, 17. madde haberleşme yolunun tespiti amacıyla talep eden yetkili Tarafa yeterli miktarda trafik verisinin açıklanmasına olanak vermekte (b bendi) ve söz konusu haberleşmenin iletilmesine bir yahut daha fazla sayıda hizmet sağlayıcının dahil olmasına bakılmaksızın verilerin elverişli kılınmasını sağlamaktadır (a bendi). </a:t>
            </a:r>
            <a:endParaRPr lang="en-GB" sz="1200" kern="1200" dirty="0" smtClean="0">
              <a:solidFill>
                <a:schemeClr val="tx1"/>
              </a:solidFill>
              <a:effectLst/>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33</a:t>
            </a:fld>
            <a:endParaRPr lang="en-US" dirty="0"/>
          </a:p>
        </p:txBody>
      </p:sp>
    </p:spTree>
    <p:extLst>
      <p:ext uri="{BB962C8B-B14F-4D97-AF65-F5344CB8AC3E}">
        <p14:creationId xmlns:p14="http://schemas.microsoft.com/office/powerpoint/2010/main" val="33879670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i="0" baseline="0" noProof="0" dirty="0" smtClean="0"/>
              <a:t>Bu slayt 17(2). maddenin tam metnini göstermektedir. </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34</a:t>
            </a:fld>
            <a:endParaRPr lang="en-US" dirty="0"/>
          </a:p>
        </p:txBody>
      </p:sp>
    </p:spTree>
    <p:extLst>
      <p:ext uri="{BB962C8B-B14F-4D97-AF65-F5344CB8AC3E}">
        <p14:creationId xmlns:p14="http://schemas.microsoft.com/office/powerpoint/2010/main" val="24773092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17(1).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iki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35</a:t>
            </a:fld>
            <a:endParaRPr lang="en-US" dirty="0"/>
          </a:p>
        </p:txBody>
      </p:sp>
    </p:spTree>
    <p:extLst>
      <p:ext uri="{BB962C8B-B14F-4D97-AF65-F5344CB8AC3E}">
        <p14:creationId xmlns:p14="http://schemas.microsoft.com/office/powerpoint/2010/main" val="33777341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err="1" smtClean="0"/>
              <a:t>Bir</a:t>
            </a:r>
            <a:r>
              <a:rPr lang="en-US" dirty="0" smtClean="0"/>
              <a:t> </a:t>
            </a:r>
            <a:r>
              <a:rPr lang="en-US" dirty="0" err="1" smtClean="0"/>
              <a:t>haberleşmenin</a:t>
            </a:r>
            <a:r>
              <a:rPr lang="en-US" dirty="0" smtClean="0"/>
              <a:t> </a:t>
            </a:r>
            <a:r>
              <a:rPr lang="en-US" dirty="0" err="1" smtClean="0"/>
              <a:t>iletim</a:t>
            </a:r>
            <a:r>
              <a:rPr lang="en-US" baseline="0" dirty="0" smtClean="0"/>
              <a:t> </a:t>
            </a:r>
            <a:r>
              <a:rPr lang="en-US" baseline="0" dirty="0" err="1" smtClean="0"/>
              <a:t>zincirine</a:t>
            </a:r>
            <a:r>
              <a:rPr lang="en-US" dirty="0" smtClean="0"/>
              <a:t> </a:t>
            </a:r>
            <a:r>
              <a:rPr lang="en-US" dirty="0" err="1" smtClean="0"/>
              <a:t>genelde</a:t>
            </a:r>
            <a:r>
              <a:rPr lang="en-US" dirty="0" smtClean="0"/>
              <a:t> </a:t>
            </a:r>
            <a:r>
              <a:rPr lang="en-US" dirty="0" err="1" smtClean="0"/>
              <a:t>birden</a:t>
            </a:r>
            <a:r>
              <a:rPr lang="en-US" dirty="0" smtClean="0"/>
              <a:t> </a:t>
            </a:r>
            <a:r>
              <a:rPr lang="en-US" dirty="0" err="1" smtClean="0"/>
              <a:t>fazla</a:t>
            </a:r>
            <a:r>
              <a:rPr lang="en-US" dirty="0" smtClean="0"/>
              <a:t> </a:t>
            </a:r>
            <a:r>
              <a:rPr lang="en-US" dirty="0" err="1" smtClean="0"/>
              <a:t>sayıda</a:t>
            </a:r>
            <a:r>
              <a:rPr lang="en-US" dirty="0" smtClean="0"/>
              <a:t> </a:t>
            </a:r>
            <a:r>
              <a:rPr lang="en-US" dirty="0" err="1" smtClean="0"/>
              <a:t>hizmet</a:t>
            </a:r>
            <a:r>
              <a:rPr lang="en-US" dirty="0" smtClean="0"/>
              <a:t> </a:t>
            </a:r>
            <a:r>
              <a:rPr lang="en-US" dirty="0" err="1" smtClean="0"/>
              <a:t>sağlayıcı</a:t>
            </a:r>
            <a:r>
              <a:rPr lang="en-US" dirty="0" smtClean="0"/>
              <a:t> </a:t>
            </a:r>
            <a:r>
              <a:rPr lang="en-US" dirty="0" err="1" smtClean="0"/>
              <a:t>dahildir</a:t>
            </a:r>
            <a:r>
              <a:rPr lang="en-US" dirty="0" smtClean="0"/>
              <a:t>.</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36</a:t>
            </a:fld>
            <a:endParaRPr lang="en-US" dirty="0"/>
          </a:p>
        </p:txBody>
      </p:sp>
    </p:spTree>
    <p:extLst>
      <p:ext uri="{BB962C8B-B14F-4D97-AF65-F5344CB8AC3E}">
        <p14:creationId xmlns:p14="http://schemas.microsoft.com/office/powerpoint/2010/main" val="24607162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baseline="0" noProof="0" dirty="0" smtClean="0"/>
              <a:t>Herhangi bir haberleşmenin iletim zincirine genelde birden fazla hizmet sağlayıcının dahil olduğu düşünülecek olursa, kolluk makamlarının başkaca yetkileri (ibraz emirleri; arama ve el koyma işlemleri de dahil) her bir hizmet sağlayıcıya uygulayabilmesi için iletim zincirine dahil olan her bir hizmet sağlayıcıyı tespit etmesi güçtür. Bu nedenledir ki Budapeşte Sözleşmesi’nin 18. maddesi yetkili makamlara, zincire dahil olan hizmet sağlayıcıların tespiti amacıyla trafik verilerinin kısmen açıklanmasını talep etme yetkisi tanımaktadır. </a:t>
            </a:r>
          </a:p>
          <a:p>
            <a:endParaRPr lang="tr-TR" baseline="0" noProof="0" dirty="0" smtClean="0"/>
          </a:p>
          <a:p>
            <a:r>
              <a:rPr lang="tr-TR" baseline="0" noProof="0" dirty="0" smtClean="0"/>
              <a:t>Bu slayt ayrıca, tedbir kararlarının birden çok hizmet sağlayıcıya tebliğ edilebilmesi için çeşitli yöntemler öngörmektedir (örneğin iletim zincirine dahil olan her bir müteakip hizmet sağlayıcı tespit edildikçe müstakil tedbir kararları çıkartılması; her bir müteakip hizmet sağlayıcıya, tespit edildikçe, </a:t>
            </a:r>
            <a:r>
              <a:rPr lang="tr-TR" baseline="0" noProof="0" dirty="0" err="1" smtClean="0"/>
              <a:t>müteselsilen</a:t>
            </a:r>
            <a:r>
              <a:rPr lang="tr-TR" baseline="0" noProof="0" dirty="0" smtClean="0"/>
              <a:t> tebliğ edilecek tek bir tedbir kararı çıkartılması; ya da tek bir hizmet sağlayıcıya tebliğ edilecek tek bir karar çıkartılması ve söz konusu hizmet sağlayıcıyla iletim zincirine dahil olan müteakip hizmet sağlayıcıya tedbiri bildirme yükümlülüğü getirilmesi).</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37</a:t>
            </a:fld>
            <a:endParaRPr lang="en-US" dirty="0"/>
          </a:p>
        </p:txBody>
      </p:sp>
    </p:spTree>
    <p:extLst>
      <p:ext uri="{BB962C8B-B14F-4D97-AF65-F5344CB8AC3E}">
        <p14:creationId xmlns:p14="http://schemas.microsoft.com/office/powerpoint/2010/main" val="35086682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17(1).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baseline="0" dirty="0" smtClean="0">
                <a:ea typeface="MS PGothic" charset="-128"/>
              </a:rPr>
              <a:t> </a:t>
            </a:r>
            <a:r>
              <a:rPr lang="en-US" altLang="en-US" baseline="0" dirty="0" err="1" smtClean="0">
                <a:ea typeface="MS PGothic" charset="-128"/>
              </a:rPr>
              <a:t>sonraki</a:t>
            </a:r>
            <a:r>
              <a:rPr lang="en-US" altLang="en-US" baseline="0"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38</a:t>
            </a:fld>
            <a:endParaRPr lang="en-US" dirty="0"/>
          </a:p>
        </p:txBody>
      </p:sp>
    </p:spTree>
    <p:extLst>
      <p:ext uri="{BB962C8B-B14F-4D97-AF65-F5344CB8AC3E}">
        <p14:creationId xmlns:p14="http://schemas.microsoft.com/office/powerpoint/2010/main" val="1146408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Trafik verilerinin kısmen açıklanmasına</a:t>
            </a:r>
            <a:r>
              <a:rPr lang="tr-TR" baseline="0" noProof="0" dirty="0" smtClean="0"/>
              <a:t> yönelik tedbir kararının tebliğ edildiği şahsın, haberleşmenin iletimine dahil olan diğer hizmet sağlayıcıların tespitini sağlamaya yeterli miktarda trafik verisini açıklamakla yükümlü kılınması önemli taşımaktadır. Bu yetki olmadan sürece dahi olan farklı hizmet sağlayıcıların tespiti ve dolayısıyla gerekli yetkilerin usulünce uygulanması hayli güçleşecektir. </a:t>
            </a:r>
            <a:endParaRPr lang="tr-TR" noProof="0"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39</a:t>
            </a:fld>
            <a:endParaRPr lang="en-US" dirty="0"/>
          </a:p>
        </p:txBody>
      </p:sp>
    </p:spTree>
    <p:extLst>
      <p:ext uri="{BB962C8B-B14F-4D97-AF65-F5344CB8AC3E}">
        <p14:creationId xmlns:p14="http://schemas.microsoft.com/office/powerpoint/2010/main" val="18999985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fontAlgn="auto" hangingPunct="1">
              <a:spcBef>
                <a:spcPts val="0"/>
              </a:spcBef>
              <a:spcAft>
                <a:spcPts val="0"/>
              </a:spcAft>
              <a:defRPr/>
            </a:pPr>
            <a:r>
              <a:rPr lang="tr-TR" noProof="0" dirty="0" smtClean="0"/>
              <a:t>18. madde de son derece ilginç bir hüküm içermektedir. Buna göre her bir</a:t>
            </a:r>
            <a:r>
              <a:rPr lang="tr-TR" baseline="0" noProof="0" dirty="0" smtClean="0"/>
              <a:t> Taraf kendi kolluk makamlarına “ibraz emri” düzenleme imkânı veren yasama tedbirleri çıkartmalıdır. Bu yargısal emir kolluk makamları tarafından vatandaşlara veya internet servis sağlayıcılarına yönelik olarak, kendi sorumlulukları altında bulunan bir bilgisayar sisteminde depolanan verilerin yetkili makamlara sunulması veya abone verilerinin ibrazı amacıyla düzenlenebilir.</a:t>
            </a:r>
          </a:p>
          <a:p>
            <a:pPr eaLnBrk="1" fontAlgn="auto" hangingPunct="1">
              <a:spcBef>
                <a:spcPts val="0"/>
              </a:spcBef>
              <a:spcAft>
                <a:spcPts val="0"/>
              </a:spcAft>
              <a:defRPr/>
            </a:pPr>
            <a:endParaRPr lang="tr-TR" baseline="0" noProof="0" dirty="0" smtClean="0"/>
          </a:p>
          <a:p>
            <a:pPr eaLnBrk="1" fontAlgn="auto" hangingPunct="1">
              <a:spcBef>
                <a:spcPts val="0"/>
              </a:spcBef>
              <a:spcAft>
                <a:spcPts val="0"/>
              </a:spcAft>
              <a:defRPr/>
            </a:pPr>
            <a:r>
              <a:rPr lang="tr-TR" baseline="0" noProof="0" dirty="0" err="1" smtClean="0"/>
              <a:t>Sözleşme’ye</a:t>
            </a:r>
            <a:r>
              <a:rPr lang="tr-TR" baseline="0" noProof="0" dirty="0" smtClean="0"/>
              <a:t> göre, ibraz emri istenen verilerin niteliğini ve kapsamını belirtmelidir: Soruşturmanın gerekli kıldığı verilerin önceden belirlenmesi gerektiği ve dolayısıyla zarf atmanın yasaklanmış olduğu barizdir. Bu yasal sınırlamanın amacı, kolluk makamları tarafından söz konusu soruşturma yetkileri kullanılırken insan haklarına ve özgürlüklerine yönelik korumaya dair önemli bir güvence sağlanmasıdır; böylece arama ve el koyma doğrudan soruşturma altındaki olayla ilgili bilgilerle sınırlı tutulmaktadır. Bu sınırlama, fiili dünyada gerçekleştirilen arama ve el koyma işlemlerinin çerçevesini çizen benzer sınırlamalardan daha çok önem taşımaktadır, zira söz konusu operasyonlar genelde pratikte sınırlı bir kapsama sahip olmaktadır. Dijital dünyada ise, belirli bir bilgisayar donanım sisteminde yer alan tüm bilgilere tam erişim izni verilecek olursa, söz konusu bilgisayarda depolanan her türlü bilgiye –ki bunlar bazen üçüncü şahısları da ilgilendiren ve soruşturma kapsamındaki suçla alâkasız nitelikte bilgiler olabilir (örneğin eposta yazışmaları)– erişim izni verilmiş olacaktır. </a:t>
            </a:r>
          </a:p>
          <a:p>
            <a:pPr eaLnBrk="1" fontAlgn="auto" hangingPunct="1">
              <a:spcBef>
                <a:spcPts val="0"/>
              </a:spcBef>
              <a:spcAft>
                <a:spcPts val="0"/>
              </a:spcAft>
              <a:defRPr/>
            </a:pPr>
            <a:endParaRPr lang="tr-TR" baseline="0" noProof="0" dirty="0" smtClean="0"/>
          </a:p>
          <a:p>
            <a:pPr eaLnBrk="1" fontAlgn="auto" hangingPunct="1">
              <a:spcBef>
                <a:spcPts val="0"/>
              </a:spcBef>
              <a:spcAft>
                <a:spcPts val="0"/>
              </a:spcAft>
              <a:defRPr/>
            </a:pPr>
            <a:r>
              <a:rPr lang="tr-TR" baseline="0" noProof="0" dirty="0" smtClean="0"/>
              <a:t>Daha önce değinildiği üzere, 16. madde bir hizmet sağlayıcıya yönelik olarak bilgisayar verilerinin korunması yükümlülüğü yaratabilmektedir. Trafik verilerinin kolluk makamlarına açıklanması ise 17. madde tarafından düzenlenmiş olup, sadece trafik verilerinin ifşasına imkân sağlamaktadır. Dijital bir araçta depolanan başkaca herhangi bir türden bilginin kolluk makamlarına açıklanması olanağı ise, 16. maddeye dayalı bir koruma tedbiri çıkartılmış olsun olmasın, 18. madde tarafından düzenlenmektedir. </a:t>
            </a:r>
            <a:endParaRPr lang="tr-TR" noProof="0" dirty="0" smtClean="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40</a:t>
            </a:fld>
            <a:endParaRPr lang="en-U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20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tLang="en-US" dirty="0" err="1" smtClean="0">
                <a:ea typeface="MS PGothic" charset="-128"/>
              </a:rPr>
              <a:t>Eğitmen</a:t>
            </a:r>
            <a:r>
              <a:rPr lang="en-GB" altLang="en-US" dirty="0" smtClean="0">
                <a:ea typeface="MS PGothic" charset="-128"/>
              </a:rPr>
              <a:t>, </a:t>
            </a:r>
            <a:r>
              <a:rPr lang="en-GB" altLang="en-US" dirty="0" err="1" smtClean="0">
                <a:ea typeface="MS PGothic" charset="-128"/>
              </a:rPr>
              <a:t>katılımcılara</a:t>
            </a:r>
            <a:r>
              <a:rPr lang="en-GB" altLang="en-US" dirty="0" smtClean="0">
                <a:ea typeface="MS PGothic" charset="-128"/>
              </a:rPr>
              <a:t> </a:t>
            </a:r>
            <a:r>
              <a:rPr lang="en-GB" altLang="en-US" dirty="0" err="1" smtClean="0">
                <a:ea typeface="MS PGothic" charset="-128"/>
              </a:rPr>
              <a:t>önceki</a:t>
            </a:r>
            <a:r>
              <a:rPr lang="en-GB" altLang="en-US" dirty="0" smtClean="0">
                <a:ea typeface="MS PGothic" charset="-128"/>
              </a:rPr>
              <a:t> </a:t>
            </a:r>
            <a:r>
              <a:rPr lang="en-GB" altLang="en-US" dirty="0" err="1" smtClean="0">
                <a:ea typeface="MS PGothic" charset="-128"/>
              </a:rPr>
              <a:t>slaytlarla</a:t>
            </a:r>
            <a:r>
              <a:rPr lang="en-GB" altLang="en-US" baseline="0" dirty="0" smtClean="0">
                <a:ea typeface="MS PGothic" charset="-128"/>
              </a:rPr>
              <a:t> </a:t>
            </a:r>
            <a:r>
              <a:rPr lang="en-GB" altLang="en-US" dirty="0" err="1" smtClean="0">
                <a:ea typeface="MS PGothic" charset="-128"/>
              </a:rPr>
              <a:t>ile</a:t>
            </a:r>
            <a:r>
              <a:rPr lang="en-GB" altLang="en-US" dirty="0" smtClean="0">
                <a:ea typeface="MS PGothic" charset="-128"/>
              </a:rPr>
              <a:t> </a:t>
            </a:r>
            <a:r>
              <a:rPr lang="en-GB" altLang="en-US" dirty="0" err="1" smtClean="0">
                <a:ea typeface="MS PGothic" charset="-128"/>
              </a:rPr>
              <a:t>ilgili</a:t>
            </a:r>
            <a:r>
              <a:rPr lang="en-GB" altLang="en-US" dirty="0" smtClean="0">
                <a:ea typeface="MS PGothic" charset="-128"/>
              </a:rPr>
              <a:t> </a:t>
            </a:r>
            <a:r>
              <a:rPr lang="en-GB" altLang="en-US" dirty="0" err="1" smtClean="0">
                <a:ea typeface="MS PGothic" charset="-128"/>
              </a:rPr>
              <a:t>sormak</a:t>
            </a:r>
            <a:r>
              <a:rPr lang="en-GB" altLang="en-US" dirty="0" smtClean="0">
                <a:ea typeface="MS PGothic" charset="-128"/>
              </a:rPr>
              <a:t> </a:t>
            </a:r>
            <a:r>
              <a:rPr lang="en-GB" altLang="en-US" dirty="0" err="1" smtClean="0">
                <a:ea typeface="MS PGothic" charset="-128"/>
              </a:rPr>
              <a:t>istedikleri</a:t>
            </a:r>
            <a:r>
              <a:rPr lang="en-GB" altLang="en-US" dirty="0" smtClean="0">
                <a:ea typeface="MS PGothic" charset="-128"/>
              </a:rPr>
              <a:t> her </a:t>
            </a:r>
            <a:r>
              <a:rPr lang="en-GB" altLang="en-US" dirty="0" err="1" smtClean="0">
                <a:ea typeface="MS PGothic" charset="-128"/>
              </a:rPr>
              <a:t>türlü</a:t>
            </a:r>
            <a:r>
              <a:rPr lang="en-GB" altLang="en-US" dirty="0" smtClean="0">
                <a:ea typeface="MS PGothic" charset="-128"/>
              </a:rPr>
              <a:t> </a:t>
            </a:r>
            <a:r>
              <a:rPr lang="en-GB" altLang="en-US" dirty="0" err="1" smtClean="0">
                <a:ea typeface="MS PGothic" charset="-128"/>
              </a:rPr>
              <a:t>soruyu</a:t>
            </a:r>
            <a:r>
              <a:rPr lang="en-GB" altLang="en-US" dirty="0" smtClean="0">
                <a:ea typeface="MS PGothic" charset="-128"/>
              </a:rPr>
              <a:t> </a:t>
            </a:r>
            <a:r>
              <a:rPr lang="en-GB" altLang="en-US" dirty="0" err="1" smtClean="0">
                <a:ea typeface="MS PGothic" charset="-128"/>
              </a:rPr>
              <a:t>sorma</a:t>
            </a:r>
            <a:r>
              <a:rPr lang="en-GB" altLang="en-US" dirty="0" smtClean="0">
                <a:ea typeface="MS PGothic" charset="-128"/>
              </a:rPr>
              <a:t> </a:t>
            </a:r>
            <a:r>
              <a:rPr lang="en-GB" altLang="en-US" dirty="0" err="1" smtClean="0">
                <a:ea typeface="MS PGothic" charset="-128"/>
              </a:rPr>
              <a:t>fırsatı</a:t>
            </a:r>
            <a:r>
              <a:rPr lang="en-GB" altLang="en-US" dirty="0" smtClean="0">
                <a:ea typeface="MS PGothic" charset="-128"/>
              </a:rPr>
              <a:t> </a:t>
            </a:r>
            <a:r>
              <a:rPr lang="en-GB" altLang="en-US" dirty="0" err="1" smtClean="0">
                <a:ea typeface="MS PGothic" charset="-128"/>
              </a:rPr>
              <a:t>tanımalıdır</a:t>
            </a:r>
            <a:r>
              <a:rPr lang="en-GB" altLang="en-US" dirty="0" smtClean="0">
                <a:ea typeface="MS PGothic" charset="-128"/>
              </a:rPr>
              <a:t>. </a:t>
            </a:r>
            <a:endParaRPr lang="en-GB" altLang="en-US" dirty="0">
              <a:ea typeface="MS PGothic" charset="-128"/>
            </a:endParaRPr>
          </a:p>
        </p:txBody>
      </p:sp>
      <p:sp>
        <p:nvSpPr>
          <p:cNvPr id="302083"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94"/>
                <a:ea typeface="MS PGothic" charset="-128"/>
              </a:defRPr>
            </a:lvl1pPr>
            <a:lvl2pPr marL="742950" indent="-285750">
              <a:defRPr>
                <a:solidFill>
                  <a:schemeClr val="tx1"/>
                </a:solidFill>
                <a:latin typeface="Arial" charset="-94"/>
                <a:ea typeface="MS PGothic" charset="-128"/>
              </a:defRPr>
            </a:lvl2pPr>
            <a:lvl3pPr marL="1143000" indent="-228600">
              <a:defRPr>
                <a:solidFill>
                  <a:schemeClr val="tx1"/>
                </a:solidFill>
                <a:latin typeface="Arial" charset="-94"/>
                <a:ea typeface="MS PGothic" charset="-128"/>
              </a:defRPr>
            </a:lvl3pPr>
            <a:lvl4pPr marL="1600200" indent="-228600">
              <a:defRPr>
                <a:solidFill>
                  <a:schemeClr val="tx1"/>
                </a:solidFill>
                <a:latin typeface="Arial" charset="-94"/>
                <a:ea typeface="MS PGothic" charset="-128"/>
              </a:defRPr>
            </a:lvl4pPr>
            <a:lvl5pPr marL="2057400" indent="-228600">
              <a:defRPr>
                <a:solidFill>
                  <a:schemeClr val="tx1"/>
                </a:solidFill>
                <a:latin typeface="Arial" charset="-94"/>
                <a:ea typeface="MS PGothic" charset="-128"/>
              </a:defRPr>
            </a:lvl5pPr>
            <a:lvl6pPr marL="2514600" indent="-228600" defTabSz="457200" eaLnBrk="0" fontAlgn="base" hangingPunct="0">
              <a:spcBef>
                <a:spcPct val="0"/>
              </a:spcBef>
              <a:spcAft>
                <a:spcPct val="0"/>
              </a:spcAft>
              <a:defRPr>
                <a:solidFill>
                  <a:schemeClr val="tx1"/>
                </a:solidFill>
                <a:latin typeface="Arial" charset="-94"/>
                <a:ea typeface="MS PGothic" charset="-128"/>
              </a:defRPr>
            </a:lvl6pPr>
            <a:lvl7pPr marL="2971800" indent="-228600" defTabSz="457200" eaLnBrk="0" fontAlgn="base" hangingPunct="0">
              <a:spcBef>
                <a:spcPct val="0"/>
              </a:spcBef>
              <a:spcAft>
                <a:spcPct val="0"/>
              </a:spcAft>
              <a:defRPr>
                <a:solidFill>
                  <a:schemeClr val="tx1"/>
                </a:solidFill>
                <a:latin typeface="Arial" charset="-94"/>
                <a:ea typeface="MS PGothic" charset="-128"/>
              </a:defRPr>
            </a:lvl7pPr>
            <a:lvl8pPr marL="3429000" indent="-228600" defTabSz="457200" eaLnBrk="0" fontAlgn="base" hangingPunct="0">
              <a:spcBef>
                <a:spcPct val="0"/>
              </a:spcBef>
              <a:spcAft>
                <a:spcPct val="0"/>
              </a:spcAft>
              <a:defRPr>
                <a:solidFill>
                  <a:schemeClr val="tx1"/>
                </a:solidFill>
                <a:latin typeface="Arial" charset="-94"/>
                <a:ea typeface="MS PGothic" charset="-128"/>
              </a:defRPr>
            </a:lvl8pPr>
            <a:lvl9pPr marL="3886200" indent="-228600" defTabSz="457200" eaLnBrk="0" fontAlgn="base" hangingPunct="0">
              <a:spcBef>
                <a:spcPct val="0"/>
              </a:spcBef>
              <a:spcAft>
                <a:spcPct val="0"/>
              </a:spcAft>
              <a:defRPr>
                <a:solidFill>
                  <a:schemeClr val="tx1"/>
                </a:solidFill>
                <a:latin typeface="Arial" charset="-94"/>
                <a:ea typeface="MS PGothic" charset="-128"/>
              </a:defRPr>
            </a:lvl9pPr>
          </a:lstStyle>
          <a:p>
            <a:pPr algn="r" eaLnBrk="1" hangingPunct="1"/>
            <a:fld id="{D1BB6747-82E1-4642-A6EB-C55C2C8FDEB3}" type="slidenum">
              <a:rPr lang="en-GB" altLang="en-US" sz="1200">
                <a:latin typeface="Calibri" charset="-94"/>
              </a:rPr>
              <a:pPr algn="r" eaLnBrk="1" hangingPunct="1"/>
              <a:t>4</a:t>
            </a:fld>
            <a:endParaRPr lang="en-GB" altLang="en-US" sz="1200">
              <a:latin typeface="Calibri" charset="-94"/>
            </a:endParaRPr>
          </a:p>
        </p:txBody>
      </p:sp>
    </p:spTree>
    <p:extLst>
      <p:ext uri="{BB962C8B-B14F-4D97-AF65-F5344CB8AC3E}">
        <p14:creationId xmlns:p14="http://schemas.microsoft.com/office/powerpoint/2010/main" val="1847340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r>
              <a:rPr lang="tr-TR" noProof="0" dirty="0" smtClean="0"/>
              <a:t>18. maddenin ilk</a:t>
            </a:r>
            <a:r>
              <a:rPr lang="tr-TR" baseline="0" noProof="0" dirty="0" smtClean="0"/>
              <a:t> fıkrası kolluk makamlarına belirlenmiş bilgisayar verilerini ve abone bilgileri elde etme yetkisi vermektedir. </a:t>
            </a:r>
            <a:endParaRPr lang="tr-TR" noProof="0" dirty="0" smtClean="0"/>
          </a:p>
          <a:p>
            <a:endParaRPr lang="tr-TR" baseline="0" noProof="0" dirty="0" smtClean="0"/>
          </a:p>
          <a:p>
            <a:r>
              <a:rPr lang="tr-TR" sz="1200" b="1" kern="1200" noProof="0" dirty="0" smtClean="0">
                <a:solidFill>
                  <a:schemeClr val="tx1"/>
                </a:solidFill>
                <a:effectLst/>
                <a:latin typeface="+mn-lt"/>
                <a:ea typeface="+mn-ea"/>
                <a:cs typeface="+mn-cs"/>
              </a:rPr>
              <a:t>Mart 2017 tarihli, Abone bilgilerine ilişkin İbraz Emirlerine ilişkin T-CY 10 </a:t>
            </a:r>
            <a:r>
              <a:rPr lang="tr-TR" sz="1200" b="1" kern="1200" noProof="0" dirty="0" err="1" smtClean="0">
                <a:solidFill>
                  <a:schemeClr val="tx1"/>
                </a:solidFill>
                <a:effectLst/>
                <a:latin typeface="+mn-lt"/>
                <a:ea typeface="+mn-ea"/>
                <a:cs typeface="+mn-cs"/>
              </a:rPr>
              <a:t>No’lu</a:t>
            </a:r>
            <a:r>
              <a:rPr lang="tr-TR" sz="1200" b="1" kern="1200" noProof="0" dirty="0" smtClean="0">
                <a:solidFill>
                  <a:schemeClr val="tx1"/>
                </a:solidFill>
                <a:effectLst/>
                <a:latin typeface="+mn-lt"/>
                <a:ea typeface="+mn-ea"/>
                <a:cs typeface="+mn-cs"/>
              </a:rPr>
              <a:t> Kılavuz</a:t>
            </a:r>
            <a:r>
              <a:rPr lang="tr-TR" sz="1200" b="1" kern="1200" baseline="0" noProof="0" dirty="0" smtClean="0">
                <a:solidFill>
                  <a:schemeClr val="tx1"/>
                </a:solidFill>
                <a:effectLst/>
                <a:latin typeface="+mn-lt"/>
                <a:ea typeface="+mn-ea"/>
                <a:cs typeface="+mn-cs"/>
              </a:rPr>
              <a:t> Notu kabul etmiştir </a:t>
            </a:r>
            <a:r>
              <a:rPr lang="tr-TR" sz="1200" b="1" i="0" u="none" strike="noStrike" kern="1200" baseline="0" noProof="0" dirty="0" smtClean="0">
                <a:solidFill>
                  <a:schemeClr val="tx1"/>
                </a:solidFill>
                <a:latin typeface="+mn-lt"/>
                <a:ea typeface="+mn-ea"/>
                <a:cs typeface="+mn-cs"/>
              </a:rPr>
              <a:t>(Budapeşte Sözleşmesi 18. madde): </a:t>
            </a:r>
          </a:p>
          <a:p>
            <a:endParaRPr lang="tr-TR" sz="1200" b="1" i="0" u="none" strike="noStrike" kern="1200" baseline="0" noProof="0" dirty="0" smtClean="0">
              <a:solidFill>
                <a:schemeClr val="tx1"/>
              </a:solidFill>
              <a:latin typeface="+mn-lt"/>
              <a:ea typeface="+mn-ea"/>
              <a:cs typeface="+mn-cs"/>
            </a:endParaRPr>
          </a:p>
          <a:p>
            <a:r>
              <a:rPr lang="tr-TR" sz="1200" b="1" i="0" u="none" strike="noStrike" kern="1200" baseline="0" noProof="0" dirty="0" err="1" smtClean="0">
                <a:solidFill>
                  <a:schemeClr val="tx1"/>
                </a:solidFill>
                <a:latin typeface="+mn-lt"/>
                <a:ea typeface="+mn-ea"/>
                <a:cs typeface="+mn-cs"/>
              </a:rPr>
              <a:t>https</a:t>
            </a:r>
            <a:r>
              <a:rPr lang="tr-TR" sz="1200" b="1" i="0" u="none" strike="noStrike" kern="1200" baseline="0" noProof="0" dirty="0" smtClean="0">
                <a:solidFill>
                  <a:schemeClr val="tx1"/>
                </a:solidFill>
                <a:latin typeface="+mn-lt"/>
                <a:ea typeface="+mn-ea"/>
                <a:cs typeface="+mn-cs"/>
              </a:rPr>
              <a:t>://</a:t>
            </a:r>
            <a:r>
              <a:rPr lang="tr-TR" sz="1200" b="1" i="0" u="none" strike="noStrike" kern="1200" baseline="0" noProof="0" dirty="0" err="1" smtClean="0">
                <a:solidFill>
                  <a:schemeClr val="tx1"/>
                </a:solidFill>
                <a:latin typeface="+mn-lt"/>
                <a:ea typeface="+mn-ea"/>
                <a:cs typeface="+mn-cs"/>
              </a:rPr>
              <a:t>rm.coe.int</a:t>
            </a:r>
            <a:r>
              <a:rPr lang="tr-TR" sz="1200" b="1" i="0" u="none" strike="noStrike" kern="1200" baseline="0" noProof="0" dirty="0" smtClean="0">
                <a:solidFill>
                  <a:schemeClr val="tx1"/>
                </a:solidFill>
                <a:latin typeface="+mn-lt"/>
                <a:ea typeface="+mn-ea"/>
                <a:cs typeface="+mn-cs"/>
              </a:rPr>
              <a:t>/</a:t>
            </a:r>
            <a:r>
              <a:rPr lang="tr-TR" sz="1200" b="1" i="0" u="none" strike="noStrike" kern="1200" baseline="0" noProof="0" dirty="0" err="1" smtClean="0">
                <a:solidFill>
                  <a:schemeClr val="tx1"/>
                </a:solidFill>
                <a:latin typeface="+mn-lt"/>
                <a:ea typeface="+mn-ea"/>
                <a:cs typeface="+mn-cs"/>
              </a:rPr>
              <a:t>CoERMPublicCommonSearchServices</a:t>
            </a:r>
            <a:r>
              <a:rPr lang="tr-TR" sz="1200" b="1" i="0" u="none" strike="noStrike" kern="1200" baseline="0" noProof="0" dirty="0" smtClean="0">
                <a:solidFill>
                  <a:schemeClr val="tx1"/>
                </a:solidFill>
                <a:latin typeface="+mn-lt"/>
                <a:ea typeface="+mn-ea"/>
                <a:cs typeface="+mn-cs"/>
              </a:rPr>
              <a:t>/</a:t>
            </a:r>
            <a:r>
              <a:rPr lang="tr-TR" sz="1200" b="1" i="0" u="none" strike="noStrike" kern="1200" baseline="0" noProof="0" dirty="0" err="1" smtClean="0">
                <a:solidFill>
                  <a:schemeClr val="tx1"/>
                </a:solidFill>
                <a:latin typeface="+mn-lt"/>
                <a:ea typeface="+mn-ea"/>
                <a:cs typeface="+mn-cs"/>
              </a:rPr>
              <a:t>DisplayDCTMContent?documentId</a:t>
            </a:r>
            <a:r>
              <a:rPr lang="tr-TR" sz="1200" b="1" i="0" u="none" strike="noStrike" kern="1200" baseline="0" noProof="0" dirty="0" smtClean="0">
                <a:solidFill>
                  <a:schemeClr val="tx1"/>
                </a:solidFill>
                <a:latin typeface="+mn-lt"/>
                <a:ea typeface="+mn-ea"/>
                <a:cs typeface="+mn-cs"/>
              </a:rPr>
              <a:t>=09000016806f943e</a:t>
            </a:r>
            <a:endParaRPr lang="tr-TR" b="1" baseline="0" noProof="0" dirty="0" smtClean="0"/>
          </a:p>
          <a:p>
            <a:endParaRPr lang="tr-TR" baseline="0" noProof="0" dirty="0" smtClean="0"/>
          </a:p>
          <a:p>
            <a:r>
              <a:rPr lang="tr-TR" sz="1200" b="1" i="0" u="none" strike="noStrike" kern="1200" baseline="0" noProof="0" dirty="0" smtClean="0">
                <a:solidFill>
                  <a:schemeClr val="tx1"/>
                </a:solidFill>
                <a:latin typeface="+mn-lt"/>
                <a:ea typeface="+mn-ea"/>
                <a:cs typeface="+mn-cs"/>
              </a:rPr>
              <a:t>18.1.a maddesinin kapsamı</a:t>
            </a:r>
            <a:endParaRPr lang="tr-TR" sz="1200" b="0" i="0" u="none" strike="noStrike" kern="1200" baseline="0" noProof="0" dirty="0" smtClean="0">
              <a:solidFill>
                <a:schemeClr val="tx1"/>
              </a:solidFill>
              <a:latin typeface="+mn-lt"/>
              <a:ea typeface="+mn-ea"/>
              <a:cs typeface="+mn-cs"/>
            </a:endParaRPr>
          </a:p>
          <a:p>
            <a:r>
              <a:rPr lang="tr-TR" sz="1200" b="0" i="0" u="none" strike="noStrike" kern="1200" baseline="0" noProof="0" dirty="0" smtClean="0">
                <a:solidFill>
                  <a:schemeClr val="tx1"/>
                </a:solidFill>
                <a:latin typeface="+mn-lt"/>
                <a:ea typeface="+mn-ea"/>
                <a:cs typeface="+mn-cs"/>
              </a:rPr>
              <a:t> Kapsam geniştir: “Kişi (“hizmet sağlayıcı” da dahil olmak üzere) Tarafın ülkesinde hazır bulunan bir kişidir.  </a:t>
            </a:r>
          </a:p>
          <a:p>
            <a:r>
              <a:rPr lang="tr-TR" sz="1200" b="0" i="0" u="none" strike="noStrike" kern="1200" baseline="0" noProof="0" dirty="0" smtClean="0">
                <a:solidFill>
                  <a:schemeClr val="tx1"/>
                </a:solidFill>
                <a:latin typeface="+mn-lt"/>
                <a:ea typeface="+mn-ea"/>
                <a:cs typeface="+mn-cs"/>
              </a:rPr>
              <a:t> Bilgisayar verilerine ilişkin olarak kapsam geniştir fakat gelişigüzel de değildir: “belirlenmiş” her türlü bilgisayar verisi (yani 18.1.a maddesi “abonelik bilgisi” ile sınırlı olmayıp her türlü bilgisayar verisini kapsamaktadır).</a:t>
            </a:r>
          </a:p>
          <a:p>
            <a:r>
              <a:rPr lang="tr-TR" sz="1200" b="0" i="0" u="none" strike="noStrike" kern="1200" baseline="0" noProof="0" dirty="0" smtClean="0">
                <a:solidFill>
                  <a:schemeClr val="tx1"/>
                </a:solidFill>
                <a:latin typeface="+mn-lt"/>
                <a:ea typeface="+mn-ea"/>
                <a:cs typeface="+mn-cs"/>
              </a:rPr>
              <a:t> Belirlenmiş bilgisayar verileri söz konusu kişinin zilyetliğinde bulunan veya, fiziksel olarak kişinin zilyetliğinde değilse de, kişinin serbest denetimi altında bulunan veriler olup, 18.1.a maddesi uyarınca Taraf ülkesinde ibraz edilecektir. </a:t>
            </a:r>
          </a:p>
          <a:p>
            <a:r>
              <a:rPr lang="tr-TR" sz="1200" b="0" i="0" u="none" strike="noStrike" kern="1200" baseline="0" noProof="0" dirty="0" smtClean="0">
                <a:solidFill>
                  <a:schemeClr val="tx1"/>
                </a:solidFill>
                <a:latin typeface="+mn-lt"/>
                <a:ea typeface="+mn-ea"/>
                <a:cs typeface="+mn-cs"/>
              </a:rPr>
              <a:t> Belirlenmiş bilgisayar verileri bir bilgisayar sisteminde veya bilgisayar verilerinin depolandığı bir aygıtta depolanmaktadır. </a:t>
            </a:r>
          </a:p>
          <a:p>
            <a:r>
              <a:rPr lang="tr-TR" sz="1200" b="0" i="0" u="none" strike="noStrike" kern="1200" baseline="0" noProof="0" dirty="0" smtClean="0">
                <a:solidFill>
                  <a:schemeClr val="tx1"/>
                </a:solidFill>
                <a:latin typeface="+mn-lt"/>
                <a:ea typeface="+mn-ea"/>
                <a:cs typeface="+mn-cs"/>
              </a:rPr>
              <a:t> İbraz emri, bu emrin talep edilip çıkartıldığı Tarafın yetkili makamlarınca düzenlenir ve uygulanır. </a:t>
            </a:r>
          </a:p>
          <a:p>
            <a:endParaRPr lang="tr-TR" sz="1200" b="0" i="0" u="none" strike="noStrike" kern="1200" baseline="0" noProof="0" dirty="0" smtClean="0">
              <a:solidFill>
                <a:schemeClr val="tx1"/>
              </a:solidFill>
              <a:latin typeface="+mn-lt"/>
              <a:ea typeface="+mn-ea"/>
              <a:cs typeface="+mn-cs"/>
            </a:endParaRPr>
          </a:p>
          <a:p>
            <a:r>
              <a:rPr lang="tr-TR" sz="1200" b="1" i="0" u="none" strike="noStrike" kern="1200" baseline="0" noProof="0" dirty="0" smtClean="0">
                <a:solidFill>
                  <a:schemeClr val="tx1"/>
                </a:solidFill>
                <a:latin typeface="+mn-lt"/>
                <a:ea typeface="+mn-ea"/>
                <a:cs typeface="+mn-cs"/>
              </a:rPr>
              <a:t>18.1.b maddesinin kapsamı</a:t>
            </a:r>
            <a:endParaRPr lang="tr-TR" sz="1200" b="0" i="0" u="none" strike="noStrike" kern="1200" baseline="0" noProof="0" dirty="0" smtClean="0">
              <a:solidFill>
                <a:schemeClr val="tx1"/>
              </a:solidFill>
              <a:latin typeface="+mn-lt"/>
              <a:ea typeface="+mn-ea"/>
              <a:cs typeface="+mn-cs"/>
            </a:endParaRPr>
          </a:p>
          <a:p>
            <a:r>
              <a:rPr lang="tr-TR" sz="1200" b="0" i="0" u="none" strike="noStrike" kern="1200" baseline="0" noProof="0" dirty="0" smtClean="0">
                <a:solidFill>
                  <a:schemeClr val="tx1"/>
                </a:solidFill>
                <a:latin typeface="+mn-lt"/>
                <a:ea typeface="+mn-ea"/>
                <a:cs typeface="+mn-cs"/>
              </a:rPr>
              <a:t>18.1.b maddesinin kapsamı 18.1.a’nın kapsamından daha dardır:</a:t>
            </a:r>
          </a:p>
          <a:p>
            <a:r>
              <a:rPr lang="tr-TR" sz="1200" b="0" i="0" u="none" strike="noStrike" kern="1200" baseline="0" noProof="0" dirty="0" smtClean="0">
                <a:solidFill>
                  <a:schemeClr val="tx1"/>
                </a:solidFill>
                <a:latin typeface="+mn-lt"/>
                <a:ea typeface="+mn-ea"/>
                <a:cs typeface="+mn-cs"/>
              </a:rPr>
              <a:t> (b) bendi bir “hizmet sağlayıcı” sınırlandırılmıştır. </a:t>
            </a:r>
          </a:p>
          <a:p>
            <a:r>
              <a:rPr lang="tr-TR" sz="1200" b="0" i="0" u="none" strike="noStrike" kern="1200" baseline="0" noProof="0" dirty="0" smtClean="0">
                <a:solidFill>
                  <a:schemeClr val="tx1"/>
                </a:solidFill>
                <a:latin typeface="+mn-lt"/>
                <a:ea typeface="+mn-ea"/>
                <a:cs typeface="+mn-cs"/>
              </a:rPr>
              <a:t> Emrin düzenlendiği hizmet sağlayıcının Taraf ülkesinde hazır bulunması şart olmamakla birlikte, hizmetlerini burada sunuyor olması gerekmektedir. </a:t>
            </a:r>
          </a:p>
          <a:p>
            <a:r>
              <a:rPr lang="tr-TR" sz="1200" b="0" i="0" u="none" strike="noStrike" kern="1200" baseline="0" noProof="0" dirty="0" smtClean="0">
                <a:solidFill>
                  <a:schemeClr val="tx1"/>
                </a:solidFill>
                <a:latin typeface="+mn-lt"/>
                <a:ea typeface="+mn-ea"/>
                <a:cs typeface="+mn-cs"/>
              </a:rPr>
              <a:t> Bu bent “abone bilgileri” ile sınırlandırılmıştır. </a:t>
            </a:r>
          </a:p>
          <a:p>
            <a:r>
              <a:rPr lang="tr-TR" sz="1200" b="0" i="0" u="none" strike="noStrike" kern="1200" baseline="0" noProof="0" dirty="0" smtClean="0">
                <a:solidFill>
                  <a:schemeClr val="tx1"/>
                </a:solidFill>
                <a:latin typeface="+mn-lt"/>
                <a:ea typeface="+mn-ea"/>
                <a:cs typeface="+mn-cs"/>
              </a:rPr>
              <a:t> Abone bilgileri bu hizmetlerle bağlantılı olup, söz konusu hizmet sağlayıcının zilyetliğinde veya denetiminde bulunmaktadır. </a:t>
            </a:r>
          </a:p>
          <a:p>
            <a:endParaRPr lang="tr-TR" sz="1200" b="0" i="0" u="none" strike="noStrike" kern="1200" baseline="0" noProof="0" dirty="0" smtClean="0">
              <a:solidFill>
                <a:schemeClr val="tx1"/>
              </a:solidFill>
              <a:latin typeface="+mn-lt"/>
              <a:ea typeface="+mn-ea"/>
              <a:cs typeface="+mn-cs"/>
            </a:endParaRPr>
          </a:p>
          <a:p>
            <a:r>
              <a:rPr lang="tr-TR" sz="1200" b="0" i="0" u="none" strike="noStrike" kern="1200" baseline="0" noProof="0" dirty="0" smtClean="0">
                <a:solidFill>
                  <a:schemeClr val="tx1"/>
                </a:solidFill>
                <a:latin typeface="+mn-lt"/>
                <a:ea typeface="+mn-ea"/>
                <a:cs typeface="+mn-cs"/>
              </a:rPr>
              <a:t>Uygulama kapsamını “Tarafın ülkesinde hazır bulunan şahıslarla” sınırlandıran 18.1.a maddesinin aksine, 18.1.b hizmet sağlayıcının yeri konusunda sessiz kalmaktadır. Taraflar bu hükmü, hukuken veya fiziksel olarak söz konusu Tarafın ülkesinde hazır bulunmayan ancak o ülkede hizmet temininde bulunan bir hizmet sağlayıcı karşısında uygulayabilmektedir. </a:t>
            </a:r>
          </a:p>
          <a:p>
            <a:endParaRPr lang="tr-TR" sz="1200" b="0" i="0" u="none" strike="noStrike" kern="1200" baseline="0" noProof="0" dirty="0" smtClean="0">
              <a:solidFill>
                <a:schemeClr val="tx1"/>
              </a:solidFill>
              <a:latin typeface="+mn-lt"/>
              <a:ea typeface="+mn-ea"/>
              <a:cs typeface="+mn-cs"/>
            </a:endParaRPr>
          </a:p>
          <a:p>
            <a:r>
              <a:rPr lang="tr-TR" sz="1200" b="0" i="0" u="none" strike="noStrike" kern="1200" baseline="0" noProof="0" dirty="0" smtClean="0">
                <a:solidFill>
                  <a:schemeClr val="tx1"/>
                </a:solidFill>
                <a:latin typeface="+mn-lt"/>
                <a:ea typeface="+mn-ea"/>
                <a:cs typeface="+mn-cs"/>
              </a:rPr>
              <a:t>Abone bilgilerinin başka bir ülkede depolanması, söz konusu bilgiler hizmet sağlayıcının zilyetliğinde veya denetiminde bulunduğu sürece Budapeşte Sözleşmesi’nin 18. maddesinin tatbikini engellememektedir. 18.1.b maddesi bakımından, bir hizmet sağlayıcının merkezi bir ülkede olup, veriler başka bir ülkede depolanıyor olabilir. Veriler birden çok ülkede yansıtılıyor veya hizmet sağlayıcının takdirine göre ve abonenin bilgisi ya da kontrolü olmaksızın ülkeler arasında dolaşıyor olabilir. Hukuk rejimleri gitgide daha geniş biçimde, hem ceza adalet sisteminde hem de özel hayatın gizliliği ve veri koruma alanında, yargılama yetkisinin tespiti bakımından verilerin yerinin belirleyici faktör olmadığını kabul etmektedir. </a:t>
            </a:r>
          </a:p>
          <a:p>
            <a:endParaRPr lang="tr-TR" sz="1200" b="0" i="0" u="none" strike="noStrike" kern="1200" baseline="0" noProof="0" dirty="0" smtClean="0">
              <a:solidFill>
                <a:schemeClr val="tx1"/>
              </a:solidFill>
              <a:latin typeface="+mn-lt"/>
              <a:ea typeface="+mn-ea"/>
              <a:cs typeface="+mn-cs"/>
            </a:endParaRPr>
          </a:p>
          <a:p>
            <a:r>
              <a:rPr lang="tr-TR" sz="1200" b="0" i="0" u="none" strike="noStrike" kern="1200" baseline="0" noProof="0" dirty="0" smtClean="0">
                <a:solidFill>
                  <a:schemeClr val="tx1"/>
                </a:solidFill>
                <a:latin typeface="+mn-lt"/>
                <a:ea typeface="+mn-ea"/>
                <a:cs typeface="+mn-cs"/>
              </a:rPr>
              <a:t>18. maddenin uygulanabilirliğini </a:t>
            </a:r>
            <a:r>
              <a:rPr lang="tr-TR" sz="1200" b="0" i="1" u="none" strike="noStrike" kern="1200" baseline="0" noProof="0" dirty="0" err="1" smtClean="0">
                <a:solidFill>
                  <a:schemeClr val="tx1"/>
                </a:solidFill>
                <a:latin typeface="+mn-lt"/>
                <a:ea typeface="+mn-ea"/>
                <a:cs typeface="+mn-cs"/>
              </a:rPr>
              <a:t>Yahoo</a:t>
            </a:r>
            <a:r>
              <a:rPr lang="tr-TR" sz="1200" b="0" i="1" u="none" strike="noStrike" kern="1200" baseline="0" noProof="0" dirty="0" smtClean="0">
                <a:solidFill>
                  <a:schemeClr val="tx1"/>
                </a:solidFill>
                <a:latin typeface="+mn-lt"/>
                <a:ea typeface="+mn-ea"/>
                <a:cs typeface="+mn-cs"/>
              </a:rPr>
              <a:t>!</a:t>
            </a:r>
            <a:r>
              <a:rPr lang="tr-TR" sz="1200" b="0" i="0" u="none" strike="noStrike" kern="1200" baseline="0" noProof="0" dirty="0" smtClean="0">
                <a:solidFill>
                  <a:schemeClr val="tx1"/>
                </a:solidFill>
                <a:latin typeface="+mn-lt"/>
                <a:ea typeface="+mn-ea"/>
                <a:cs typeface="+mn-cs"/>
              </a:rPr>
              <a:t> davası üzerinden değerlendirelim: </a:t>
            </a:r>
          </a:p>
          <a:p>
            <a:r>
              <a:rPr lang="tr-TR" sz="1200" b="0" i="1" u="none" strike="noStrike" kern="1200" baseline="0" noProof="0" dirty="0" err="1" smtClean="0">
                <a:solidFill>
                  <a:schemeClr val="tx1"/>
                </a:solidFill>
                <a:latin typeface="+mn-lt"/>
                <a:ea typeface="+mn-ea"/>
                <a:cs typeface="+mn-cs"/>
              </a:rPr>
              <a:t>Yahoo</a:t>
            </a:r>
            <a:r>
              <a:rPr lang="tr-TR" sz="1200" b="0" i="1" u="none" strike="noStrike" kern="1200" baseline="0" noProof="0" dirty="0" smtClean="0">
                <a:solidFill>
                  <a:schemeClr val="tx1"/>
                </a:solidFill>
                <a:latin typeface="+mn-lt"/>
                <a:ea typeface="+mn-ea"/>
                <a:cs typeface="+mn-cs"/>
              </a:rPr>
              <a:t>! </a:t>
            </a:r>
            <a:r>
              <a:rPr lang="tr-TR" sz="1200" b="0" i="0" u="none" strike="noStrike" kern="1200" baseline="0" noProof="0" dirty="0" smtClean="0">
                <a:solidFill>
                  <a:schemeClr val="tx1"/>
                </a:solidFill>
                <a:latin typeface="+mn-lt"/>
                <a:ea typeface="+mn-ea"/>
                <a:cs typeface="+mn-cs"/>
              </a:rPr>
              <a:t>davasında Belçika Yüksek Mahkemesi, </a:t>
            </a:r>
            <a:r>
              <a:rPr lang="tr-TR" sz="1200" b="0" i="0" u="none" strike="noStrike" kern="1200" baseline="0" noProof="0" dirty="0" err="1" smtClean="0">
                <a:solidFill>
                  <a:schemeClr val="tx1"/>
                </a:solidFill>
                <a:latin typeface="+mn-lt"/>
                <a:ea typeface="+mn-ea"/>
                <a:cs typeface="+mn-cs"/>
              </a:rPr>
              <a:t>Yahoo!nun</a:t>
            </a:r>
            <a:r>
              <a:rPr lang="tr-TR" sz="1200" b="0" i="0" u="none" strike="noStrike" kern="1200" baseline="0" noProof="0" dirty="0" smtClean="0">
                <a:solidFill>
                  <a:schemeClr val="tx1"/>
                </a:solidFill>
                <a:latin typeface="+mn-lt"/>
                <a:ea typeface="+mn-ea"/>
                <a:cs typeface="+mn-cs"/>
              </a:rPr>
              <a:t> Belçika’da fiziksel veya yasal bir varlığı bulunmasa dahi Belçikalı bir savcının </a:t>
            </a:r>
            <a:r>
              <a:rPr lang="tr-TR" sz="1200" b="0" i="0" u="none" strike="noStrike" kern="1200" baseline="0" noProof="0" dirty="0" err="1" smtClean="0">
                <a:solidFill>
                  <a:schemeClr val="tx1"/>
                </a:solidFill>
                <a:latin typeface="+mn-lt"/>
                <a:ea typeface="+mn-ea"/>
                <a:cs typeface="+mn-cs"/>
              </a:rPr>
              <a:t>Yahoo</a:t>
            </a:r>
            <a:r>
              <a:rPr lang="tr-TR" sz="1200" b="0" i="0" u="none" strike="noStrike" kern="1200" baseline="0" noProof="0" dirty="0" smtClean="0">
                <a:solidFill>
                  <a:schemeClr val="tx1"/>
                </a:solidFill>
                <a:latin typeface="+mn-lt"/>
                <a:ea typeface="+mn-ea"/>
                <a:cs typeface="+mn-cs"/>
              </a:rPr>
              <a:t>!’dan abonelik bilgilerinin (</a:t>
            </a:r>
            <a:r>
              <a:rPr lang="tr-TR" sz="1200" b="0" i="0" u="none" strike="noStrike" kern="1200" baseline="0" noProof="0" dirty="0" err="1" smtClean="0">
                <a:solidFill>
                  <a:schemeClr val="tx1"/>
                </a:solidFill>
                <a:latin typeface="+mn-lt"/>
                <a:ea typeface="+mn-ea"/>
                <a:cs typeface="+mn-cs"/>
              </a:rPr>
              <a:t>Yahoo!ya</a:t>
            </a:r>
            <a:r>
              <a:rPr lang="tr-TR" sz="1200" b="0" i="0" u="none" strike="noStrike" kern="1200" baseline="0" noProof="0" dirty="0" smtClean="0">
                <a:solidFill>
                  <a:schemeClr val="tx1"/>
                </a:solidFill>
                <a:latin typeface="+mn-lt"/>
                <a:ea typeface="+mn-ea"/>
                <a:cs typeface="+mn-cs"/>
              </a:rPr>
              <a:t> kayıtlı e-posta hesaplarıyla ilişkili IP adresleri) ibrazını talep etme yetkisine sahip olup olmadığını değerlendirmiştir. </a:t>
            </a:r>
          </a:p>
          <a:p>
            <a:endParaRPr lang="tr-TR" sz="1200" b="0" i="0" u="none" strike="noStrike" kern="1200" baseline="0" noProof="0" dirty="0" smtClean="0">
              <a:solidFill>
                <a:schemeClr val="tx1"/>
              </a:solidFill>
              <a:latin typeface="+mn-lt"/>
              <a:ea typeface="+mn-ea"/>
              <a:cs typeface="+mn-cs"/>
            </a:endParaRPr>
          </a:p>
          <a:p>
            <a:r>
              <a:rPr lang="tr-TR" sz="1200" b="0" i="0" u="none" strike="noStrike" kern="1200" baseline="0" noProof="0" dirty="0" smtClean="0">
                <a:solidFill>
                  <a:schemeClr val="tx1"/>
                </a:solidFill>
                <a:latin typeface="+mn-lt"/>
                <a:ea typeface="+mn-ea"/>
                <a:cs typeface="+mn-cs"/>
              </a:rPr>
              <a:t>Belçika Mahkemesi işbirliği yükümlülüğünün Belçika’da hizmet sunan her türlü internet hizmet sağlayıcısını kapsadığı kanaatine varmıştır. </a:t>
            </a:r>
          </a:p>
          <a:p>
            <a:r>
              <a:rPr lang="tr-TR" sz="1200" kern="1200" noProof="0" dirty="0" smtClean="0">
                <a:solidFill>
                  <a:schemeClr val="tx1"/>
                </a:solidFill>
                <a:effectLst/>
                <a:latin typeface="+mn-lt"/>
                <a:ea typeface="+mn-ea"/>
                <a:cs typeface="+mn-cs"/>
              </a:rPr>
              <a:t> </a:t>
            </a:r>
          </a:p>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18. maddenin 1. ve 2. fıkrasının tam metnini göstermektedir. </a:t>
            </a:r>
            <a:endParaRPr lang="tr-TR" sz="1200" kern="1200" noProof="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41</a:t>
            </a:fld>
            <a:endParaRPr lang="en-US" dirty="0"/>
          </a:p>
        </p:txBody>
      </p:sp>
    </p:spTree>
    <p:extLst>
      <p:ext uri="{BB962C8B-B14F-4D97-AF65-F5344CB8AC3E}">
        <p14:creationId xmlns:p14="http://schemas.microsoft.com/office/powerpoint/2010/main" val="1597740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dirty="0" smtClean="0"/>
              <a:t>18. maddenin üçüncü fıkrası “abone</a:t>
            </a:r>
            <a:r>
              <a:rPr lang="tr-TR" baseline="0" dirty="0" smtClean="0"/>
              <a:t> bilgileri” terimini tanımlamaktadır.</a:t>
            </a:r>
            <a:endParaRPr lang="tr-TR" dirty="0" smtClean="0"/>
          </a:p>
          <a:p>
            <a:endParaRPr lang="tr-TR" dirty="0" smtClean="0"/>
          </a:p>
          <a:p>
            <a:r>
              <a:rPr lang="tr-TR" dirty="0" smtClean="0"/>
              <a:t>İkinci fıkra</a:t>
            </a:r>
            <a:r>
              <a:rPr lang="tr-TR" baseline="0" dirty="0" smtClean="0"/>
              <a:t> ise mevcut dersin II. Bölümünde incelenecek olan şartlar ve güvenceler ile ilgilidir. </a:t>
            </a:r>
          </a:p>
          <a:p>
            <a:endParaRPr lang="tr-TR" baseline="0" dirty="0" smtClean="0"/>
          </a:p>
          <a:p>
            <a:r>
              <a:rPr lang="tr-TR" baseline="0" dirty="0" smtClean="0"/>
              <a:t>Abone bilgileri kavramına ilişkin daha detaylı bilgi için bkz. Ceza soruşturması dahilindeki belirli bir haberleşmede kullanılan bir IP adresine ilişkin abone bilgilerinin elde edilmesine ilişkin </a:t>
            </a:r>
            <a:r>
              <a:rPr lang="tr-TR" sz="1200" kern="1200" dirty="0" smtClean="0">
                <a:solidFill>
                  <a:schemeClr val="tx1"/>
                </a:solidFill>
                <a:effectLst/>
                <a:latin typeface="+mn-lt"/>
                <a:ea typeface="+mn-ea"/>
                <a:cs typeface="+mn-cs"/>
              </a:rPr>
              <a:t>T-CY 8 </a:t>
            </a:r>
            <a:r>
              <a:rPr lang="tr-TR" sz="1200" kern="1200" dirty="0" err="1" smtClean="0">
                <a:solidFill>
                  <a:schemeClr val="tx1"/>
                </a:solidFill>
                <a:effectLst/>
                <a:latin typeface="+mn-lt"/>
                <a:ea typeface="+mn-ea"/>
                <a:cs typeface="+mn-cs"/>
              </a:rPr>
              <a:t>No’lu</a:t>
            </a:r>
            <a:r>
              <a:rPr lang="tr-TR" sz="1200" kern="1200" dirty="0" smtClean="0">
                <a:solidFill>
                  <a:schemeClr val="tx1"/>
                </a:solidFill>
                <a:effectLst/>
                <a:latin typeface="+mn-lt"/>
                <a:ea typeface="+mn-ea"/>
                <a:cs typeface="+mn-cs"/>
              </a:rPr>
              <a:t> Kılavuz</a:t>
            </a:r>
            <a:r>
              <a:rPr lang="tr-TR" sz="1200" kern="1200" baseline="0" dirty="0" smtClean="0">
                <a:solidFill>
                  <a:schemeClr val="tx1"/>
                </a:solidFill>
                <a:effectLst/>
                <a:latin typeface="+mn-lt"/>
                <a:ea typeface="+mn-ea"/>
                <a:cs typeface="+mn-cs"/>
              </a:rPr>
              <a:t> </a:t>
            </a:r>
            <a:r>
              <a:rPr lang="tr-TR" sz="1200" kern="1200" dirty="0" smtClean="0">
                <a:solidFill>
                  <a:schemeClr val="tx1"/>
                </a:solidFill>
                <a:effectLst/>
                <a:latin typeface="+mn-lt"/>
                <a:ea typeface="+mn-ea"/>
                <a:cs typeface="+mn-cs"/>
              </a:rPr>
              <a:t>Notu : </a:t>
            </a:r>
            <a:r>
              <a:rPr lang="tr-TR" sz="1200" kern="1200" dirty="0" err="1" smtClean="0">
                <a:solidFill>
                  <a:schemeClr val="tx1"/>
                </a:solidFill>
                <a:effectLst/>
                <a:latin typeface="+mn-lt"/>
                <a:ea typeface="+mn-ea"/>
                <a:cs typeface="+mn-cs"/>
              </a:rPr>
              <a:t>https</a:t>
            </a:r>
            <a:r>
              <a:rPr lang="tr-TR" sz="1200" kern="1200" dirty="0" smtClean="0">
                <a:solidFill>
                  <a:schemeClr val="tx1"/>
                </a:solidFill>
                <a:effectLst/>
                <a:latin typeface="+mn-lt"/>
                <a:ea typeface="+mn-ea"/>
                <a:cs typeface="+mn-cs"/>
              </a:rPr>
              <a:t>://</a:t>
            </a:r>
            <a:r>
              <a:rPr lang="tr-TR" sz="1200" kern="1200" dirty="0" err="1" smtClean="0">
                <a:solidFill>
                  <a:schemeClr val="tx1"/>
                </a:solidFill>
                <a:effectLst/>
                <a:latin typeface="+mn-lt"/>
                <a:ea typeface="+mn-ea"/>
                <a:cs typeface="+mn-cs"/>
              </a:rPr>
              <a:t>rm.coe.int</a:t>
            </a:r>
            <a:r>
              <a:rPr lang="tr-TR" sz="1200" kern="1200" dirty="0" smtClean="0">
                <a:solidFill>
                  <a:schemeClr val="tx1"/>
                </a:solidFill>
                <a:effectLst/>
                <a:latin typeface="+mn-lt"/>
                <a:ea typeface="+mn-ea"/>
                <a:cs typeface="+mn-cs"/>
              </a:rPr>
              <a:t>/</a:t>
            </a:r>
            <a:r>
              <a:rPr lang="tr-TR" sz="1200" kern="1200" dirty="0" err="1" smtClean="0">
                <a:solidFill>
                  <a:schemeClr val="tx1"/>
                </a:solidFill>
                <a:effectLst/>
                <a:latin typeface="+mn-lt"/>
                <a:ea typeface="+mn-ea"/>
                <a:cs typeface="+mn-cs"/>
              </a:rPr>
              <a:t>CoERMPublicCommonSearchServices</a:t>
            </a:r>
            <a:r>
              <a:rPr lang="tr-TR" sz="1200" kern="1200" dirty="0" smtClean="0">
                <a:solidFill>
                  <a:schemeClr val="tx1"/>
                </a:solidFill>
                <a:effectLst/>
                <a:latin typeface="+mn-lt"/>
                <a:ea typeface="+mn-ea"/>
                <a:cs typeface="+mn-cs"/>
              </a:rPr>
              <a:t>/</a:t>
            </a:r>
            <a:r>
              <a:rPr lang="tr-TR" sz="1200" kern="1200" dirty="0" err="1" smtClean="0">
                <a:solidFill>
                  <a:schemeClr val="tx1"/>
                </a:solidFill>
                <a:effectLst/>
                <a:latin typeface="+mn-lt"/>
                <a:ea typeface="+mn-ea"/>
                <a:cs typeface="+mn-cs"/>
              </a:rPr>
              <a:t>DisplayDCTMContent?documentId</a:t>
            </a:r>
            <a:r>
              <a:rPr lang="tr-TR" sz="1200" kern="1200" dirty="0" smtClean="0">
                <a:solidFill>
                  <a:schemeClr val="tx1"/>
                </a:solidFill>
                <a:effectLst/>
                <a:latin typeface="+mn-lt"/>
                <a:ea typeface="+mn-ea"/>
                <a:cs typeface="+mn-cs"/>
              </a:rPr>
              <a:t>=09000016802e7130.</a:t>
            </a:r>
          </a:p>
          <a:p>
            <a:endParaRPr lang="tr-TR"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18(3). maddenin tam metnini göstermektedir. </a:t>
            </a:r>
            <a:endParaRPr lang="tr-TR" sz="1200" kern="1200" noProof="0" dirty="0" smtClean="0">
              <a:solidFill>
                <a:schemeClr val="tx1"/>
              </a:solidFill>
              <a:effectLst/>
              <a:latin typeface="+mn-lt"/>
              <a:ea typeface="+mn-ea"/>
              <a:cs typeface="+mn-cs"/>
            </a:endParaRPr>
          </a:p>
          <a:p>
            <a:endParaRPr lang="tr-TR"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42</a:t>
            </a:fld>
            <a:endParaRPr lang="en-US" dirty="0"/>
          </a:p>
        </p:txBody>
      </p:sp>
    </p:spTree>
    <p:extLst>
      <p:ext uri="{BB962C8B-B14F-4D97-AF65-F5344CB8AC3E}">
        <p14:creationId xmlns:p14="http://schemas.microsoft.com/office/powerpoint/2010/main" val="7267735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18(1).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43</a:t>
            </a:fld>
            <a:endParaRPr lang="en-US" dirty="0"/>
          </a:p>
        </p:txBody>
      </p:sp>
    </p:spTree>
    <p:extLst>
      <p:ext uri="{BB962C8B-B14F-4D97-AF65-F5344CB8AC3E}">
        <p14:creationId xmlns:p14="http://schemas.microsoft.com/office/powerpoint/2010/main" val="37594295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Budapeşte</a:t>
            </a:r>
            <a:r>
              <a:rPr lang="tr-TR" baseline="0" noProof="0" dirty="0" smtClean="0"/>
              <a:t> Sözleşmesi “yetkili makam” terimini taraflara kendi hukuk sistemlerine bağlı olarak uygun makamları yetkilendirmek konusunda belirli bir esneklik sağlamak amacıyla kullanmaktadır.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44</a:t>
            </a:fld>
            <a:endParaRPr lang="en-US" dirty="0"/>
          </a:p>
        </p:txBody>
      </p:sp>
    </p:spTree>
    <p:extLst>
      <p:ext uri="{BB962C8B-B14F-4D97-AF65-F5344CB8AC3E}">
        <p14:creationId xmlns:p14="http://schemas.microsoft.com/office/powerpoint/2010/main" val="17407403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18(1).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45</a:t>
            </a:fld>
            <a:endParaRPr lang="en-US" dirty="0"/>
          </a:p>
        </p:txBody>
      </p:sp>
    </p:spTree>
    <p:extLst>
      <p:ext uri="{BB962C8B-B14F-4D97-AF65-F5344CB8AC3E}">
        <p14:creationId xmlns:p14="http://schemas.microsoft.com/office/powerpoint/2010/main" val="10854047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baseline="0" noProof="0" dirty="0" smtClean="0"/>
              <a:t>18.1.a maddesi Tarafın ülkesindeki kişiler açısından geçerlidir. Dolayısıyla, ibraz emrine konu olan bilgisayar verilerinin ülkede yer alması şart olmamakla birlikte, emrin çıkartıldığı şahsın fiziksel olarak ülkede hazır bulunması gerekmektedir. Kişi/şahıs terimi geniş olup, hizmet sağlayıcılar da dahil olmak üzere hem gerçek, hem tüzel kişileri içermektedir.</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46</a:t>
            </a:fld>
            <a:endParaRPr lang="en-US" dirty="0"/>
          </a:p>
        </p:txBody>
      </p:sp>
    </p:spTree>
    <p:extLst>
      <p:ext uri="{BB962C8B-B14F-4D97-AF65-F5344CB8AC3E}">
        <p14:creationId xmlns:p14="http://schemas.microsoft.com/office/powerpoint/2010/main" val="18177668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18(1).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47</a:t>
            </a:fld>
            <a:endParaRPr lang="en-US" dirty="0"/>
          </a:p>
        </p:txBody>
      </p:sp>
    </p:spTree>
    <p:extLst>
      <p:ext uri="{BB962C8B-B14F-4D97-AF65-F5344CB8AC3E}">
        <p14:creationId xmlns:p14="http://schemas.microsoft.com/office/powerpoint/2010/main" val="20703882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err="1" smtClean="0"/>
              <a:t>Bilgisayar</a:t>
            </a:r>
            <a:r>
              <a:rPr lang="en-US" baseline="0" dirty="0" smtClean="0"/>
              <a:t> </a:t>
            </a:r>
            <a:r>
              <a:rPr lang="en-US" baseline="0" dirty="0" err="1" smtClean="0"/>
              <a:t>verilerinin</a:t>
            </a:r>
            <a:r>
              <a:rPr lang="en-US" baseline="0" dirty="0" smtClean="0"/>
              <a:t> </a:t>
            </a:r>
            <a:r>
              <a:rPr lang="en-US" baseline="0" dirty="0" err="1" smtClean="0"/>
              <a:t>ibrazını</a:t>
            </a:r>
            <a:r>
              <a:rPr lang="en-US" baseline="0" dirty="0" smtClean="0"/>
              <a:t> </a:t>
            </a:r>
            <a:r>
              <a:rPr lang="en-US" baseline="0" dirty="0" err="1" smtClean="0"/>
              <a:t>emreden</a:t>
            </a:r>
            <a:r>
              <a:rPr lang="en-US" baseline="0" dirty="0" smtClean="0"/>
              <a:t> </a:t>
            </a:r>
            <a:r>
              <a:rPr lang="en-US" baseline="0" dirty="0" err="1" smtClean="0"/>
              <a:t>yetkili</a:t>
            </a:r>
            <a:r>
              <a:rPr lang="en-US" baseline="0" dirty="0" smtClean="0"/>
              <a:t> </a:t>
            </a:r>
            <a:r>
              <a:rPr lang="en-US" baseline="0" dirty="0" err="1" smtClean="0"/>
              <a:t>makamın</a:t>
            </a:r>
            <a:r>
              <a:rPr lang="en-US" baseline="0" dirty="0" smtClean="0"/>
              <a:t> </a:t>
            </a:r>
            <a:r>
              <a:rPr lang="en-US" baseline="0" dirty="0" err="1" smtClean="0"/>
              <a:t>bunu</a:t>
            </a:r>
            <a:r>
              <a:rPr lang="en-US" baseline="0" dirty="0" smtClean="0"/>
              <a:t> </a:t>
            </a:r>
            <a:r>
              <a:rPr lang="en-US" baseline="0" dirty="0" err="1" smtClean="0"/>
              <a:t>sadece</a:t>
            </a:r>
            <a:r>
              <a:rPr lang="en-US" baseline="0" dirty="0" smtClean="0"/>
              <a:t> </a:t>
            </a:r>
            <a:r>
              <a:rPr lang="en-US" baseline="0" dirty="0" err="1" smtClean="0"/>
              <a:t>belirlenmiş</a:t>
            </a:r>
            <a:r>
              <a:rPr lang="en-US" baseline="0" dirty="0" smtClean="0"/>
              <a:t> </a:t>
            </a:r>
            <a:r>
              <a:rPr lang="en-US" baseline="0" dirty="0" err="1" smtClean="0"/>
              <a:t>verilere</a:t>
            </a:r>
            <a:r>
              <a:rPr lang="en-US" baseline="0" dirty="0" smtClean="0"/>
              <a:t> </a:t>
            </a:r>
            <a:r>
              <a:rPr lang="en-US" baseline="0" dirty="0" err="1" smtClean="0"/>
              <a:t>ilişkin</a:t>
            </a:r>
            <a:r>
              <a:rPr lang="en-US" baseline="0" dirty="0" smtClean="0"/>
              <a:t> </a:t>
            </a:r>
            <a:r>
              <a:rPr lang="en-US" baseline="0" dirty="0" err="1" smtClean="0"/>
              <a:t>olarak</a:t>
            </a:r>
            <a:r>
              <a:rPr lang="en-US" baseline="0" dirty="0" smtClean="0"/>
              <a:t> </a:t>
            </a:r>
            <a:r>
              <a:rPr lang="en-US" baseline="0" dirty="0" err="1" smtClean="0"/>
              <a:t>yapmasına</a:t>
            </a:r>
            <a:r>
              <a:rPr lang="en-US" baseline="0" dirty="0" smtClean="0"/>
              <a:t> </a:t>
            </a:r>
            <a:r>
              <a:rPr lang="en-US" baseline="0" dirty="0" err="1" smtClean="0"/>
              <a:t>izin</a:t>
            </a:r>
            <a:r>
              <a:rPr lang="en-US" baseline="0" dirty="0" smtClean="0"/>
              <a:t> </a:t>
            </a:r>
            <a:r>
              <a:rPr lang="en-US" baseline="0" dirty="0" err="1" smtClean="0"/>
              <a:t>verilmektedir</a:t>
            </a:r>
            <a:r>
              <a:rPr lang="en-US" baseline="0" dirty="0" smtClean="0"/>
              <a:t>, </a:t>
            </a:r>
            <a:r>
              <a:rPr lang="en-US" baseline="0" dirty="0" err="1" smtClean="0"/>
              <a:t>geniş</a:t>
            </a:r>
            <a:r>
              <a:rPr lang="en-US" baseline="0" dirty="0" smtClean="0"/>
              <a:t> </a:t>
            </a:r>
            <a:r>
              <a:rPr lang="en-US" baseline="0" dirty="0" err="1" smtClean="0"/>
              <a:t>hacimli</a:t>
            </a:r>
            <a:r>
              <a:rPr lang="en-US" baseline="0" dirty="0" smtClean="0"/>
              <a:t> </a:t>
            </a:r>
            <a:r>
              <a:rPr lang="en-US" baseline="0" dirty="0" err="1" smtClean="0"/>
              <a:t>verilerin</a:t>
            </a:r>
            <a:r>
              <a:rPr lang="en-US" baseline="0" dirty="0" smtClean="0"/>
              <a:t> </a:t>
            </a:r>
            <a:r>
              <a:rPr lang="en-US" baseline="0" dirty="0" err="1" smtClean="0"/>
              <a:t>gelişigüzel</a:t>
            </a:r>
            <a:r>
              <a:rPr lang="en-US" baseline="0" dirty="0" smtClean="0"/>
              <a:t> </a:t>
            </a:r>
            <a:r>
              <a:rPr lang="en-US" baseline="0" dirty="0" err="1" smtClean="0"/>
              <a:t>ve</a:t>
            </a:r>
            <a:r>
              <a:rPr lang="en-US" baseline="0" dirty="0" smtClean="0"/>
              <a:t> </a:t>
            </a:r>
            <a:r>
              <a:rPr lang="en-US" baseline="0" dirty="0" err="1" smtClean="0"/>
              <a:t>genel</a:t>
            </a:r>
            <a:r>
              <a:rPr lang="en-US" baseline="0" dirty="0" smtClean="0"/>
              <a:t> </a:t>
            </a:r>
            <a:r>
              <a:rPr lang="en-US" baseline="0" dirty="0" err="1" smtClean="0"/>
              <a:t>olarak</a:t>
            </a:r>
            <a:r>
              <a:rPr lang="en-US" baseline="0" dirty="0" smtClean="0"/>
              <a:t> </a:t>
            </a:r>
            <a:r>
              <a:rPr lang="en-US" baseline="0" dirty="0" err="1" smtClean="0"/>
              <a:t>talep</a:t>
            </a:r>
            <a:r>
              <a:rPr lang="en-US" baseline="0" dirty="0" smtClean="0"/>
              <a:t> </a:t>
            </a:r>
            <a:r>
              <a:rPr lang="en-US" baseline="0" dirty="0" err="1" smtClean="0"/>
              <a:t>etmesine</a:t>
            </a:r>
            <a:r>
              <a:rPr lang="en-US" baseline="0" dirty="0" smtClean="0"/>
              <a:t> </a:t>
            </a:r>
            <a:r>
              <a:rPr lang="en-US" baseline="0" dirty="0" err="1" smtClean="0"/>
              <a:t>müsaade</a:t>
            </a:r>
            <a:r>
              <a:rPr lang="en-US" baseline="0" dirty="0" smtClean="0"/>
              <a:t> </a:t>
            </a:r>
            <a:r>
              <a:rPr lang="en-US" baseline="0" dirty="0" err="1" smtClean="0"/>
              <a:t>edilmemektedir</a:t>
            </a:r>
            <a:r>
              <a:rPr lang="en-US" baseline="0" dirty="0" smtClean="0"/>
              <a:t> </a:t>
            </a:r>
            <a:r>
              <a:rPr lang="en-US" baseline="0" dirty="0" err="1" smtClean="0"/>
              <a:t>Dolayısıyla</a:t>
            </a:r>
            <a:r>
              <a:rPr lang="en-US" baseline="0" dirty="0" smtClean="0"/>
              <a:t> 18. </a:t>
            </a:r>
            <a:r>
              <a:rPr lang="en-US" baseline="0" dirty="0" err="1" smtClean="0"/>
              <a:t>madde</a:t>
            </a:r>
            <a:r>
              <a:rPr lang="en-US" baseline="0" dirty="0" smtClean="0"/>
              <a:t> </a:t>
            </a:r>
            <a:r>
              <a:rPr lang="en-US" baseline="0" dirty="0" err="1" smtClean="0"/>
              <a:t>kapsamında</a:t>
            </a:r>
            <a:r>
              <a:rPr lang="en-US" baseline="0" dirty="0" smtClean="0"/>
              <a:t>, </a:t>
            </a:r>
            <a:r>
              <a:rPr lang="en-US" baseline="0" dirty="0" err="1" smtClean="0"/>
              <a:t>bir</a:t>
            </a:r>
            <a:r>
              <a:rPr lang="en-US" baseline="0" dirty="0" smtClean="0"/>
              <a:t> </a:t>
            </a:r>
            <a:r>
              <a:rPr lang="en-US" baseline="0" dirty="0" err="1" smtClean="0"/>
              <a:t>kişinin</a:t>
            </a:r>
            <a:r>
              <a:rPr lang="en-US" baseline="0" dirty="0" smtClean="0"/>
              <a:t> </a:t>
            </a:r>
            <a:r>
              <a:rPr lang="en-US" baseline="0" dirty="0" err="1" smtClean="0"/>
              <a:t>bilgisayar</a:t>
            </a:r>
            <a:r>
              <a:rPr lang="en-US" baseline="0" dirty="0" smtClean="0"/>
              <a:t> </a:t>
            </a:r>
            <a:r>
              <a:rPr lang="en-US" baseline="0" dirty="0" err="1" smtClean="0"/>
              <a:t>sisteminde</a:t>
            </a:r>
            <a:r>
              <a:rPr lang="en-US" baseline="0" dirty="0" smtClean="0"/>
              <a:t> </a:t>
            </a:r>
            <a:r>
              <a:rPr lang="en-US" baseline="0" dirty="0" err="1" smtClean="0"/>
              <a:t>depolanmış</a:t>
            </a:r>
            <a:r>
              <a:rPr lang="en-US" baseline="0" dirty="0" smtClean="0"/>
              <a:t> </a:t>
            </a:r>
            <a:r>
              <a:rPr lang="en-US" baseline="0" dirty="0" err="1" smtClean="0"/>
              <a:t>tüm</a:t>
            </a:r>
            <a:r>
              <a:rPr lang="en-US" baseline="0" dirty="0" smtClean="0"/>
              <a:t> </a:t>
            </a:r>
            <a:r>
              <a:rPr lang="en-US" baseline="0" dirty="0" err="1" smtClean="0"/>
              <a:t>verileri</a:t>
            </a:r>
            <a:r>
              <a:rPr lang="en-US" baseline="0" dirty="0" smtClean="0"/>
              <a:t> </a:t>
            </a:r>
            <a:r>
              <a:rPr lang="en-US" baseline="0" dirty="0" err="1" smtClean="0"/>
              <a:t>ibraz</a:t>
            </a:r>
            <a:r>
              <a:rPr lang="en-US" baseline="0" dirty="0" smtClean="0"/>
              <a:t> </a:t>
            </a:r>
            <a:r>
              <a:rPr lang="en-US" baseline="0" dirty="0" err="1" smtClean="0"/>
              <a:t>etmesine</a:t>
            </a:r>
            <a:r>
              <a:rPr lang="en-US" baseline="0" dirty="0" smtClean="0"/>
              <a:t> </a:t>
            </a:r>
            <a:r>
              <a:rPr lang="en-US" baseline="0" dirty="0" err="1" smtClean="0"/>
              <a:t>ilişkin</a:t>
            </a:r>
            <a:r>
              <a:rPr lang="en-US" baseline="0" dirty="0" smtClean="0"/>
              <a:t> </a:t>
            </a:r>
            <a:r>
              <a:rPr lang="en-US" baseline="0" dirty="0" err="1" smtClean="0"/>
              <a:t>bir</a:t>
            </a:r>
            <a:r>
              <a:rPr lang="en-US" baseline="0" dirty="0" smtClean="0"/>
              <a:t> </a:t>
            </a:r>
            <a:r>
              <a:rPr lang="en-US" baseline="0" dirty="0" err="1" smtClean="0"/>
              <a:t>emre</a:t>
            </a:r>
            <a:r>
              <a:rPr lang="en-US" baseline="0" dirty="0" smtClean="0"/>
              <a:t> </a:t>
            </a:r>
            <a:r>
              <a:rPr lang="en-US" baseline="0" dirty="0" err="1" smtClean="0"/>
              <a:t>izin</a:t>
            </a:r>
            <a:r>
              <a:rPr lang="en-US" baseline="0" dirty="0" smtClean="0"/>
              <a:t> </a:t>
            </a:r>
            <a:r>
              <a:rPr lang="en-US" baseline="0" dirty="0" err="1" smtClean="0"/>
              <a:t>verilmeyecektir</a:t>
            </a:r>
            <a:r>
              <a:rPr lang="en-US" baseline="0" dirty="0" smtClean="0"/>
              <a:t>. </a:t>
            </a:r>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48</a:t>
            </a:fld>
            <a:endParaRPr lang="en-US" dirty="0"/>
          </a:p>
        </p:txBody>
      </p:sp>
    </p:spTree>
    <p:extLst>
      <p:ext uri="{BB962C8B-B14F-4D97-AF65-F5344CB8AC3E}">
        <p14:creationId xmlns:p14="http://schemas.microsoft.com/office/powerpoint/2010/main" val="26350340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18(1).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49</a:t>
            </a:fld>
            <a:endParaRPr lang="en-US" dirty="0"/>
          </a:p>
        </p:txBody>
      </p:sp>
    </p:spTree>
    <p:extLst>
      <p:ext uri="{BB962C8B-B14F-4D97-AF65-F5344CB8AC3E}">
        <p14:creationId xmlns:p14="http://schemas.microsoft.com/office/powerpoint/2010/main" val="392709161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baseline="0" dirty="0" err="1" smtClean="0"/>
              <a:t>Söz</a:t>
            </a:r>
            <a:r>
              <a:rPr lang="en-GB" baseline="0" dirty="0" smtClean="0"/>
              <a:t> </a:t>
            </a:r>
            <a:r>
              <a:rPr lang="en-GB" baseline="0" dirty="0" err="1" smtClean="0"/>
              <a:t>konusu</a:t>
            </a:r>
            <a:r>
              <a:rPr lang="en-GB" baseline="0" dirty="0" smtClean="0"/>
              <a:t> </a:t>
            </a:r>
            <a:r>
              <a:rPr lang="en-GB" baseline="0" dirty="0" err="1" smtClean="0"/>
              <a:t>bilgisayar</a:t>
            </a:r>
            <a:r>
              <a:rPr lang="en-GB" baseline="0" dirty="0" smtClean="0"/>
              <a:t> </a:t>
            </a:r>
            <a:r>
              <a:rPr lang="en-GB" baseline="0" dirty="0" err="1" smtClean="0"/>
              <a:t>verileri</a:t>
            </a:r>
            <a:r>
              <a:rPr lang="en-GB" baseline="0" dirty="0" smtClean="0"/>
              <a:t> </a:t>
            </a:r>
            <a:r>
              <a:rPr lang="en-GB" baseline="0" dirty="0" err="1" smtClean="0"/>
              <a:t>bir</a:t>
            </a:r>
            <a:r>
              <a:rPr lang="en-GB" baseline="0" dirty="0" smtClean="0"/>
              <a:t> </a:t>
            </a:r>
            <a:r>
              <a:rPr lang="en-GB" baseline="0" dirty="0" err="1" smtClean="0"/>
              <a:t>kişinin</a:t>
            </a:r>
            <a:r>
              <a:rPr lang="en-GB" baseline="0" dirty="0" smtClean="0"/>
              <a:t> </a:t>
            </a:r>
            <a:r>
              <a:rPr lang="en-GB" baseline="0" dirty="0" err="1" smtClean="0"/>
              <a:t>zilyetliğinde</a:t>
            </a:r>
            <a:r>
              <a:rPr lang="en-GB" baseline="0" dirty="0" smtClean="0"/>
              <a:t> </a:t>
            </a:r>
            <a:r>
              <a:rPr lang="en-GB" baseline="0" dirty="0" err="1" smtClean="0"/>
              <a:t>veya</a:t>
            </a:r>
            <a:r>
              <a:rPr lang="en-GB" baseline="0" dirty="0" smtClean="0"/>
              <a:t> </a:t>
            </a:r>
            <a:r>
              <a:rPr lang="en-GB" baseline="0" dirty="0" err="1" smtClean="0"/>
              <a:t>denetiminde</a:t>
            </a:r>
            <a:r>
              <a:rPr lang="en-GB" baseline="0" dirty="0" smtClean="0"/>
              <a:t> </a:t>
            </a:r>
            <a:r>
              <a:rPr lang="en-GB" baseline="0" dirty="0" err="1" smtClean="0"/>
              <a:t>olduğunda</a:t>
            </a:r>
            <a:r>
              <a:rPr lang="en-GB" baseline="0" dirty="0" smtClean="0"/>
              <a:t>, </a:t>
            </a:r>
            <a:r>
              <a:rPr lang="en-GB" baseline="0" dirty="0" err="1" smtClean="0"/>
              <a:t>y</a:t>
            </a:r>
            <a:r>
              <a:rPr lang="en-GB" dirty="0" err="1" smtClean="0"/>
              <a:t>etkili</a:t>
            </a:r>
            <a:r>
              <a:rPr lang="en-GB" dirty="0" smtClean="0"/>
              <a:t> </a:t>
            </a:r>
            <a:r>
              <a:rPr lang="en-GB" dirty="0" err="1" smtClean="0"/>
              <a:t>makam</a:t>
            </a:r>
            <a:r>
              <a:rPr lang="en-GB" dirty="0" smtClean="0"/>
              <a:t> </a:t>
            </a:r>
            <a:r>
              <a:rPr lang="en-GB" baseline="0" dirty="0" err="1" smtClean="0"/>
              <a:t>depolanan</a:t>
            </a:r>
            <a:r>
              <a:rPr lang="en-GB" baseline="0" dirty="0" smtClean="0"/>
              <a:t> </a:t>
            </a:r>
            <a:r>
              <a:rPr lang="en-GB" baseline="0" dirty="0" err="1" smtClean="0"/>
              <a:t>bilgisayar</a:t>
            </a:r>
            <a:r>
              <a:rPr lang="en-GB" baseline="0" dirty="0" smtClean="0"/>
              <a:t> </a:t>
            </a:r>
            <a:r>
              <a:rPr lang="en-GB" baseline="0" dirty="0" err="1" smtClean="0"/>
              <a:t>verilerini</a:t>
            </a:r>
            <a:r>
              <a:rPr lang="en-GB" baseline="0" dirty="0" smtClean="0"/>
              <a:t> </a:t>
            </a:r>
            <a:r>
              <a:rPr lang="en-GB" baseline="0" dirty="0" err="1" smtClean="0"/>
              <a:t>korumasını</a:t>
            </a:r>
            <a:r>
              <a:rPr lang="en-GB" baseline="0" dirty="0" smtClean="0"/>
              <a:t> </a:t>
            </a:r>
            <a:r>
              <a:rPr lang="en-GB" baseline="0" dirty="0" err="1" smtClean="0"/>
              <a:t>sadece</a:t>
            </a:r>
            <a:r>
              <a:rPr lang="en-GB" baseline="0" dirty="0" smtClean="0"/>
              <a:t> o </a:t>
            </a:r>
            <a:r>
              <a:rPr lang="en-GB" baseline="0" dirty="0" err="1" smtClean="0"/>
              <a:t>kişiden</a:t>
            </a:r>
            <a:r>
              <a:rPr lang="en-GB" baseline="0" dirty="0" smtClean="0"/>
              <a:t> </a:t>
            </a:r>
            <a:r>
              <a:rPr lang="en-GB" baseline="0" dirty="0" err="1" smtClean="0"/>
              <a:t>talep</a:t>
            </a:r>
            <a:r>
              <a:rPr lang="en-GB" baseline="0" dirty="0" smtClean="0"/>
              <a:t> </a:t>
            </a:r>
            <a:r>
              <a:rPr lang="en-GB" baseline="0" dirty="0" err="1" smtClean="0"/>
              <a:t>edebilmektedir</a:t>
            </a:r>
            <a:r>
              <a:rPr lang="en-GB" baseline="0" dirty="0" smtClean="0"/>
              <a:t>. Bu </a:t>
            </a:r>
            <a:r>
              <a:rPr lang="en-GB" baseline="0" dirty="0" err="1" smtClean="0"/>
              <a:t>slayt</a:t>
            </a:r>
            <a:r>
              <a:rPr lang="en-GB" baseline="0" dirty="0" smtClean="0"/>
              <a:t> </a:t>
            </a:r>
            <a:r>
              <a:rPr lang="en-GB" baseline="0" dirty="0" err="1" smtClean="0"/>
              <a:t>zilyetlik</a:t>
            </a:r>
            <a:r>
              <a:rPr lang="en-GB" baseline="0" dirty="0" smtClean="0"/>
              <a:t> (</a:t>
            </a:r>
            <a:r>
              <a:rPr lang="en-GB" baseline="0" dirty="0" err="1" smtClean="0"/>
              <a:t>fiziki</a:t>
            </a:r>
            <a:r>
              <a:rPr lang="en-GB" baseline="0" dirty="0" smtClean="0"/>
              <a:t> </a:t>
            </a:r>
            <a:r>
              <a:rPr lang="en-GB" baseline="0" dirty="0" err="1" smtClean="0"/>
              <a:t>bulundurma</a:t>
            </a:r>
            <a:r>
              <a:rPr lang="en-GB" baseline="0" dirty="0" smtClean="0"/>
              <a:t>) </a:t>
            </a:r>
            <a:r>
              <a:rPr lang="en-GB" baseline="0" dirty="0" err="1" smtClean="0"/>
              <a:t>ile</a:t>
            </a:r>
            <a:r>
              <a:rPr lang="en-GB" baseline="0" dirty="0" smtClean="0"/>
              <a:t> </a:t>
            </a:r>
            <a:r>
              <a:rPr lang="en-GB" baseline="0" dirty="0" err="1" smtClean="0"/>
              <a:t>denetim</a:t>
            </a:r>
            <a:r>
              <a:rPr lang="en-GB" baseline="0" dirty="0" smtClean="0"/>
              <a:t> (</a:t>
            </a:r>
            <a:r>
              <a:rPr lang="en-GB" baseline="0" dirty="0" err="1" smtClean="0"/>
              <a:t>fiziksel</a:t>
            </a:r>
            <a:r>
              <a:rPr lang="en-GB" baseline="0" dirty="0" smtClean="0"/>
              <a:t> </a:t>
            </a:r>
            <a:r>
              <a:rPr lang="en-GB" baseline="0" dirty="0" err="1" smtClean="0"/>
              <a:t>olarak</a:t>
            </a:r>
            <a:r>
              <a:rPr lang="en-GB" baseline="0" dirty="0" smtClean="0"/>
              <a:t> </a:t>
            </a:r>
            <a:r>
              <a:rPr lang="en-GB" baseline="0" dirty="0" err="1" smtClean="0"/>
              <a:t>kendi</a:t>
            </a:r>
            <a:r>
              <a:rPr lang="en-GB" baseline="0" dirty="0" smtClean="0"/>
              <a:t> </a:t>
            </a:r>
            <a:r>
              <a:rPr lang="en-GB" baseline="0" dirty="0" err="1" smtClean="0"/>
              <a:t>zilyetliğinde</a:t>
            </a:r>
            <a:r>
              <a:rPr lang="en-GB" baseline="0" dirty="0" smtClean="0"/>
              <a:t> </a:t>
            </a:r>
            <a:r>
              <a:rPr lang="en-GB" baseline="0" dirty="0" err="1" smtClean="0"/>
              <a:t>bulunmasa</a:t>
            </a:r>
            <a:r>
              <a:rPr lang="en-GB" baseline="0" dirty="0" smtClean="0"/>
              <a:t> </a:t>
            </a:r>
            <a:r>
              <a:rPr lang="en-GB" baseline="0" dirty="0" err="1" smtClean="0"/>
              <a:t>dahi</a:t>
            </a:r>
            <a:r>
              <a:rPr lang="en-GB" baseline="0" dirty="0" smtClean="0"/>
              <a:t> </a:t>
            </a:r>
            <a:r>
              <a:rPr lang="en-GB" baseline="0" dirty="0" err="1" smtClean="0"/>
              <a:t>veriler</a:t>
            </a:r>
            <a:r>
              <a:rPr lang="en-GB" baseline="0" dirty="0" smtClean="0"/>
              <a:t> </a:t>
            </a:r>
            <a:r>
              <a:rPr lang="en-GB" baseline="0" dirty="0" err="1" smtClean="0"/>
              <a:t>üzerinde</a:t>
            </a:r>
            <a:r>
              <a:rPr lang="en-GB" baseline="0" dirty="0" smtClean="0"/>
              <a:t> </a:t>
            </a:r>
            <a:r>
              <a:rPr lang="en-GB" baseline="0" dirty="0" err="1" smtClean="0"/>
              <a:t>serbest</a:t>
            </a:r>
            <a:r>
              <a:rPr lang="en-GB" baseline="0" dirty="0" smtClean="0"/>
              <a:t> </a:t>
            </a:r>
            <a:r>
              <a:rPr lang="en-GB" baseline="0" dirty="0" err="1" smtClean="0"/>
              <a:t>denetime</a:t>
            </a:r>
            <a:r>
              <a:rPr lang="en-GB" baseline="0" dirty="0" smtClean="0"/>
              <a:t> </a:t>
            </a:r>
            <a:r>
              <a:rPr lang="en-GB" baseline="0" dirty="0" err="1" smtClean="0"/>
              <a:t>sahip</a:t>
            </a:r>
            <a:r>
              <a:rPr lang="en-GB" baseline="0" dirty="0" smtClean="0"/>
              <a:t> </a:t>
            </a:r>
            <a:r>
              <a:rPr lang="en-GB" baseline="0" dirty="0" err="1" smtClean="0"/>
              <a:t>olma</a:t>
            </a:r>
            <a:r>
              <a:rPr lang="en-GB" baseline="0" dirty="0" smtClean="0"/>
              <a:t>) </a:t>
            </a:r>
            <a:r>
              <a:rPr lang="en-GB" baseline="0" dirty="0" err="1" smtClean="0"/>
              <a:t>arasındaki</a:t>
            </a:r>
            <a:r>
              <a:rPr lang="en-GB" baseline="0" dirty="0" smtClean="0"/>
              <a:t> </a:t>
            </a:r>
            <a:r>
              <a:rPr lang="en-GB" baseline="0" dirty="0" err="1" smtClean="0"/>
              <a:t>ayrımı</a:t>
            </a:r>
            <a:r>
              <a:rPr lang="en-GB" baseline="0" dirty="0" smtClean="0"/>
              <a:t> </a:t>
            </a:r>
            <a:r>
              <a:rPr lang="en-GB" baseline="0" dirty="0" err="1" smtClean="0"/>
              <a:t>ortaya</a:t>
            </a:r>
            <a:r>
              <a:rPr lang="en-GB" baseline="0" dirty="0" smtClean="0"/>
              <a:t> </a:t>
            </a:r>
            <a:r>
              <a:rPr lang="en-GB" baseline="0" dirty="0" err="1" smtClean="0"/>
              <a:t>koymaktadır</a:t>
            </a:r>
            <a:r>
              <a:rPr lang="en-GB" baseline="0" dirty="0" smtClean="0"/>
              <a:t>. </a:t>
            </a:r>
            <a:endParaRPr lang="en-GB"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50</a:t>
            </a:fld>
            <a:endParaRPr lang="en-US"/>
          </a:p>
        </p:txBody>
      </p:sp>
    </p:spTree>
    <p:extLst>
      <p:ext uri="{BB962C8B-B14F-4D97-AF65-F5344CB8AC3E}">
        <p14:creationId xmlns:p14="http://schemas.microsoft.com/office/powerpoint/2010/main" val="1235574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Birinci Bölümde Budapeşte</a:t>
            </a:r>
            <a:r>
              <a:rPr lang="tr-TR" baseline="0" noProof="0" dirty="0" smtClean="0"/>
              <a:t> Sözleşmesi’ndeki usul hükümleri gösterilecektir. Sözleşme’nin kuvvetle vurgulanması gereken en önemli yönlerinden biri usuli boyutudur. </a:t>
            </a:r>
            <a:endParaRPr lang="tr-TR" noProof="0" dirty="0" smtClean="0"/>
          </a:p>
          <a:p>
            <a:endParaRPr lang="tr-TR" baseline="0" noProof="0" dirty="0" smtClean="0"/>
          </a:p>
          <a:p>
            <a:r>
              <a:rPr lang="tr-TR" baseline="0" noProof="0" dirty="0" smtClean="0"/>
              <a:t>Usul hukukuna ilişkin Kısımda yer alan, şartlara ve güvencelere ilişkin 15. madde bu bölümde ele alınmayacak, İkinci Bölüme konu edilecektir. </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a:t>
            </a:fld>
            <a:endParaRPr lang="en-US" dirty="0"/>
          </a:p>
        </p:txBody>
      </p:sp>
    </p:spTree>
    <p:extLst>
      <p:ext uri="{BB962C8B-B14F-4D97-AF65-F5344CB8AC3E}">
        <p14:creationId xmlns:p14="http://schemas.microsoft.com/office/powerpoint/2010/main" val="24278136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18(1).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51</a:t>
            </a:fld>
            <a:endParaRPr lang="en-US" dirty="0"/>
          </a:p>
        </p:txBody>
      </p:sp>
    </p:spTree>
    <p:extLst>
      <p:ext uri="{BB962C8B-B14F-4D97-AF65-F5344CB8AC3E}">
        <p14:creationId xmlns:p14="http://schemas.microsoft.com/office/powerpoint/2010/main" val="2609384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İbraz</a:t>
            </a:r>
            <a:r>
              <a:rPr lang="en-US" dirty="0" smtClean="0"/>
              <a:t> </a:t>
            </a:r>
            <a:r>
              <a:rPr lang="en-US" dirty="0" err="1" smtClean="0"/>
              <a:t>emirleri</a:t>
            </a:r>
            <a:r>
              <a:rPr lang="en-US" dirty="0" smtClean="0"/>
              <a:t> </a:t>
            </a:r>
            <a:r>
              <a:rPr lang="en-US" dirty="0" err="1" smtClean="0"/>
              <a:t>ancak</a:t>
            </a:r>
            <a:r>
              <a:rPr lang="en-US" dirty="0" smtClean="0"/>
              <a:t> </a:t>
            </a:r>
            <a:r>
              <a:rPr lang="en-US" dirty="0" err="1" smtClean="0"/>
              <a:t>bir</a:t>
            </a:r>
            <a:r>
              <a:rPr lang="en-US" dirty="0" smtClean="0"/>
              <a:t> </a:t>
            </a:r>
            <a:r>
              <a:rPr lang="en-US" dirty="0" err="1" smtClean="0"/>
              <a:t>bilgisayar</a:t>
            </a:r>
            <a:r>
              <a:rPr lang="en-US" dirty="0" smtClean="0"/>
              <a:t> </a:t>
            </a:r>
            <a:r>
              <a:rPr lang="en-US" dirty="0" err="1" smtClean="0"/>
              <a:t>sisteminde</a:t>
            </a:r>
            <a:r>
              <a:rPr lang="en-US" dirty="0" smtClean="0"/>
              <a:t> </a:t>
            </a:r>
            <a:r>
              <a:rPr lang="en-US" dirty="0" err="1" smtClean="0"/>
              <a:t>veya</a:t>
            </a:r>
            <a:r>
              <a:rPr lang="en-US" dirty="0" smtClean="0"/>
              <a:t> </a:t>
            </a:r>
            <a:r>
              <a:rPr lang="en-US" dirty="0" err="1" smtClean="0"/>
              <a:t>bilgisayar</a:t>
            </a:r>
            <a:r>
              <a:rPr lang="en-US" dirty="0" smtClean="0"/>
              <a:t> </a:t>
            </a:r>
            <a:r>
              <a:rPr lang="en-US" dirty="0" err="1" smtClean="0"/>
              <a:t>verilerini</a:t>
            </a:r>
            <a:r>
              <a:rPr lang="en-US" dirty="0" smtClean="0"/>
              <a:t> </a:t>
            </a:r>
            <a:r>
              <a:rPr lang="en-US" dirty="0" err="1" smtClean="0"/>
              <a:t>depolayan</a:t>
            </a:r>
            <a:r>
              <a:rPr lang="en-US" dirty="0" smtClean="0"/>
              <a:t> </a:t>
            </a:r>
            <a:r>
              <a:rPr lang="en-US" dirty="0" err="1" smtClean="0"/>
              <a:t>bir</a:t>
            </a:r>
            <a:r>
              <a:rPr lang="en-US" dirty="0" smtClean="0"/>
              <a:t> </a:t>
            </a:r>
            <a:r>
              <a:rPr lang="en-US" dirty="0" err="1" smtClean="0"/>
              <a:t>aygıtta</a:t>
            </a:r>
            <a:r>
              <a:rPr lang="en-US" baseline="0" dirty="0" smtClean="0"/>
              <a:t> </a:t>
            </a:r>
            <a:r>
              <a:rPr lang="en-US" baseline="0" dirty="0" err="1" smtClean="0"/>
              <a:t>yer</a:t>
            </a:r>
            <a:r>
              <a:rPr lang="en-US" baseline="0" dirty="0" smtClean="0"/>
              <a:t> </a:t>
            </a:r>
            <a:r>
              <a:rPr lang="en-US" baseline="0" dirty="0" err="1" smtClean="0"/>
              <a:t>alan</a:t>
            </a:r>
            <a:r>
              <a:rPr lang="en-US" baseline="0" dirty="0" smtClean="0"/>
              <a:t> </a:t>
            </a:r>
            <a:r>
              <a:rPr lang="en-US" baseline="0" dirty="0" err="1" smtClean="0"/>
              <a:t>mevcut</a:t>
            </a:r>
            <a:r>
              <a:rPr lang="en-US" baseline="0" dirty="0" smtClean="0"/>
              <a:t> </a:t>
            </a:r>
            <a:r>
              <a:rPr lang="en-US" baseline="0" dirty="0" err="1" smtClean="0"/>
              <a:t>veriler</a:t>
            </a:r>
            <a:r>
              <a:rPr lang="en-US" baseline="0" dirty="0" smtClean="0"/>
              <a:t> </a:t>
            </a:r>
            <a:r>
              <a:rPr lang="en-US" baseline="0" dirty="0" err="1" smtClean="0"/>
              <a:t>bakımından</a:t>
            </a:r>
            <a:r>
              <a:rPr lang="en-US" baseline="0" dirty="0" smtClean="0"/>
              <a:t> </a:t>
            </a:r>
            <a:r>
              <a:rPr lang="en-US" baseline="0" dirty="0" err="1" smtClean="0"/>
              <a:t>düzenlenebilir</a:t>
            </a:r>
            <a:r>
              <a:rPr lang="en-US" baseline="0" dirty="0" smtClean="0"/>
              <a:t>. </a:t>
            </a:r>
            <a:r>
              <a:rPr lang="en-US" baseline="0" dirty="0" err="1" smtClean="0"/>
              <a:t>Bir</a:t>
            </a:r>
            <a:r>
              <a:rPr lang="en-US" baseline="0" dirty="0" smtClean="0"/>
              <a:t> </a:t>
            </a:r>
            <a:r>
              <a:rPr lang="en-US" baseline="0" dirty="0" err="1" smtClean="0"/>
              <a:t>kişinn</a:t>
            </a:r>
            <a:r>
              <a:rPr lang="en-US" baseline="0" dirty="0" smtClean="0"/>
              <a:t> </a:t>
            </a:r>
            <a:r>
              <a:rPr lang="en-US" baseline="0" dirty="0" err="1" smtClean="0"/>
              <a:t>verileri</a:t>
            </a:r>
            <a:r>
              <a:rPr lang="en-US" baseline="0" dirty="0" smtClean="0"/>
              <a:t> </a:t>
            </a:r>
            <a:r>
              <a:rPr lang="en-US" baseline="0" dirty="0" err="1" smtClean="0"/>
              <a:t>muhafaza</a:t>
            </a:r>
            <a:r>
              <a:rPr lang="en-US" baseline="0" dirty="0" smtClean="0"/>
              <a:t> </a:t>
            </a:r>
            <a:r>
              <a:rPr lang="en-US" baseline="0" dirty="0" err="1" smtClean="0"/>
              <a:t>etmesi</a:t>
            </a:r>
            <a:r>
              <a:rPr lang="en-US" baseline="0" dirty="0" smtClean="0"/>
              <a:t>; </a:t>
            </a:r>
            <a:r>
              <a:rPr lang="en-US" baseline="0" dirty="0" err="1" smtClean="0"/>
              <a:t>veya</a:t>
            </a:r>
            <a:r>
              <a:rPr lang="en-US" baseline="0" dirty="0" smtClean="0"/>
              <a:t> </a:t>
            </a:r>
            <a:r>
              <a:rPr lang="en-US" baseline="0" dirty="0" err="1" smtClean="0"/>
              <a:t>gelecek</a:t>
            </a:r>
            <a:r>
              <a:rPr lang="en-US" baseline="0" dirty="0" smtClean="0"/>
              <a:t> </a:t>
            </a:r>
            <a:r>
              <a:rPr lang="en-US" baseline="0" dirty="0" err="1" smtClean="0"/>
              <a:t>bir</a:t>
            </a:r>
            <a:r>
              <a:rPr lang="en-US" baseline="0" dirty="0" smtClean="0"/>
              <a:t> </a:t>
            </a:r>
            <a:r>
              <a:rPr lang="en-US" baseline="0" dirty="0" err="1" smtClean="0"/>
              <a:t>tarihte</a:t>
            </a:r>
            <a:r>
              <a:rPr lang="en-US" baseline="0" dirty="0" smtClean="0"/>
              <a:t> </a:t>
            </a:r>
            <a:r>
              <a:rPr lang="en-US" baseline="0" dirty="0" err="1" smtClean="0"/>
              <a:t>vücut</a:t>
            </a:r>
            <a:r>
              <a:rPr lang="en-US" baseline="0" dirty="0" smtClean="0"/>
              <a:t> </a:t>
            </a:r>
            <a:r>
              <a:rPr lang="en-US" baseline="0" dirty="0" err="1" smtClean="0"/>
              <a:t>bulacak</a:t>
            </a:r>
            <a:r>
              <a:rPr lang="en-US" baseline="0" dirty="0" smtClean="0"/>
              <a:t> </a:t>
            </a:r>
            <a:r>
              <a:rPr lang="en-US" baseline="0" dirty="0" err="1" smtClean="0"/>
              <a:t>verilerin</a:t>
            </a:r>
            <a:r>
              <a:rPr lang="en-US" baseline="0" dirty="0" smtClean="0"/>
              <a:t> </a:t>
            </a:r>
            <a:r>
              <a:rPr lang="en-US" baseline="0" dirty="0" err="1" smtClean="0"/>
              <a:t>ibrazı</a:t>
            </a:r>
            <a:r>
              <a:rPr lang="en-US" baseline="0" dirty="0" smtClean="0"/>
              <a:t> </a:t>
            </a:r>
            <a:r>
              <a:rPr lang="en-US" baseline="0" dirty="0" err="1" smtClean="0"/>
              <a:t>amacıyla</a:t>
            </a:r>
            <a:r>
              <a:rPr lang="en-US" baseline="0" dirty="0" smtClean="0"/>
              <a:t> </a:t>
            </a:r>
            <a:r>
              <a:rPr lang="en-US" baseline="0" dirty="0" err="1" smtClean="0"/>
              <a:t>kullanılamaz</a:t>
            </a:r>
            <a:r>
              <a:rPr lang="en-US" baseline="0" dirty="0" smtClean="0"/>
              <a:t>.</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52</a:t>
            </a:fld>
            <a:endParaRPr lang="en-US"/>
          </a:p>
        </p:txBody>
      </p:sp>
    </p:spTree>
    <p:extLst>
      <p:ext uri="{BB962C8B-B14F-4D97-AF65-F5344CB8AC3E}">
        <p14:creationId xmlns:p14="http://schemas.microsoft.com/office/powerpoint/2010/main" val="353521018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18(1).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53</a:t>
            </a:fld>
            <a:endParaRPr lang="en-US" dirty="0"/>
          </a:p>
        </p:txBody>
      </p:sp>
    </p:spTree>
    <p:extLst>
      <p:ext uri="{BB962C8B-B14F-4D97-AF65-F5344CB8AC3E}">
        <p14:creationId xmlns:p14="http://schemas.microsoft.com/office/powerpoint/2010/main" val="239822564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 </a:t>
            </a:r>
            <a:r>
              <a:rPr lang="en-US" dirty="0" err="1" smtClean="0"/>
              <a:t>slayt</a:t>
            </a:r>
            <a:r>
              <a:rPr lang="en-US" dirty="0" smtClean="0"/>
              <a:t> </a:t>
            </a:r>
            <a:r>
              <a:rPr lang="en-US" dirty="0" err="1" smtClean="0"/>
              <a:t>Budapeşte</a:t>
            </a:r>
            <a:r>
              <a:rPr lang="en-US" dirty="0" smtClean="0"/>
              <a:t> </a:t>
            </a:r>
            <a:r>
              <a:rPr lang="en-US" dirty="0" err="1" smtClean="0"/>
              <a:t>Sözleşmesi’nin</a:t>
            </a:r>
            <a:r>
              <a:rPr lang="en-US" dirty="0" smtClean="0"/>
              <a:t> 1. </a:t>
            </a:r>
            <a:r>
              <a:rPr lang="en-US" dirty="0" err="1" smtClean="0"/>
              <a:t>maddesi</a:t>
            </a:r>
            <a:r>
              <a:rPr lang="en-US" dirty="0" smtClean="0"/>
              <a:t> </a:t>
            </a:r>
            <a:r>
              <a:rPr lang="en-US" dirty="0" err="1" smtClean="0"/>
              <a:t>kapsamında</a:t>
            </a:r>
            <a:r>
              <a:rPr lang="en-US" baseline="0" dirty="0" smtClean="0"/>
              <a:t> </a:t>
            </a:r>
            <a:r>
              <a:rPr lang="en-US" baseline="0" dirty="0" err="1" smtClean="0"/>
              <a:t>yer</a:t>
            </a:r>
            <a:r>
              <a:rPr lang="en-US" baseline="0" dirty="0" smtClean="0"/>
              <a:t> </a:t>
            </a:r>
            <a:r>
              <a:rPr lang="en-US" baseline="0" dirty="0" err="1" smtClean="0"/>
              <a:t>alan</a:t>
            </a:r>
            <a:r>
              <a:rPr lang="en-US" dirty="0" smtClean="0"/>
              <a:t> </a:t>
            </a:r>
            <a:r>
              <a:rPr lang="en-US" dirty="0" err="1" smtClean="0"/>
              <a:t>hizmet</a:t>
            </a:r>
            <a:r>
              <a:rPr lang="en-US" dirty="0" smtClean="0"/>
              <a:t> </a:t>
            </a:r>
            <a:r>
              <a:rPr lang="en-US" dirty="0" err="1" smtClean="0"/>
              <a:t>tanımına</a:t>
            </a:r>
            <a:r>
              <a:rPr lang="en-US" baseline="0" dirty="0" smtClean="0"/>
              <a:t> </a:t>
            </a:r>
            <a:r>
              <a:rPr lang="en-US" baseline="0" dirty="0" err="1" smtClean="0"/>
              <a:t>dair</a:t>
            </a:r>
            <a:r>
              <a:rPr lang="en-US" baseline="0" dirty="0" smtClean="0"/>
              <a:t> </a:t>
            </a:r>
            <a:r>
              <a:rPr lang="en-US" baseline="0" dirty="0" err="1" smtClean="0"/>
              <a:t>bir</a:t>
            </a:r>
            <a:r>
              <a:rPr lang="en-US" baseline="0" dirty="0" smtClean="0"/>
              <a:t> </a:t>
            </a:r>
            <a:r>
              <a:rPr lang="en-US" baseline="0" dirty="0" err="1" smtClean="0"/>
              <a:t>açıklama</a:t>
            </a:r>
            <a:r>
              <a:rPr lang="en-US" baseline="0" dirty="0" smtClean="0"/>
              <a:t> </a:t>
            </a:r>
            <a:r>
              <a:rPr lang="en-US" baseline="0" dirty="0" err="1" smtClean="0"/>
              <a:t>sunmaktadır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54</a:t>
            </a:fld>
            <a:endParaRPr lang="en-US"/>
          </a:p>
        </p:txBody>
      </p:sp>
    </p:spTree>
    <p:extLst>
      <p:ext uri="{BB962C8B-B14F-4D97-AF65-F5344CB8AC3E}">
        <p14:creationId xmlns:p14="http://schemas.microsoft.com/office/powerpoint/2010/main" val="8153254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18(1).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55</a:t>
            </a:fld>
            <a:endParaRPr lang="en-US" dirty="0"/>
          </a:p>
        </p:txBody>
      </p:sp>
    </p:spTree>
    <p:extLst>
      <p:ext uri="{BB962C8B-B14F-4D97-AF65-F5344CB8AC3E}">
        <p14:creationId xmlns:p14="http://schemas.microsoft.com/office/powerpoint/2010/main" val="5770580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18.1.b </a:t>
            </a:r>
            <a:r>
              <a:rPr lang="en-US" dirty="0" err="1" smtClean="0"/>
              <a:t>maddesi</a:t>
            </a:r>
            <a:r>
              <a:rPr lang="en-US" dirty="0" smtClean="0"/>
              <a:t> 18.1.a’ya </a:t>
            </a:r>
            <a:r>
              <a:rPr lang="en-US" dirty="0" err="1" smtClean="0"/>
              <a:t>oranla</a:t>
            </a:r>
            <a:r>
              <a:rPr lang="en-US" dirty="0" smtClean="0"/>
              <a:t> </a:t>
            </a:r>
            <a:r>
              <a:rPr lang="en-US" dirty="0" err="1" smtClean="0"/>
              <a:t>daha</a:t>
            </a:r>
            <a:r>
              <a:rPr lang="en-US" dirty="0" smtClean="0"/>
              <a:t> </a:t>
            </a:r>
            <a:r>
              <a:rPr lang="en-US" dirty="0" err="1" smtClean="0"/>
              <a:t>sınırlı</a:t>
            </a:r>
            <a:r>
              <a:rPr lang="en-US" dirty="0" smtClean="0"/>
              <a:t> </a:t>
            </a:r>
            <a:r>
              <a:rPr lang="en-US" dirty="0" err="1" smtClean="0"/>
              <a:t>bir</a:t>
            </a:r>
            <a:r>
              <a:rPr lang="en-US" dirty="0" smtClean="0"/>
              <a:t> </a:t>
            </a:r>
            <a:r>
              <a:rPr lang="en-US" dirty="0" err="1" smtClean="0"/>
              <a:t>kapsama</a:t>
            </a:r>
            <a:r>
              <a:rPr lang="en-US" dirty="0" smtClean="0"/>
              <a:t> </a:t>
            </a:r>
            <a:r>
              <a:rPr lang="en-US" dirty="0" err="1" smtClean="0"/>
              <a:t>sahiptir</a:t>
            </a:r>
            <a:r>
              <a:rPr lang="en-US" dirty="0" smtClean="0"/>
              <a:t>; </a:t>
            </a:r>
            <a:r>
              <a:rPr lang="en-US" dirty="0" err="1" smtClean="0"/>
              <a:t>zira</a:t>
            </a:r>
            <a:r>
              <a:rPr lang="en-US" dirty="0" smtClean="0"/>
              <a:t> </a:t>
            </a:r>
            <a:r>
              <a:rPr lang="en-US" dirty="0" err="1" smtClean="0"/>
              <a:t>sadece</a:t>
            </a:r>
            <a:r>
              <a:rPr lang="en-US" dirty="0" smtClean="0"/>
              <a:t> </a:t>
            </a:r>
            <a:r>
              <a:rPr lang="en-US" dirty="0" err="1" smtClean="0"/>
              <a:t>hizmet</a:t>
            </a:r>
            <a:r>
              <a:rPr lang="en-US" dirty="0" smtClean="0"/>
              <a:t> </a:t>
            </a:r>
            <a:r>
              <a:rPr lang="en-US" dirty="0" err="1" smtClean="0"/>
              <a:t>sağlayıcılar</a:t>
            </a:r>
            <a:r>
              <a:rPr lang="en-US" dirty="0" smtClean="0"/>
              <a:t> </a:t>
            </a:r>
            <a:r>
              <a:rPr lang="en-US" dirty="0" err="1" smtClean="0"/>
              <a:t>açısından</a:t>
            </a:r>
            <a:r>
              <a:rPr lang="en-US" dirty="0" smtClean="0"/>
              <a:t> </a:t>
            </a:r>
            <a:r>
              <a:rPr lang="en-US" dirty="0" err="1" smtClean="0"/>
              <a:t>geçerli</a:t>
            </a:r>
            <a:r>
              <a:rPr lang="en-US" dirty="0" smtClean="0"/>
              <a:t> </a:t>
            </a:r>
            <a:r>
              <a:rPr lang="en-US" dirty="0" err="1" smtClean="0"/>
              <a:t>olup</a:t>
            </a:r>
            <a:r>
              <a:rPr lang="en-US" dirty="0" smtClean="0"/>
              <a:t>, </a:t>
            </a:r>
            <a:r>
              <a:rPr lang="en-US" dirty="0" err="1" smtClean="0"/>
              <a:t>hizmet</a:t>
            </a:r>
            <a:r>
              <a:rPr lang="en-US" dirty="0" smtClean="0"/>
              <a:t> </a:t>
            </a:r>
            <a:r>
              <a:rPr lang="en-US" dirty="0" err="1" smtClean="0"/>
              <a:t>sağlayıcı</a:t>
            </a:r>
            <a:r>
              <a:rPr lang="en-US" baseline="0" dirty="0" smtClean="0"/>
              <a:t> </a:t>
            </a:r>
            <a:r>
              <a:rPr lang="en-US" baseline="0" dirty="0" err="1" smtClean="0"/>
              <a:t>tanımına</a:t>
            </a:r>
            <a:r>
              <a:rPr lang="en-US" baseline="0" dirty="0" smtClean="0"/>
              <a:t> </a:t>
            </a:r>
            <a:r>
              <a:rPr lang="en-US" baseline="0" dirty="0" err="1" smtClean="0"/>
              <a:t>girmeyen</a:t>
            </a:r>
            <a:r>
              <a:rPr lang="en-US" baseline="0" dirty="0" smtClean="0"/>
              <a:t> </a:t>
            </a:r>
            <a:r>
              <a:rPr lang="en-US" baseline="0" dirty="0" err="1" smtClean="0"/>
              <a:t>başkaca</a:t>
            </a:r>
            <a:r>
              <a:rPr lang="en-US" baseline="0" dirty="0" smtClean="0"/>
              <a:t> </a:t>
            </a:r>
            <a:r>
              <a:rPr lang="en-US" baseline="0" dirty="0" err="1" smtClean="0"/>
              <a:t>bir</a:t>
            </a:r>
            <a:r>
              <a:rPr lang="en-US" baseline="0" dirty="0" smtClean="0"/>
              <a:t> </a:t>
            </a:r>
            <a:r>
              <a:rPr lang="en-US" baseline="0" dirty="0" err="1" smtClean="0"/>
              <a:t>gerçek</a:t>
            </a:r>
            <a:r>
              <a:rPr lang="en-US" baseline="0" dirty="0" smtClean="0"/>
              <a:t> </a:t>
            </a:r>
            <a:r>
              <a:rPr lang="en-US" baseline="0" dirty="0" err="1" smtClean="0"/>
              <a:t>veya</a:t>
            </a:r>
            <a:r>
              <a:rPr lang="en-US" baseline="0" dirty="0" smtClean="0"/>
              <a:t> </a:t>
            </a:r>
            <a:r>
              <a:rPr lang="en-US" baseline="0" dirty="0" err="1" smtClean="0"/>
              <a:t>tüzel</a:t>
            </a:r>
            <a:r>
              <a:rPr lang="en-US" baseline="0" dirty="0" smtClean="0"/>
              <a:t> </a:t>
            </a:r>
            <a:r>
              <a:rPr lang="en-US" baseline="0" dirty="0" err="1" smtClean="0"/>
              <a:t>kişi</a:t>
            </a:r>
            <a:r>
              <a:rPr lang="en-US" baseline="0" dirty="0" smtClean="0"/>
              <a:t> </a:t>
            </a:r>
            <a:r>
              <a:rPr lang="en-US" baseline="0" dirty="0" err="1" smtClean="0"/>
              <a:t>açısından</a:t>
            </a:r>
            <a:r>
              <a:rPr lang="en-US" baseline="0" dirty="0" smtClean="0"/>
              <a:t> </a:t>
            </a:r>
            <a:r>
              <a:rPr lang="en-US" baseline="0" dirty="0" err="1" smtClean="0"/>
              <a:t>uygulanamaz</a:t>
            </a:r>
            <a:r>
              <a:rPr lang="en-US" baseline="0" dirty="0" smtClean="0"/>
              <a:t>. </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baseline="0" dirty="0" err="1" smtClean="0">
                <a:solidFill>
                  <a:schemeClr val="tx1"/>
                </a:solidFill>
                <a:effectLst/>
                <a:latin typeface="+mn-lt"/>
                <a:ea typeface="+mn-ea"/>
                <a:cs typeface="+mn-cs"/>
              </a:rPr>
              <a:t>Ancak</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hizmet</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sağlayıcının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fiziksel</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olarak</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bulunduğu</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yerle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sınırlanmış</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olmayıp</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hizmet</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sağlayıcı</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Tarafın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ülkesinde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hizmet</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sunduğu</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sürece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uygulanabilir</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niteliktedir</a:t>
            </a:r>
            <a:r>
              <a:rPr lang="en-US" sz="1200" kern="1200" baseline="0" dirty="0" smtClean="0">
                <a:solidFill>
                  <a:schemeClr val="tx1"/>
                </a:solidFill>
                <a:effectLst/>
                <a:latin typeface="+mn-lt"/>
                <a:ea typeface="+mn-ea"/>
                <a:cs typeface="+mn-cs"/>
              </a:rPr>
              <a:t>. </a:t>
            </a:r>
          </a:p>
          <a:p>
            <a:endParaRPr lang="en-US" dirty="0" smtClean="0"/>
          </a:p>
          <a:p>
            <a:r>
              <a:rPr lang="en-US" dirty="0" smtClean="0"/>
              <a:t>Bu</a:t>
            </a:r>
            <a:r>
              <a:rPr lang="en-US" baseline="0" dirty="0" smtClean="0"/>
              <a:t> </a:t>
            </a:r>
            <a:r>
              <a:rPr lang="en-US" baseline="0" dirty="0" err="1" smtClean="0"/>
              <a:t>slayt</a:t>
            </a:r>
            <a:r>
              <a:rPr lang="en-US" baseline="0" dirty="0" smtClean="0"/>
              <a:t> </a:t>
            </a:r>
            <a:r>
              <a:rPr lang="en-US" baseline="0" dirty="0" err="1" smtClean="0"/>
              <a:t>bir</a:t>
            </a:r>
            <a:r>
              <a:rPr lang="en-US" baseline="0" dirty="0" smtClean="0"/>
              <a:t> </a:t>
            </a:r>
            <a:r>
              <a:rPr lang="en-US" baseline="0" dirty="0" err="1" smtClean="0"/>
              <a:t>hizmet</a:t>
            </a:r>
            <a:r>
              <a:rPr lang="en-US" baseline="0" dirty="0" smtClean="0"/>
              <a:t> </a:t>
            </a:r>
            <a:r>
              <a:rPr lang="en-US" baseline="0" dirty="0" err="1" smtClean="0"/>
              <a:t>sağlayıcının</a:t>
            </a:r>
            <a:r>
              <a:rPr lang="en-US" baseline="0" dirty="0" smtClean="0"/>
              <a:t> </a:t>
            </a:r>
            <a:r>
              <a:rPr lang="en-US" baseline="0" dirty="0" err="1" smtClean="0"/>
              <a:t>belirli</a:t>
            </a:r>
            <a:r>
              <a:rPr lang="en-US" baseline="0" dirty="0" smtClean="0"/>
              <a:t> </a:t>
            </a:r>
            <a:r>
              <a:rPr lang="en-US" baseline="0" dirty="0" err="1" smtClean="0"/>
              <a:t>bir</a:t>
            </a:r>
            <a:r>
              <a:rPr lang="en-US" baseline="0" dirty="0" smtClean="0"/>
              <a:t> </a:t>
            </a:r>
            <a:r>
              <a:rPr lang="en-US" baseline="0" dirty="0" err="1" smtClean="0"/>
              <a:t>ülkede</a:t>
            </a:r>
            <a:r>
              <a:rPr lang="en-US" baseline="0" dirty="0" smtClean="0"/>
              <a:t> </a:t>
            </a:r>
            <a:r>
              <a:rPr lang="en-US" baseline="0" dirty="0" err="1" smtClean="0"/>
              <a:t>hizmet</a:t>
            </a:r>
            <a:r>
              <a:rPr lang="en-US" baseline="0" dirty="0" smtClean="0"/>
              <a:t> sunup </a:t>
            </a:r>
            <a:r>
              <a:rPr lang="en-US" baseline="0" dirty="0" err="1" smtClean="0"/>
              <a:t>sunmadığını</a:t>
            </a:r>
            <a:r>
              <a:rPr lang="en-US" baseline="0" dirty="0" smtClean="0"/>
              <a:t> </a:t>
            </a:r>
            <a:r>
              <a:rPr lang="en-US" baseline="0" dirty="0" err="1" smtClean="0"/>
              <a:t>ölçerken</a:t>
            </a:r>
            <a:r>
              <a:rPr lang="en-US" baseline="0" dirty="0" smtClean="0"/>
              <a:t> </a:t>
            </a:r>
            <a:r>
              <a:rPr lang="en-US" baseline="0" dirty="0" err="1" smtClean="0"/>
              <a:t>göz</a:t>
            </a:r>
            <a:r>
              <a:rPr lang="en-US" baseline="0" dirty="0" smtClean="0"/>
              <a:t> </a:t>
            </a:r>
            <a:r>
              <a:rPr lang="en-US" baseline="0" dirty="0" err="1" smtClean="0"/>
              <a:t>önünde</a:t>
            </a:r>
            <a:r>
              <a:rPr lang="en-US" baseline="0" dirty="0" smtClean="0"/>
              <a:t> </a:t>
            </a:r>
            <a:r>
              <a:rPr lang="en-US" baseline="0" dirty="0" err="1" smtClean="0"/>
              <a:t>bulundurulması</a:t>
            </a:r>
            <a:r>
              <a:rPr lang="en-US" baseline="0" dirty="0" smtClean="0"/>
              <a:t> </a:t>
            </a:r>
            <a:r>
              <a:rPr lang="en-US" baseline="0" dirty="0" err="1" smtClean="0"/>
              <a:t>gereken</a:t>
            </a:r>
            <a:r>
              <a:rPr lang="en-US" baseline="0" dirty="0" smtClean="0"/>
              <a:t> </a:t>
            </a:r>
            <a:r>
              <a:rPr lang="en-US" baseline="0" dirty="0" err="1" smtClean="0"/>
              <a:t>belirleyici</a:t>
            </a:r>
            <a:r>
              <a:rPr lang="en-US" baseline="0" dirty="0" smtClean="0"/>
              <a:t> </a:t>
            </a:r>
            <a:r>
              <a:rPr lang="en-US" baseline="0" dirty="0" err="1" smtClean="0"/>
              <a:t>faktörlerden</a:t>
            </a:r>
            <a:r>
              <a:rPr lang="en-US" baseline="0" dirty="0" smtClean="0"/>
              <a:t> </a:t>
            </a:r>
            <a:r>
              <a:rPr lang="en-US" baseline="0" dirty="0" err="1" smtClean="0"/>
              <a:t>bazılarını</a:t>
            </a:r>
            <a:r>
              <a:rPr lang="en-US" baseline="0" dirty="0" smtClean="0"/>
              <a:t> </a:t>
            </a:r>
            <a:r>
              <a:rPr lang="en-US" baseline="0" dirty="0" err="1" smtClean="0"/>
              <a:t>sıralamaktadır</a:t>
            </a:r>
            <a:r>
              <a:rPr lang="en-US" baseline="0" dirty="0" smtClean="0"/>
              <a:t>.</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56</a:t>
            </a:fld>
            <a:endParaRPr lang="en-US" dirty="0"/>
          </a:p>
        </p:txBody>
      </p:sp>
    </p:spTree>
    <p:extLst>
      <p:ext uri="{BB962C8B-B14F-4D97-AF65-F5344CB8AC3E}">
        <p14:creationId xmlns:p14="http://schemas.microsoft.com/office/powerpoint/2010/main" val="7478479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18(1).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57</a:t>
            </a:fld>
            <a:endParaRPr lang="en-US" dirty="0"/>
          </a:p>
        </p:txBody>
      </p:sp>
    </p:spTree>
    <p:extLst>
      <p:ext uri="{BB962C8B-B14F-4D97-AF65-F5344CB8AC3E}">
        <p14:creationId xmlns:p14="http://schemas.microsoft.com/office/powerpoint/2010/main" val="378018626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Bu </a:t>
            </a:r>
            <a:r>
              <a:rPr lang="en-US" dirty="0" err="1" smtClean="0"/>
              <a:t>slayt</a:t>
            </a:r>
            <a:r>
              <a:rPr lang="en-US" dirty="0" smtClean="0"/>
              <a:t> </a:t>
            </a:r>
            <a:r>
              <a:rPr lang="en-US" dirty="0" err="1" smtClean="0"/>
              <a:t>Budapeşte</a:t>
            </a:r>
            <a:r>
              <a:rPr lang="en-US" dirty="0" smtClean="0"/>
              <a:t> </a:t>
            </a:r>
            <a:r>
              <a:rPr lang="en-US" dirty="0" err="1" smtClean="0"/>
              <a:t>Sözleşmesi’nin</a:t>
            </a:r>
            <a:r>
              <a:rPr lang="en-US" dirty="0" smtClean="0"/>
              <a:t> 18. </a:t>
            </a:r>
            <a:r>
              <a:rPr lang="en-US" dirty="0" err="1" smtClean="0"/>
              <a:t>maddesi</a:t>
            </a:r>
            <a:r>
              <a:rPr lang="en-US" dirty="0" smtClean="0"/>
              <a:t> </a:t>
            </a:r>
            <a:r>
              <a:rPr lang="en-US" dirty="0" err="1" smtClean="0"/>
              <a:t>kapsamındaki</a:t>
            </a:r>
            <a:r>
              <a:rPr lang="en-US" dirty="0" smtClean="0"/>
              <a:t> </a:t>
            </a:r>
            <a:r>
              <a:rPr lang="en-US" dirty="0" err="1" smtClean="0"/>
              <a:t>abone</a:t>
            </a:r>
            <a:r>
              <a:rPr lang="en-US" dirty="0" smtClean="0"/>
              <a:t> </a:t>
            </a:r>
            <a:r>
              <a:rPr lang="en-US" dirty="0" err="1" smtClean="0"/>
              <a:t>bilgileri</a:t>
            </a:r>
            <a:r>
              <a:rPr lang="en-US" dirty="0" smtClean="0"/>
              <a:t> </a:t>
            </a:r>
            <a:r>
              <a:rPr lang="en-US" dirty="0" err="1" smtClean="0"/>
              <a:t>tanımına</a:t>
            </a:r>
            <a:r>
              <a:rPr lang="en-US" dirty="0" smtClean="0"/>
              <a:t> </a:t>
            </a:r>
            <a:r>
              <a:rPr lang="en-US" dirty="0" err="1" smtClean="0"/>
              <a:t>dair</a:t>
            </a:r>
            <a:r>
              <a:rPr lang="en-US" dirty="0" smtClean="0"/>
              <a:t> </a:t>
            </a:r>
            <a:r>
              <a:rPr lang="en-US" dirty="0" err="1" smtClean="0"/>
              <a:t>bir</a:t>
            </a:r>
            <a:r>
              <a:rPr lang="en-US" dirty="0" smtClean="0"/>
              <a:t> </a:t>
            </a:r>
            <a:r>
              <a:rPr lang="en-US" dirty="0" err="1" smtClean="0"/>
              <a:t>açıklama</a:t>
            </a:r>
            <a:r>
              <a:rPr lang="en-US" dirty="0" smtClean="0"/>
              <a:t> </a:t>
            </a:r>
            <a:r>
              <a:rPr lang="en-US" dirty="0" err="1" smtClean="0"/>
              <a:t>sunmaktadır</a:t>
            </a:r>
            <a:r>
              <a:rPr lang="en-US" dirty="0" smtClean="0"/>
              <a:t>. </a:t>
            </a:r>
            <a:r>
              <a:rPr lang="en-US" dirty="0" err="1" smtClean="0"/>
              <a:t>Abone</a:t>
            </a:r>
            <a:r>
              <a:rPr lang="en-US" dirty="0" smtClean="0"/>
              <a:t> </a:t>
            </a:r>
            <a:r>
              <a:rPr lang="en-US" dirty="0" err="1" smtClean="0"/>
              <a:t>bilgilerinin</a:t>
            </a:r>
            <a:r>
              <a:rPr lang="en-US" dirty="0" smtClean="0"/>
              <a:t> </a:t>
            </a:r>
            <a:r>
              <a:rPr lang="en-US" dirty="0" err="1" smtClean="0"/>
              <a:t>mutlaka</a:t>
            </a:r>
            <a:r>
              <a:rPr lang="en-US" baseline="0" dirty="0" smtClean="0"/>
              <a:t> </a:t>
            </a:r>
            <a:r>
              <a:rPr lang="en-US" baseline="0" dirty="0" err="1" smtClean="0"/>
              <a:t>bilgisayar</a:t>
            </a:r>
            <a:r>
              <a:rPr lang="en-US" baseline="0" dirty="0" smtClean="0"/>
              <a:t> </a:t>
            </a:r>
            <a:r>
              <a:rPr lang="en-US" baseline="0" dirty="0" err="1" smtClean="0"/>
              <a:t>verisi</a:t>
            </a:r>
            <a:r>
              <a:rPr lang="en-US" baseline="0" dirty="0" smtClean="0"/>
              <a:t> </a:t>
            </a:r>
            <a:r>
              <a:rPr lang="en-US" baseline="0" dirty="0" err="1" smtClean="0"/>
              <a:t>biçiminde</a:t>
            </a:r>
            <a:r>
              <a:rPr lang="en-US" baseline="0" dirty="0" smtClean="0"/>
              <a:t> </a:t>
            </a:r>
            <a:r>
              <a:rPr lang="en-US" baseline="0" dirty="0" err="1" smtClean="0"/>
              <a:t>olmayabileceği</a:t>
            </a:r>
            <a:r>
              <a:rPr lang="en-US" baseline="0" dirty="0" smtClean="0"/>
              <a:t> </a:t>
            </a:r>
            <a:r>
              <a:rPr lang="en-US" baseline="0" dirty="0" err="1" smtClean="0"/>
              <a:t>ve</a:t>
            </a:r>
            <a:r>
              <a:rPr lang="en-US" baseline="0" dirty="0" smtClean="0"/>
              <a:t> </a:t>
            </a:r>
            <a:r>
              <a:rPr lang="en-US" baseline="0" dirty="0" err="1" smtClean="0"/>
              <a:t>dolayısıyla</a:t>
            </a:r>
            <a:r>
              <a:rPr lang="en-US" baseline="0" dirty="0" smtClean="0"/>
              <a:t> </a:t>
            </a:r>
            <a:r>
              <a:rPr lang="en-US" baseline="0" dirty="0" err="1" smtClean="0"/>
              <a:t>hizmet</a:t>
            </a:r>
            <a:r>
              <a:rPr lang="en-US" baseline="0" dirty="0" smtClean="0"/>
              <a:t> </a:t>
            </a:r>
            <a:r>
              <a:rPr lang="en-US" baseline="0" dirty="0" err="1" smtClean="0"/>
              <a:t>sağlayıcılar</a:t>
            </a:r>
            <a:r>
              <a:rPr lang="en-US" baseline="0" dirty="0" smtClean="0"/>
              <a:t> </a:t>
            </a:r>
            <a:r>
              <a:rPr lang="en-US" baseline="0" dirty="0" err="1" smtClean="0"/>
              <a:t>tarafından</a:t>
            </a:r>
            <a:r>
              <a:rPr lang="en-US" baseline="0" dirty="0" smtClean="0"/>
              <a:t> </a:t>
            </a:r>
            <a:r>
              <a:rPr lang="en-US" baseline="0" dirty="0" err="1" smtClean="0"/>
              <a:t>aboneleriyle</a:t>
            </a:r>
            <a:r>
              <a:rPr lang="en-US" baseline="0" dirty="0" smtClean="0"/>
              <a:t> </a:t>
            </a:r>
            <a:r>
              <a:rPr lang="en-US" baseline="0" dirty="0" err="1" smtClean="0"/>
              <a:t>bağlantılı</a:t>
            </a:r>
            <a:r>
              <a:rPr lang="en-US" baseline="0" dirty="0" smtClean="0"/>
              <a:t> </a:t>
            </a:r>
            <a:r>
              <a:rPr lang="en-US" baseline="0" dirty="0" err="1" smtClean="0"/>
              <a:t>olarak</a:t>
            </a:r>
            <a:r>
              <a:rPr lang="en-US" baseline="0" dirty="0" smtClean="0"/>
              <a:t> </a:t>
            </a:r>
            <a:r>
              <a:rPr lang="en-US" baseline="0" dirty="0" err="1" smtClean="0"/>
              <a:t>tutulan</a:t>
            </a:r>
            <a:r>
              <a:rPr lang="en-US" baseline="0" dirty="0" smtClean="0"/>
              <a:t> </a:t>
            </a:r>
            <a:r>
              <a:rPr lang="en-US" baseline="0" dirty="0" err="1" smtClean="0"/>
              <a:t>fiziksel</a:t>
            </a:r>
            <a:r>
              <a:rPr lang="en-US" baseline="0" dirty="0" smtClean="0"/>
              <a:t> </a:t>
            </a:r>
            <a:r>
              <a:rPr lang="en-US" baseline="0" dirty="0" err="1" smtClean="0"/>
              <a:t>kayıtları</a:t>
            </a:r>
            <a:r>
              <a:rPr lang="en-US" baseline="0" dirty="0" smtClean="0"/>
              <a:t> da </a:t>
            </a:r>
            <a:r>
              <a:rPr lang="en-US" baseline="0" dirty="0" err="1" smtClean="0"/>
              <a:t>içerdiği</a:t>
            </a:r>
            <a:r>
              <a:rPr lang="en-US" baseline="0" dirty="0" smtClean="0"/>
              <a:t> </a:t>
            </a:r>
            <a:r>
              <a:rPr lang="en-US" baseline="0" dirty="0" err="1" smtClean="0"/>
              <a:t>önemle</a:t>
            </a:r>
            <a:r>
              <a:rPr lang="en-US" baseline="0" dirty="0" smtClean="0"/>
              <a:t> </a:t>
            </a:r>
            <a:r>
              <a:rPr lang="en-US" baseline="0" dirty="0" err="1" smtClean="0"/>
              <a:t>belirtilmelidir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58</a:t>
            </a:fld>
            <a:endParaRPr lang="en-US" dirty="0"/>
          </a:p>
        </p:txBody>
      </p:sp>
    </p:spTree>
    <p:extLst>
      <p:ext uri="{BB962C8B-B14F-4D97-AF65-F5344CB8AC3E}">
        <p14:creationId xmlns:p14="http://schemas.microsoft.com/office/powerpoint/2010/main" val="257639988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Bu </a:t>
            </a:r>
            <a:r>
              <a:rPr lang="en-US" dirty="0" err="1" smtClean="0"/>
              <a:t>slayt</a:t>
            </a:r>
            <a:r>
              <a:rPr lang="en-US" dirty="0" smtClean="0"/>
              <a:t> </a:t>
            </a:r>
            <a:r>
              <a:rPr lang="en-US" dirty="0" err="1" smtClean="0"/>
              <a:t>Budapeşte</a:t>
            </a:r>
            <a:r>
              <a:rPr lang="en-US" dirty="0" smtClean="0"/>
              <a:t> </a:t>
            </a:r>
            <a:r>
              <a:rPr lang="en-US" dirty="0" err="1" smtClean="0"/>
              <a:t>Sözleşmesi’nin</a:t>
            </a:r>
            <a:r>
              <a:rPr lang="en-US" dirty="0" smtClean="0"/>
              <a:t> 18. </a:t>
            </a:r>
            <a:r>
              <a:rPr lang="en-US" dirty="0" err="1" smtClean="0"/>
              <a:t>maddesi</a:t>
            </a:r>
            <a:r>
              <a:rPr lang="en-US" dirty="0" smtClean="0"/>
              <a:t> </a:t>
            </a:r>
            <a:r>
              <a:rPr lang="en-US" dirty="0" err="1" smtClean="0"/>
              <a:t>kapsamındaki</a:t>
            </a:r>
            <a:r>
              <a:rPr lang="en-US" dirty="0" smtClean="0"/>
              <a:t> </a:t>
            </a:r>
            <a:r>
              <a:rPr lang="en-US" dirty="0" err="1" smtClean="0"/>
              <a:t>abone</a:t>
            </a:r>
            <a:r>
              <a:rPr lang="en-US" dirty="0" smtClean="0"/>
              <a:t> </a:t>
            </a:r>
            <a:r>
              <a:rPr lang="en-US" dirty="0" err="1" smtClean="0"/>
              <a:t>bilgileri</a:t>
            </a:r>
            <a:r>
              <a:rPr lang="en-US" dirty="0" smtClean="0"/>
              <a:t> </a:t>
            </a:r>
            <a:r>
              <a:rPr lang="en-US" dirty="0" err="1" smtClean="0"/>
              <a:t>tanımına</a:t>
            </a:r>
            <a:r>
              <a:rPr lang="en-US" dirty="0" smtClean="0"/>
              <a:t> </a:t>
            </a:r>
            <a:r>
              <a:rPr lang="en-US" dirty="0" err="1" smtClean="0"/>
              <a:t>dair</a:t>
            </a:r>
            <a:r>
              <a:rPr lang="en-US" dirty="0" smtClean="0"/>
              <a:t> </a:t>
            </a:r>
            <a:r>
              <a:rPr lang="en-US" dirty="0" err="1" smtClean="0"/>
              <a:t>bir</a:t>
            </a:r>
            <a:r>
              <a:rPr lang="en-US" dirty="0" smtClean="0"/>
              <a:t> </a:t>
            </a:r>
            <a:r>
              <a:rPr lang="en-US" dirty="0" err="1" smtClean="0"/>
              <a:t>açıklama</a:t>
            </a:r>
            <a:r>
              <a:rPr lang="en-US" dirty="0" smtClean="0"/>
              <a:t> </a:t>
            </a:r>
            <a:r>
              <a:rPr lang="en-US" dirty="0" err="1" smtClean="0"/>
              <a:t>sunmaktadır</a:t>
            </a:r>
            <a:r>
              <a:rPr lang="en-US" dirty="0" smtClean="0"/>
              <a:t>. </a:t>
            </a:r>
            <a:r>
              <a:rPr lang="en-US" dirty="0" err="1" smtClean="0"/>
              <a:t>Abone</a:t>
            </a:r>
            <a:r>
              <a:rPr lang="en-US" baseline="0" dirty="0" smtClean="0"/>
              <a:t> </a:t>
            </a:r>
            <a:r>
              <a:rPr lang="en-US" baseline="0" dirty="0" err="1" smtClean="0"/>
              <a:t>bilgileri</a:t>
            </a:r>
            <a:r>
              <a:rPr lang="en-US" baseline="0" dirty="0" smtClean="0"/>
              <a:t> </a:t>
            </a:r>
            <a:r>
              <a:rPr lang="en-US" baseline="0" dirty="0" err="1" smtClean="0"/>
              <a:t>kategorisi</a:t>
            </a:r>
            <a:r>
              <a:rPr lang="en-US" baseline="0" dirty="0" smtClean="0"/>
              <a:t> </a:t>
            </a:r>
            <a:r>
              <a:rPr lang="en-US" baseline="0" dirty="0" err="1" smtClean="0"/>
              <a:t>altında</a:t>
            </a:r>
            <a:r>
              <a:rPr lang="en-US" baseline="0" dirty="0" smtClean="0"/>
              <a:t> </a:t>
            </a:r>
            <a:r>
              <a:rPr lang="en-US" baseline="0" dirty="0" err="1" smtClean="0"/>
              <a:t>sayılabilecek</a:t>
            </a:r>
            <a:r>
              <a:rPr lang="en-US" baseline="0" dirty="0" smtClean="0"/>
              <a:t> </a:t>
            </a:r>
            <a:r>
              <a:rPr lang="en-US" baseline="0" dirty="0" err="1" smtClean="0"/>
              <a:t>çeşitli</a:t>
            </a:r>
            <a:r>
              <a:rPr lang="en-US" baseline="0" dirty="0" smtClean="0"/>
              <a:t> </a:t>
            </a:r>
            <a:r>
              <a:rPr lang="en-US" baseline="0" dirty="0" err="1" smtClean="0"/>
              <a:t>bilgi</a:t>
            </a:r>
            <a:r>
              <a:rPr lang="en-US" baseline="0" dirty="0" smtClean="0"/>
              <a:t> </a:t>
            </a:r>
            <a:r>
              <a:rPr lang="en-US" baseline="0" dirty="0" err="1" smtClean="0"/>
              <a:t>başlıklarını</a:t>
            </a:r>
            <a:r>
              <a:rPr lang="en-US" baseline="0" dirty="0" smtClean="0"/>
              <a:t> </a:t>
            </a:r>
            <a:r>
              <a:rPr lang="en-US" baseline="0" dirty="0" err="1" smtClean="0"/>
              <a:t>sıralamaktadır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59</a:t>
            </a:fld>
            <a:endParaRPr lang="en-US" dirty="0"/>
          </a:p>
        </p:txBody>
      </p:sp>
    </p:spTree>
    <p:extLst>
      <p:ext uri="{BB962C8B-B14F-4D97-AF65-F5344CB8AC3E}">
        <p14:creationId xmlns:p14="http://schemas.microsoft.com/office/powerpoint/2010/main" val="165915947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18(1).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60</a:t>
            </a:fld>
            <a:endParaRPr lang="en-US" dirty="0"/>
          </a:p>
        </p:txBody>
      </p:sp>
    </p:spTree>
    <p:extLst>
      <p:ext uri="{BB962C8B-B14F-4D97-AF65-F5344CB8AC3E}">
        <p14:creationId xmlns:p14="http://schemas.microsoft.com/office/powerpoint/2010/main" val="2318311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tr-TR" noProof="0" dirty="0" smtClean="0"/>
              <a:t>14. maddeye</a:t>
            </a:r>
            <a:r>
              <a:rPr lang="tr-TR" baseline="0" noProof="0" dirty="0" smtClean="0"/>
              <a:t> göre, soruşturma konusu suç </a:t>
            </a:r>
            <a:r>
              <a:rPr lang="tr-TR" baseline="0" noProof="0" dirty="0" err="1" smtClean="0"/>
              <a:t>Sözleşme’de</a:t>
            </a:r>
            <a:r>
              <a:rPr lang="tr-TR" baseline="0" noProof="0" dirty="0" smtClean="0"/>
              <a:t> belirtilen suçlardan biri olduğunda –elbette ki– Sözleşme geçerli olacaktır. </a:t>
            </a:r>
            <a:endParaRPr lang="tr-TR" noProof="0" dirty="0" smtClean="0"/>
          </a:p>
          <a:p>
            <a:pPr eaLnBrk="1" hangingPunct="1">
              <a:spcBef>
                <a:spcPct val="0"/>
              </a:spcBef>
            </a:pPr>
            <a:endParaRPr lang="tr-TR" noProof="0" dirty="0" smtClean="0"/>
          </a:p>
          <a:p>
            <a:pPr eaLnBrk="1" hangingPunct="1">
              <a:spcBef>
                <a:spcPct val="0"/>
              </a:spcBef>
            </a:pPr>
            <a:r>
              <a:rPr lang="tr-TR" noProof="0" dirty="0" smtClean="0"/>
              <a:t>Bunun</a:t>
            </a:r>
            <a:r>
              <a:rPr lang="tr-TR" baseline="0" noProof="0" dirty="0" smtClean="0"/>
              <a:t> yanı sıra, çok geniş kapsamlı iki başka durumda da Sözleşme’nin uygulanması söz konusudur: </a:t>
            </a:r>
            <a:endParaRPr lang="tr-TR" noProof="0" dirty="0" smtClean="0"/>
          </a:p>
          <a:p>
            <a:pPr marL="171450" indent="-171450" eaLnBrk="1" hangingPunct="1">
              <a:spcBef>
                <a:spcPct val="0"/>
              </a:spcBef>
              <a:buFontTx/>
              <a:buChar char="-"/>
            </a:pPr>
            <a:r>
              <a:rPr lang="tr-TR" noProof="0" dirty="0" smtClean="0"/>
              <a:t>Birincisi, usul kuralları soruşturma konusu suçun bir bilgisayar sistemi aracılığıyla işlenmiş</a:t>
            </a:r>
            <a:r>
              <a:rPr lang="tr-TR" baseline="0" noProof="0" dirty="0" smtClean="0"/>
              <a:t> olması halinde uygulanabilir;</a:t>
            </a:r>
            <a:endParaRPr lang="tr-TR" noProof="0" dirty="0" smtClean="0"/>
          </a:p>
          <a:p>
            <a:pPr marL="171450" indent="-171450" eaLnBrk="1" hangingPunct="1">
              <a:spcBef>
                <a:spcPct val="0"/>
              </a:spcBef>
              <a:buFontTx/>
              <a:buChar char="-"/>
            </a:pPr>
            <a:r>
              <a:rPr lang="tr-TR" noProof="0" dirty="0" smtClean="0"/>
              <a:t>İkincisi, herhangi bir soruşturmada</a:t>
            </a:r>
            <a:r>
              <a:rPr lang="tr-TR" baseline="0" noProof="0" dirty="0" smtClean="0"/>
              <a:t> delil toplanırken, deliller dijital bir kayıt biçiminde saklanıyorsa delil toplama aşamasında da bu kurallar uygulanabilir: Bu da demek oluyor ki, her suç potansiyel olarak siber suç sözleşmesinin usul kuralları kapsamına girmektedir. </a:t>
            </a:r>
            <a:endParaRPr lang="tr-TR" noProof="0"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6</a:t>
            </a:fld>
            <a:endParaRPr lang="en-US" dirty="0">
              <a:cs typeface="Arial" charset="0"/>
            </a:endParaRPr>
          </a:p>
        </p:txBody>
      </p:sp>
    </p:spTree>
    <p:extLst>
      <p:ext uri="{BB962C8B-B14F-4D97-AF65-F5344CB8AC3E}">
        <p14:creationId xmlns:p14="http://schemas.microsoft.com/office/powerpoint/2010/main" val="283833976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 </a:t>
            </a:r>
            <a:r>
              <a:rPr lang="en-US" dirty="0" err="1" smtClean="0"/>
              <a:t>hüküm</a:t>
            </a:r>
            <a:r>
              <a:rPr lang="en-US" dirty="0" smtClean="0"/>
              <a:t> </a:t>
            </a:r>
            <a:r>
              <a:rPr lang="en-US" dirty="0" err="1" smtClean="0"/>
              <a:t>abonelik</a:t>
            </a:r>
            <a:r>
              <a:rPr lang="en-US" baseline="0" dirty="0" smtClean="0"/>
              <a:t> </a:t>
            </a:r>
            <a:r>
              <a:rPr lang="en-US" baseline="0" dirty="0" err="1" smtClean="0"/>
              <a:t>bilgilerini</a:t>
            </a:r>
            <a:r>
              <a:rPr lang="en-US" baseline="0" dirty="0" smtClean="0"/>
              <a:t>, </a:t>
            </a:r>
            <a:r>
              <a:rPr lang="en-US" dirty="0" err="1" smtClean="0"/>
              <a:t>bir</a:t>
            </a:r>
            <a:r>
              <a:rPr lang="en-US" dirty="0" smtClean="0"/>
              <a:t> </a:t>
            </a:r>
            <a:r>
              <a:rPr lang="en-US" dirty="0" err="1" smtClean="0"/>
              <a:t>hizmet</a:t>
            </a:r>
            <a:r>
              <a:rPr lang="en-US" dirty="0" smtClean="0"/>
              <a:t> </a:t>
            </a:r>
            <a:r>
              <a:rPr lang="en-US" dirty="0" err="1" smtClean="0"/>
              <a:t>sağlayıcı</a:t>
            </a:r>
            <a:r>
              <a:rPr lang="en-US" baseline="0" dirty="0" smtClean="0"/>
              <a:t> </a:t>
            </a:r>
            <a:r>
              <a:rPr lang="en-US" baseline="0" dirty="0" err="1" smtClean="0"/>
              <a:t>tarafından</a:t>
            </a:r>
            <a:r>
              <a:rPr lang="en-US" baseline="0" dirty="0" smtClean="0"/>
              <a:t> </a:t>
            </a:r>
            <a:r>
              <a:rPr lang="en-US" baseline="0" dirty="0" err="1" smtClean="0"/>
              <a:t>ülkede</a:t>
            </a:r>
            <a:r>
              <a:rPr lang="en-US" baseline="0" dirty="0" smtClean="0"/>
              <a:t> </a:t>
            </a:r>
            <a:r>
              <a:rPr lang="en-US" baseline="0" dirty="0" err="1" smtClean="0"/>
              <a:t>sunulmakta</a:t>
            </a:r>
            <a:r>
              <a:rPr lang="en-US" baseline="0" dirty="0" smtClean="0"/>
              <a:t> </a:t>
            </a:r>
            <a:r>
              <a:rPr lang="en-US" baseline="0" dirty="0" err="1" smtClean="0"/>
              <a:t>olan</a:t>
            </a:r>
            <a:r>
              <a:rPr lang="en-US" baseline="0" dirty="0" smtClean="0"/>
              <a:t> </a:t>
            </a:r>
            <a:r>
              <a:rPr lang="en-US" baseline="0" dirty="0" err="1" smtClean="0"/>
              <a:t>hizmetle</a:t>
            </a:r>
            <a:r>
              <a:rPr lang="en-US" baseline="0" dirty="0" smtClean="0"/>
              <a:t> </a:t>
            </a:r>
            <a:r>
              <a:rPr lang="en-US" baseline="0" dirty="0" err="1" smtClean="0"/>
              <a:t>bağlantılı</a:t>
            </a:r>
            <a:r>
              <a:rPr lang="en-US" baseline="0" dirty="0" smtClean="0"/>
              <a:t> </a:t>
            </a:r>
            <a:r>
              <a:rPr lang="en-US" baseline="0" dirty="0" err="1" smtClean="0"/>
              <a:t>olarak</a:t>
            </a:r>
            <a:r>
              <a:rPr lang="en-US" baseline="0" dirty="0" smtClean="0"/>
              <a:t> </a:t>
            </a:r>
            <a:r>
              <a:rPr lang="en-US" baseline="0" dirty="0" err="1" smtClean="0"/>
              <a:t>bir</a:t>
            </a:r>
            <a:r>
              <a:rPr lang="en-US" baseline="0" dirty="0" smtClean="0"/>
              <a:t> </a:t>
            </a:r>
            <a:r>
              <a:rPr lang="en-US" baseline="0" dirty="0" err="1" smtClean="0"/>
              <a:t>ibraz</a:t>
            </a:r>
            <a:r>
              <a:rPr lang="en-US" baseline="0" dirty="0" smtClean="0"/>
              <a:t> </a:t>
            </a:r>
            <a:r>
              <a:rPr lang="en-US" baseline="0" dirty="0" err="1" smtClean="0"/>
              <a:t>emrine</a:t>
            </a:r>
            <a:r>
              <a:rPr lang="en-US" baseline="0" dirty="0" smtClean="0"/>
              <a:t> </a:t>
            </a:r>
            <a:r>
              <a:rPr lang="en-US" baseline="0" dirty="0" err="1" smtClean="0"/>
              <a:t>konu</a:t>
            </a:r>
            <a:r>
              <a:rPr lang="en-US" baseline="0" dirty="0" smtClean="0"/>
              <a:t> </a:t>
            </a:r>
            <a:r>
              <a:rPr lang="en-US" baseline="0" dirty="0" err="1" smtClean="0"/>
              <a:t>edilebilecek</a:t>
            </a:r>
            <a:r>
              <a:rPr lang="en-US" baseline="0" dirty="0" smtClean="0"/>
              <a:t> </a:t>
            </a:r>
            <a:r>
              <a:rPr lang="en-US" baseline="0" dirty="0" err="1" smtClean="0"/>
              <a:t>abonelik</a:t>
            </a:r>
            <a:r>
              <a:rPr lang="en-US" baseline="0" dirty="0" smtClean="0"/>
              <a:t> </a:t>
            </a:r>
            <a:r>
              <a:rPr lang="en-US" baseline="0" dirty="0" err="1" smtClean="0"/>
              <a:t>bilgileriyle</a:t>
            </a:r>
            <a:r>
              <a:rPr lang="en-US" baseline="0" dirty="0" smtClean="0"/>
              <a:t> </a:t>
            </a:r>
            <a:r>
              <a:rPr lang="en-US" baseline="0" dirty="0" err="1" smtClean="0"/>
              <a:t>sınırlamaktadır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61</a:t>
            </a:fld>
            <a:endParaRPr lang="en-US" dirty="0"/>
          </a:p>
        </p:txBody>
      </p:sp>
    </p:spTree>
    <p:extLst>
      <p:ext uri="{BB962C8B-B14F-4D97-AF65-F5344CB8AC3E}">
        <p14:creationId xmlns:p14="http://schemas.microsoft.com/office/powerpoint/2010/main" val="412780740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18(1).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62</a:t>
            </a:fld>
            <a:endParaRPr lang="en-US" dirty="0"/>
          </a:p>
        </p:txBody>
      </p:sp>
    </p:spTree>
    <p:extLst>
      <p:ext uri="{BB962C8B-B14F-4D97-AF65-F5344CB8AC3E}">
        <p14:creationId xmlns:p14="http://schemas.microsoft.com/office/powerpoint/2010/main" val="3569521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dirty="0" err="1" smtClean="0"/>
              <a:t>Yetkili</a:t>
            </a:r>
            <a:r>
              <a:rPr lang="en-GB" dirty="0" smtClean="0"/>
              <a:t> </a:t>
            </a:r>
            <a:r>
              <a:rPr lang="en-GB" dirty="0" err="1" smtClean="0"/>
              <a:t>makam</a:t>
            </a:r>
            <a:r>
              <a:rPr lang="en-GB" dirty="0" smtClean="0"/>
              <a:t> </a:t>
            </a:r>
            <a:r>
              <a:rPr lang="en-GB" dirty="0" err="1" smtClean="0"/>
              <a:t>bir</a:t>
            </a:r>
            <a:r>
              <a:rPr lang="en-GB" dirty="0" smtClean="0"/>
              <a:t> </a:t>
            </a:r>
            <a:r>
              <a:rPr lang="en-GB" dirty="0" err="1" smtClean="0"/>
              <a:t>hizmet</a:t>
            </a:r>
            <a:r>
              <a:rPr lang="en-GB" dirty="0" smtClean="0"/>
              <a:t> </a:t>
            </a:r>
            <a:r>
              <a:rPr lang="en-GB" dirty="0" err="1" smtClean="0"/>
              <a:t>sağlayıcıdan</a:t>
            </a:r>
            <a:r>
              <a:rPr lang="en-GB" dirty="0" smtClean="0"/>
              <a:t> </a:t>
            </a:r>
            <a:r>
              <a:rPr lang="en-GB" dirty="0" err="1" smtClean="0"/>
              <a:t>abonelik</a:t>
            </a:r>
            <a:r>
              <a:rPr lang="en-GB" dirty="0" smtClean="0"/>
              <a:t> </a:t>
            </a:r>
            <a:r>
              <a:rPr lang="en-GB" dirty="0" err="1" smtClean="0"/>
              <a:t>bilgilerini</a:t>
            </a:r>
            <a:r>
              <a:rPr lang="en-GB" dirty="0" smtClean="0"/>
              <a:t> </a:t>
            </a:r>
            <a:r>
              <a:rPr lang="en-GB" dirty="0" err="1" smtClean="0"/>
              <a:t>ibraz</a:t>
            </a:r>
            <a:r>
              <a:rPr lang="en-GB" dirty="0" smtClean="0"/>
              <a:t> </a:t>
            </a:r>
            <a:r>
              <a:rPr lang="en-GB" dirty="0" err="1" smtClean="0"/>
              <a:t>etmesini</a:t>
            </a:r>
            <a:r>
              <a:rPr lang="en-GB" dirty="0" smtClean="0"/>
              <a:t> </a:t>
            </a:r>
            <a:r>
              <a:rPr lang="en-GB" dirty="0" err="1" smtClean="0"/>
              <a:t>ancak</a:t>
            </a:r>
            <a:r>
              <a:rPr lang="en-GB" dirty="0" smtClean="0"/>
              <a:t> </a:t>
            </a:r>
            <a:r>
              <a:rPr lang="en-GB" dirty="0" err="1" smtClean="0"/>
              <a:t>bu</a:t>
            </a:r>
            <a:r>
              <a:rPr lang="en-GB" dirty="0" smtClean="0"/>
              <a:t> </a:t>
            </a:r>
            <a:r>
              <a:rPr lang="en-GB" dirty="0" err="1" smtClean="0"/>
              <a:t>bilgilerin</a:t>
            </a:r>
            <a:r>
              <a:rPr lang="en-GB" dirty="0" smtClean="0"/>
              <a:t> </a:t>
            </a:r>
            <a:r>
              <a:rPr lang="en-GB" dirty="0" err="1" smtClean="0"/>
              <a:t>söz</a:t>
            </a:r>
            <a:r>
              <a:rPr lang="en-GB" dirty="0" smtClean="0"/>
              <a:t> </a:t>
            </a:r>
            <a:r>
              <a:rPr lang="en-GB" dirty="0" err="1" smtClean="0"/>
              <a:t>konusu</a:t>
            </a:r>
            <a:r>
              <a:rPr lang="en-GB" dirty="0" smtClean="0"/>
              <a:t> </a:t>
            </a:r>
            <a:r>
              <a:rPr lang="en-GB" dirty="0" err="1" smtClean="0"/>
              <a:t>hizmet</a:t>
            </a:r>
            <a:r>
              <a:rPr lang="en-GB" dirty="0" smtClean="0"/>
              <a:t> </a:t>
            </a:r>
            <a:r>
              <a:rPr lang="en-GB" dirty="0" err="1" smtClean="0"/>
              <a:t>sağlayıcının</a:t>
            </a:r>
            <a:r>
              <a:rPr lang="en-GB" dirty="0" smtClean="0"/>
              <a:t> </a:t>
            </a:r>
            <a:r>
              <a:rPr lang="en-GB" dirty="0" err="1" smtClean="0"/>
              <a:t>zilyetliğinde</a:t>
            </a:r>
            <a:r>
              <a:rPr lang="en-GB" dirty="0" smtClean="0"/>
              <a:t> </a:t>
            </a:r>
            <a:r>
              <a:rPr lang="en-GB" dirty="0" err="1" smtClean="0"/>
              <a:t>veya</a:t>
            </a:r>
            <a:r>
              <a:rPr lang="en-GB" dirty="0" smtClean="0"/>
              <a:t> </a:t>
            </a:r>
            <a:r>
              <a:rPr lang="en-GB" dirty="0" err="1" smtClean="0"/>
              <a:t>denetiminde</a:t>
            </a:r>
            <a:r>
              <a:rPr lang="en-GB" dirty="0" smtClean="0"/>
              <a:t> </a:t>
            </a:r>
            <a:r>
              <a:rPr lang="en-GB" dirty="0" err="1" smtClean="0"/>
              <a:t>bulunması</a:t>
            </a:r>
            <a:r>
              <a:rPr lang="en-GB" dirty="0" smtClean="0"/>
              <a:t> </a:t>
            </a:r>
            <a:r>
              <a:rPr lang="en-GB" dirty="0" err="1" smtClean="0"/>
              <a:t>halinde</a:t>
            </a:r>
            <a:r>
              <a:rPr lang="en-GB" dirty="0" smtClean="0"/>
              <a:t> </a:t>
            </a:r>
            <a:r>
              <a:rPr lang="en-GB" dirty="0" err="1" smtClean="0"/>
              <a:t>isteyebilir</a:t>
            </a:r>
            <a:r>
              <a:rPr lang="en-GB" dirty="0" smtClean="0"/>
              <a:t>. </a:t>
            </a:r>
            <a:r>
              <a:rPr lang="en-GB" baseline="0" dirty="0" smtClean="0"/>
              <a:t>Bu </a:t>
            </a:r>
            <a:r>
              <a:rPr lang="en-GB" baseline="0" dirty="0" err="1" smtClean="0"/>
              <a:t>slayt</a:t>
            </a:r>
            <a:r>
              <a:rPr lang="en-GB" baseline="0" dirty="0" smtClean="0"/>
              <a:t> </a:t>
            </a:r>
            <a:r>
              <a:rPr lang="en-GB" baseline="0" dirty="0" err="1" smtClean="0"/>
              <a:t>zilyetlik</a:t>
            </a:r>
            <a:r>
              <a:rPr lang="en-GB" baseline="0" dirty="0" smtClean="0"/>
              <a:t> (</a:t>
            </a:r>
            <a:r>
              <a:rPr lang="en-GB" baseline="0" dirty="0" err="1" smtClean="0"/>
              <a:t>fiziki</a:t>
            </a:r>
            <a:r>
              <a:rPr lang="en-GB" baseline="0" dirty="0" smtClean="0"/>
              <a:t> </a:t>
            </a:r>
            <a:r>
              <a:rPr lang="en-GB" baseline="0" dirty="0" err="1" smtClean="0"/>
              <a:t>bulundurma</a:t>
            </a:r>
            <a:r>
              <a:rPr lang="en-GB" baseline="0" dirty="0" smtClean="0"/>
              <a:t>) </a:t>
            </a:r>
            <a:r>
              <a:rPr lang="en-GB" baseline="0" dirty="0" err="1" smtClean="0"/>
              <a:t>ile</a:t>
            </a:r>
            <a:r>
              <a:rPr lang="en-GB" baseline="0" dirty="0" smtClean="0"/>
              <a:t> </a:t>
            </a:r>
            <a:r>
              <a:rPr lang="en-GB" baseline="0" dirty="0" err="1" smtClean="0"/>
              <a:t>denetim</a:t>
            </a:r>
            <a:r>
              <a:rPr lang="en-GB" baseline="0" dirty="0" smtClean="0"/>
              <a:t> (</a:t>
            </a:r>
            <a:r>
              <a:rPr lang="en-GB" baseline="0" dirty="0" err="1" smtClean="0"/>
              <a:t>fiziksel</a:t>
            </a:r>
            <a:r>
              <a:rPr lang="en-GB" baseline="0" dirty="0" smtClean="0"/>
              <a:t> </a:t>
            </a:r>
            <a:r>
              <a:rPr lang="en-GB" baseline="0" dirty="0" err="1" smtClean="0"/>
              <a:t>olarak</a:t>
            </a:r>
            <a:r>
              <a:rPr lang="en-GB" baseline="0" dirty="0" smtClean="0"/>
              <a:t> </a:t>
            </a:r>
            <a:r>
              <a:rPr lang="en-GB" baseline="0" dirty="0" err="1" smtClean="0"/>
              <a:t>kendi</a:t>
            </a:r>
            <a:r>
              <a:rPr lang="en-GB" baseline="0" dirty="0" smtClean="0"/>
              <a:t> </a:t>
            </a:r>
            <a:r>
              <a:rPr lang="en-GB" baseline="0" dirty="0" err="1" smtClean="0"/>
              <a:t>zilyetliğinde</a:t>
            </a:r>
            <a:r>
              <a:rPr lang="en-GB" baseline="0" dirty="0" smtClean="0"/>
              <a:t> </a:t>
            </a:r>
            <a:r>
              <a:rPr lang="en-GB" baseline="0" dirty="0" err="1" smtClean="0"/>
              <a:t>bulunmasa</a:t>
            </a:r>
            <a:r>
              <a:rPr lang="en-GB" baseline="0" dirty="0" smtClean="0"/>
              <a:t> </a:t>
            </a:r>
            <a:r>
              <a:rPr lang="en-GB" baseline="0" dirty="0" err="1" smtClean="0"/>
              <a:t>dahi</a:t>
            </a:r>
            <a:r>
              <a:rPr lang="en-GB" baseline="0" dirty="0" smtClean="0"/>
              <a:t> </a:t>
            </a:r>
            <a:r>
              <a:rPr lang="en-GB" baseline="0" dirty="0" err="1" smtClean="0"/>
              <a:t>veriler</a:t>
            </a:r>
            <a:r>
              <a:rPr lang="en-GB" baseline="0" dirty="0" smtClean="0"/>
              <a:t> </a:t>
            </a:r>
            <a:r>
              <a:rPr lang="en-GB" baseline="0" dirty="0" err="1" smtClean="0"/>
              <a:t>üzerinde</a:t>
            </a:r>
            <a:r>
              <a:rPr lang="en-GB" baseline="0" dirty="0" smtClean="0"/>
              <a:t> </a:t>
            </a:r>
            <a:r>
              <a:rPr lang="en-GB" baseline="0" dirty="0" err="1" smtClean="0"/>
              <a:t>serbest</a:t>
            </a:r>
            <a:r>
              <a:rPr lang="en-GB" baseline="0" dirty="0" smtClean="0"/>
              <a:t> </a:t>
            </a:r>
            <a:r>
              <a:rPr lang="en-GB" baseline="0" dirty="0" err="1" smtClean="0"/>
              <a:t>denetime</a:t>
            </a:r>
            <a:r>
              <a:rPr lang="en-GB" baseline="0" dirty="0" smtClean="0"/>
              <a:t> </a:t>
            </a:r>
            <a:r>
              <a:rPr lang="en-GB" baseline="0" dirty="0" err="1" smtClean="0"/>
              <a:t>sahip</a:t>
            </a:r>
            <a:r>
              <a:rPr lang="en-GB" baseline="0" dirty="0" smtClean="0"/>
              <a:t> </a:t>
            </a:r>
            <a:r>
              <a:rPr lang="en-GB" baseline="0" dirty="0" err="1" smtClean="0"/>
              <a:t>olma</a:t>
            </a:r>
            <a:r>
              <a:rPr lang="en-GB" baseline="0" dirty="0" smtClean="0"/>
              <a:t>) </a:t>
            </a:r>
            <a:r>
              <a:rPr lang="en-GB" baseline="0" dirty="0" err="1" smtClean="0"/>
              <a:t>arasındaki</a:t>
            </a:r>
            <a:r>
              <a:rPr lang="en-GB" baseline="0" dirty="0" smtClean="0"/>
              <a:t> </a:t>
            </a:r>
            <a:r>
              <a:rPr lang="en-GB" baseline="0" dirty="0" err="1" smtClean="0"/>
              <a:t>ayrımı</a:t>
            </a:r>
            <a:r>
              <a:rPr lang="en-GB" baseline="0" dirty="0" smtClean="0"/>
              <a:t> </a:t>
            </a:r>
            <a:r>
              <a:rPr lang="en-GB" baseline="0" dirty="0" err="1" smtClean="0"/>
              <a:t>ortaya</a:t>
            </a:r>
            <a:r>
              <a:rPr lang="en-GB" baseline="0" dirty="0" smtClean="0"/>
              <a:t> </a:t>
            </a:r>
            <a:r>
              <a:rPr lang="en-GB" baseline="0" dirty="0" err="1" smtClean="0"/>
              <a:t>koymaktadır</a:t>
            </a:r>
            <a:r>
              <a:rPr lang="en-GB"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63</a:t>
            </a:fld>
            <a:endParaRPr lang="en-US" dirty="0"/>
          </a:p>
        </p:txBody>
      </p:sp>
    </p:spTree>
    <p:extLst>
      <p:ext uri="{BB962C8B-B14F-4D97-AF65-F5344CB8AC3E}">
        <p14:creationId xmlns:p14="http://schemas.microsoft.com/office/powerpoint/2010/main" val="172205362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 </a:t>
            </a:r>
            <a:r>
              <a:rPr lang="en-US" dirty="0" err="1" smtClean="0"/>
              <a:t>slayt</a:t>
            </a:r>
            <a:r>
              <a:rPr lang="en-US" dirty="0" smtClean="0"/>
              <a:t> </a:t>
            </a:r>
            <a:r>
              <a:rPr lang="en-US" dirty="0" err="1" smtClean="0"/>
              <a:t>Budapeşte</a:t>
            </a:r>
            <a:r>
              <a:rPr lang="en-US" dirty="0" smtClean="0"/>
              <a:t> </a:t>
            </a:r>
            <a:r>
              <a:rPr lang="en-US" dirty="0" err="1" smtClean="0"/>
              <a:t>Sözleşmesi’nin</a:t>
            </a:r>
            <a:r>
              <a:rPr lang="en-US" dirty="0" smtClean="0"/>
              <a:t> 18.1.a </a:t>
            </a:r>
            <a:r>
              <a:rPr lang="en-US" dirty="0" err="1" smtClean="0"/>
              <a:t>maddesi</a:t>
            </a:r>
            <a:r>
              <a:rPr lang="en-US" dirty="0" smtClean="0"/>
              <a:t> </a:t>
            </a:r>
            <a:r>
              <a:rPr lang="en-US" dirty="0" err="1" smtClean="0"/>
              <a:t>ile</a:t>
            </a:r>
            <a:r>
              <a:rPr lang="en-US" dirty="0" smtClean="0"/>
              <a:t> 18.1.b </a:t>
            </a:r>
            <a:r>
              <a:rPr lang="en-US" dirty="0" err="1" smtClean="0"/>
              <a:t>maddesinin</a:t>
            </a:r>
            <a:r>
              <a:rPr lang="en-US" dirty="0" smtClean="0"/>
              <a:t> </a:t>
            </a:r>
            <a:r>
              <a:rPr lang="en-US" dirty="0" err="1" smtClean="0"/>
              <a:t>ülke</a:t>
            </a:r>
            <a:r>
              <a:rPr lang="en-US" dirty="0" smtClean="0"/>
              <a:t> </a:t>
            </a:r>
            <a:r>
              <a:rPr lang="en-US" dirty="0" err="1" smtClean="0"/>
              <a:t>içinde</a:t>
            </a:r>
            <a:r>
              <a:rPr lang="en-US" dirty="0" smtClean="0"/>
              <a:t> </a:t>
            </a:r>
            <a:r>
              <a:rPr lang="en-US" dirty="0" err="1" smtClean="0"/>
              <a:t>ve</a:t>
            </a:r>
            <a:r>
              <a:rPr lang="en-US" dirty="0" smtClean="0"/>
              <a:t> </a:t>
            </a:r>
            <a:r>
              <a:rPr lang="en-US" dirty="0" err="1" smtClean="0"/>
              <a:t>ülke</a:t>
            </a:r>
            <a:r>
              <a:rPr lang="en-US" dirty="0" smtClean="0"/>
              <a:t> </a:t>
            </a:r>
            <a:r>
              <a:rPr lang="en-US" dirty="0" err="1" smtClean="0"/>
              <a:t>dışında</a:t>
            </a:r>
            <a:r>
              <a:rPr lang="en-US" dirty="0" smtClean="0"/>
              <a:t> </a:t>
            </a:r>
            <a:r>
              <a:rPr lang="en-US" dirty="0" err="1" smtClean="0"/>
              <a:t>uygulanması</a:t>
            </a:r>
            <a:r>
              <a:rPr lang="en-US" dirty="0" smtClean="0"/>
              <a:t> </a:t>
            </a:r>
            <a:r>
              <a:rPr lang="en-US" dirty="0" err="1" smtClean="0"/>
              <a:t>arasındaki</a:t>
            </a:r>
            <a:r>
              <a:rPr lang="en-US" dirty="0" smtClean="0"/>
              <a:t> </a:t>
            </a:r>
            <a:r>
              <a:rPr lang="en-US" dirty="0" err="1" smtClean="0"/>
              <a:t>farkları</a:t>
            </a:r>
            <a:r>
              <a:rPr lang="en-US" dirty="0" smtClean="0"/>
              <a:t> </a:t>
            </a:r>
            <a:r>
              <a:rPr lang="en-US" dirty="0" err="1" smtClean="0"/>
              <a:t>özetlemektedir</a:t>
            </a:r>
            <a:r>
              <a:rPr lang="en-US" dirty="0" smtClean="0"/>
              <a:t>.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64</a:t>
            </a:fld>
            <a:endParaRPr lang="en-US"/>
          </a:p>
        </p:txBody>
      </p:sp>
    </p:spTree>
    <p:extLst>
      <p:ext uri="{BB962C8B-B14F-4D97-AF65-F5344CB8AC3E}">
        <p14:creationId xmlns:p14="http://schemas.microsoft.com/office/powerpoint/2010/main" val="225093325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25475"/>
            <a:ext cx="4572000" cy="3429000"/>
          </a:xfrm>
        </p:spPr>
      </p:sp>
      <p:sp>
        <p:nvSpPr>
          <p:cNvPr id="3" name="Notes Placeholder 2"/>
          <p:cNvSpPr>
            <a:spLocks noGrp="1"/>
          </p:cNvSpPr>
          <p:nvPr>
            <p:ph type="body" idx="1"/>
          </p:nvPr>
        </p:nvSpPr>
        <p:spPr/>
        <p:txBody>
          <a:bodyPr/>
          <a:lstStyle/>
          <a:p>
            <a:pPr>
              <a:defRPr/>
            </a:pPr>
            <a:r>
              <a:rPr lang="en-US" dirty="0"/>
              <a:t>Bu </a:t>
            </a:r>
            <a:r>
              <a:rPr lang="en-US" dirty="0" err="1"/>
              <a:t>slayt</a:t>
            </a:r>
            <a:r>
              <a:rPr lang="en-US" dirty="0"/>
              <a:t> </a:t>
            </a:r>
            <a:r>
              <a:rPr lang="en-US" dirty="0" err="1"/>
              <a:t>Budapeşte</a:t>
            </a:r>
            <a:r>
              <a:rPr lang="en-US" dirty="0"/>
              <a:t> </a:t>
            </a:r>
            <a:r>
              <a:rPr lang="en-US" dirty="0" err="1"/>
              <a:t>Sözleşmesi’nin</a:t>
            </a:r>
            <a:r>
              <a:rPr lang="en-US" dirty="0"/>
              <a:t> 18.1.a </a:t>
            </a:r>
            <a:r>
              <a:rPr lang="en-US" dirty="0" err="1"/>
              <a:t>maddesi</a:t>
            </a:r>
            <a:r>
              <a:rPr lang="en-US" dirty="0"/>
              <a:t> </a:t>
            </a:r>
            <a:r>
              <a:rPr lang="en-US" dirty="0" err="1"/>
              <a:t>ile</a:t>
            </a:r>
            <a:r>
              <a:rPr lang="en-US" dirty="0"/>
              <a:t> </a:t>
            </a:r>
            <a:r>
              <a:rPr lang="en-US" dirty="0" smtClean="0"/>
              <a:t>18.1.b </a:t>
            </a:r>
            <a:r>
              <a:rPr lang="en-US" dirty="0" err="1" smtClean="0"/>
              <a:t>maddesindeki</a:t>
            </a:r>
            <a:r>
              <a:rPr lang="en-US" dirty="0" smtClean="0"/>
              <a:t> </a:t>
            </a:r>
            <a:r>
              <a:rPr lang="en-US" dirty="0" err="1" smtClean="0"/>
              <a:t>farkları</a:t>
            </a:r>
            <a:r>
              <a:rPr lang="en-US" dirty="0" smtClean="0"/>
              <a:t> </a:t>
            </a:r>
            <a:r>
              <a:rPr lang="en-US" dirty="0" err="1"/>
              <a:t>özetlemektedir</a:t>
            </a:r>
            <a:r>
              <a:rPr lang="en-US" dirty="0"/>
              <a:t>. </a:t>
            </a:r>
            <a:r>
              <a:rPr lang="en-US" dirty="0" err="1" smtClean="0"/>
              <a:t>İç</a:t>
            </a:r>
            <a:r>
              <a:rPr lang="en-US" dirty="0" smtClean="0"/>
              <a:t> </a:t>
            </a:r>
            <a:r>
              <a:rPr lang="en-US" dirty="0" err="1" smtClean="0"/>
              <a:t>daire</a:t>
            </a:r>
            <a:r>
              <a:rPr lang="en-US" dirty="0" smtClean="0"/>
              <a:t> 18.1.a’yı </a:t>
            </a:r>
            <a:r>
              <a:rPr lang="en-US" dirty="0" err="1" smtClean="0"/>
              <a:t>simgelerken</a:t>
            </a:r>
            <a:r>
              <a:rPr lang="en-US" dirty="0" smtClean="0"/>
              <a:t>, </a:t>
            </a:r>
            <a:r>
              <a:rPr lang="en-US" dirty="0" err="1" smtClean="0"/>
              <a:t>dış</a:t>
            </a:r>
            <a:r>
              <a:rPr lang="en-US" dirty="0" smtClean="0"/>
              <a:t> </a:t>
            </a:r>
            <a:r>
              <a:rPr lang="en-US" dirty="0" err="1" smtClean="0"/>
              <a:t>daire</a:t>
            </a:r>
            <a:r>
              <a:rPr lang="en-US" dirty="0" smtClean="0"/>
              <a:t> 18.1.b.’yi </a:t>
            </a:r>
            <a:r>
              <a:rPr lang="en-US" dirty="0" err="1" smtClean="0"/>
              <a:t>simgelemektedir</a:t>
            </a:r>
            <a:r>
              <a:rPr lang="en-US" dirty="0" smtClean="0"/>
              <a:t>.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65</a:t>
            </a:fld>
            <a:endParaRPr lang="en-US"/>
          </a:p>
        </p:txBody>
      </p:sp>
      <p:graphicFrame>
        <p:nvGraphicFramePr>
          <p:cNvPr id="5" name="Grafik 4"/>
          <p:cNvGraphicFramePr/>
          <p:nvPr>
            <p:extLst>
              <p:ext uri="{D42A27DB-BD31-4B8C-83A1-F6EECF244321}">
                <p14:modId xmlns:p14="http://schemas.microsoft.com/office/powerpoint/2010/main" val="1136004046"/>
              </p:ext>
            </p:extLst>
          </p:nvPr>
        </p:nvGraphicFramePr>
        <p:xfrm>
          <a:off x="1162424" y="3059953"/>
          <a:ext cx="4572000" cy="3048000"/>
        </p:xfrm>
        <a:graphic>
          <a:graphicData uri="http://schemas.openxmlformats.org/drawingml/2006/chart">
            <c:chart xmlns:c="http://schemas.openxmlformats.org/drawingml/2006/chart" xmlns:r="http://schemas.openxmlformats.org/officeDocument/2006/relationships" r:id="rId3"/>
          </a:graphicData>
        </a:graphic>
      </p:graphicFrame>
      <p:sp>
        <p:nvSpPr>
          <p:cNvPr id="7" name="Metin kutusu 6"/>
          <p:cNvSpPr txBox="1"/>
          <p:nvPr/>
        </p:nvSpPr>
        <p:spPr>
          <a:xfrm>
            <a:off x="2928474" y="788894"/>
            <a:ext cx="1010023" cy="461665"/>
          </a:xfrm>
          <a:prstGeom prst="rect">
            <a:avLst/>
          </a:prstGeom>
          <a:solidFill>
            <a:schemeClr val="bg1"/>
          </a:solidFill>
        </p:spPr>
        <p:txBody>
          <a:bodyPr wrap="square" rtlCol="0">
            <a:spAutoFit/>
          </a:bodyPr>
          <a:lstStyle/>
          <a:p>
            <a:pPr algn="ctr"/>
            <a:r>
              <a:rPr lang="tr-TR" sz="600" dirty="0" smtClean="0">
                <a:solidFill>
                  <a:sysClr val="windowText" lastClr="000000"/>
                </a:solidFill>
              </a:rPr>
              <a:t>Ülke içinde hizmet sunan ancak ülkenin dışında bulunan internet </a:t>
            </a:r>
            <a:r>
              <a:rPr lang="tr-TR" sz="600" smtClean="0">
                <a:solidFill>
                  <a:sysClr val="windowText" lastClr="000000"/>
                </a:solidFill>
              </a:rPr>
              <a:t>hizmet sağlayıcıları </a:t>
            </a:r>
            <a:endParaRPr lang="tr-TR" sz="600" dirty="0">
              <a:solidFill>
                <a:sysClr val="windowText" lastClr="000000"/>
              </a:solidFill>
            </a:endParaRPr>
          </a:p>
        </p:txBody>
      </p:sp>
      <p:sp>
        <p:nvSpPr>
          <p:cNvPr id="8" name="Metin kutusu 7"/>
          <p:cNvSpPr txBox="1"/>
          <p:nvPr/>
        </p:nvSpPr>
        <p:spPr>
          <a:xfrm>
            <a:off x="3030066" y="1320803"/>
            <a:ext cx="747059" cy="461665"/>
          </a:xfrm>
          <a:prstGeom prst="rect">
            <a:avLst/>
          </a:prstGeom>
          <a:solidFill>
            <a:schemeClr val="tx1"/>
          </a:solidFill>
        </p:spPr>
        <p:txBody>
          <a:bodyPr wrap="square" rtlCol="0">
            <a:spAutoFit/>
          </a:bodyPr>
          <a:lstStyle/>
          <a:p>
            <a:r>
              <a:rPr lang="tr-TR" sz="600" dirty="0" smtClean="0">
                <a:solidFill>
                  <a:schemeClr val="bg1"/>
                </a:solidFill>
              </a:rPr>
              <a:t>Ülke içindeki kişiler ve internet hizmet sağlayıcıları</a:t>
            </a:r>
            <a:endParaRPr lang="tr-TR" sz="600" dirty="0">
              <a:solidFill>
                <a:schemeClr val="bg1"/>
              </a:solidFill>
            </a:endParaRPr>
          </a:p>
        </p:txBody>
      </p:sp>
      <p:sp>
        <p:nvSpPr>
          <p:cNvPr id="9" name="Metin kutusu 8"/>
          <p:cNvSpPr txBox="1"/>
          <p:nvPr/>
        </p:nvSpPr>
        <p:spPr>
          <a:xfrm>
            <a:off x="4285130" y="1392518"/>
            <a:ext cx="573742" cy="553998"/>
          </a:xfrm>
          <a:prstGeom prst="rect">
            <a:avLst/>
          </a:prstGeom>
          <a:solidFill>
            <a:schemeClr val="tx1"/>
          </a:solidFill>
        </p:spPr>
        <p:txBody>
          <a:bodyPr wrap="square" rtlCol="0">
            <a:spAutoFit/>
          </a:bodyPr>
          <a:lstStyle/>
          <a:p>
            <a:r>
              <a:rPr lang="tr-TR" sz="600" dirty="0" smtClean="0">
                <a:solidFill>
                  <a:schemeClr val="bg1"/>
                </a:solidFill>
              </a:rPr>
              <a:t>Yargılama yetkisiyle sınırlandırılmamıştır (A. 22)</a:t>
            </a:r>
            <a:endParaRPr lang="tr-TR" sz="600" dirty="0">
              <a:solidFill>
                <a:schemeClr val="bg1"/>
              </a:solidFill>
            </a:endParaRPr>
          </a:p>
        </p:txBody>
      </p:sp>
      <p:sp>
        <p:nvSpPr>
          <p:cNvPr id="10" name="Metin kutusu 9"/>
          <p:cNvSpPr txBox="1"/>
          <p:nvPr/>
        </p:nvSpPr>
        <p:spPr>
          <a:xfrm>
            <a:off x="3717365" y="1619624"/>
            <a:ext cx="567765" cy="553998"/>
          </a:xfrm>
          <a:prstGeom prst="rect">
            <a:avLst/>
          </a:prstGeom>
          <a:solidFill>
            <a:schemeClr val="bg1"/>
          </a:solidFill>
        </p:spPr>
        <p:txBody>
          <a:bodyPr wrap="square" rtlCol="0">
            <a:spAutoFit/>
          </a:bodyPr>
          <a:lstStyle/>
          <a:p>
            <a:r>
              <a:rPr lang="tr-TR" sz="600" dirty="0" smtClean="0">
                <a:solidFill>
                  <a:sysClr val="windowText" lastClr="000000"/>
                </a:solidFill>
              </a:rPr>
              <a:t>Yargılama yetkisiyle sınırlandırılmıştır </a:t>
            </a:r>
          </a:p>
          <a:p>
            <a:r>
              <a:rPr lang="tr-TR" sz="600" dirty="0" smtClean="0">
                <a:solidFill>
                  <a:sysClr val="windowText" lastClr="000000"/>
                </a:solidFill>
              </a:rPr>
              <a:t>(A. 22)</a:t>
            </a:r>
          </a:p>
        </p:txBody>
      </p:sp>
      <p:sp>
        <p:nvSpPr>
          <p:cNvPr id="12" name="Metin kutusu 11"/>
          <p:cNvSpPr txBox="1"/>
          <p:nvPr/>
        </p:nvSpPr>
        <p:spPr>
          <a:xfrm>
            <a:off x="2091765" y="1380563"/>
            <a:ext cx="508000" cy="369332"/>
          </a:xfrm>
          <a:prstGeom prst="rect">
            <a:avLst/>
          </a:prstGeom>
          <a:solidFill>
            <a:schemeClr val="accent1"/>
          </a:solidFill>
          <a:ln>
            <a:solidFill>
              <a:schemeClr val="accent1"/>
            </a:solidFill>
          </a:ln>
        </p:spPr>
        <p:txBody>
          <a:bodyPr wrap="square" rtlCol="0">
            <a:spAutoFit/>
          </a:bodyPr>
          <a:lstStyle/>
          <a:p>
            <a:r>
              <a:rPr lang="tr-TR" sz="600" dirty="0" smtClean="0">
                <a:solidFill>
                  <a:sysClr val="windowText" lastClr="000000"/>
                </a:solidFill>
              </a:rPr>
              <a:t>Yerel ve uzaktaki veriler</a:t>
            </a:r>
            <a:endParaRPr lang="tr-TR" sz="600" dirty="0">
              <a:solidFill>
                <a:sysClr val="windowText" lastClr="000000"/>
              </a:solidFill>
            </a:endParaRPr>
          </a:p>
        </p:txBody>
      </p:sp>
      <p:sp>
        <p:nvSpPr>
          <p:cNvPr id="13" name="Metin kutusu 12"/>
          <p:cNvSpPr txBox="1"/>
          <p:nvPr/>
        </p:nvSpPr>
        <p:spPr>
          <a:xfrm>
            <a:off x="2531015" y="1730176"/>
            <a:ext cx="508000" cy="369332"/>
          </a:xfrm>
          <a:prstGeom prst="rect">
            <a:avLst/>
          </a:prstGeom>
          <a:solidFill>
            <a:schemeClr val="accent1"/>
          </a:solidFill>
          <a:ln>
            <a:solidFill>
              <a:schemeClr val="accent1"/>
            </a:solidFill>
          </a:ln>
        </p:spPr>
        <p:txBody>
          <a:bodyPr wrap="square" rtlCol="0">
            <a:spAutoFit/>
          </a:bodyPr>
          <a:lstStyle/>
          <a:p>
            <a:r>
              <a:rPr lang="tr-TR" sz="600" dirty="0" smtClean="0">
                <a:solidFill>
                  <a:sysClr val="windowText" lastClr="000000"/>
                </a:solidFill>
              </a:rPr>
              <a:t>Yerel ve uzaktaki veriler</a:t>
            </a:r>
            <a:endParaRPr lang="tr-TR" sz="600" dirty="0">
              <a:solidFill>
                <a:sysClr val="windowText" lastClr="000000"/>
              </a:solidFill>
            </a:endParaRPr>
          </a:p>
        </p:txBody>
      </p:sp>
      <p:sp>
        <p:nvSpPr>
          <p:cNvPr id="15" name="Metin kutusu 14"/>
          <p:cNvSpPr txBox="1"/>
          <p:nvPr/>
        </p:nvSpPr>
        <p:spPr>
          <a:xfrm>
            <a:off x="3448424" y="2731247"/>
            <a:ext cx="328701" cy="184666"/>
          </a:xfrm>
          <a:prstGeom prst="rect">
            <a:avLst/>
          </a:prstGeom>
          <a:solidFill>
            <a:srgbClr val="8230A2"/>
          </a:solidFill>
        </p:spPr>
        <p:txBody>
          <a:bodyPr wrap="square" rtlCol="0">
            <a:spAutoFit/>
          </a:bodyPr>
          <a:lstStyle/>
          <a:p>
            <a:r>
              <a:rPr lang="tr-TR" sz="600" b="1" dirty="0" smtClean="0"/>
              <a:t>İHS</a:t>
            </a:r>
            <a:endParaRPr lang="tr-TR" sz="600" b="1" dirty="0"/>
          </a:p>
        </p:txBody>
      </p:sp>
      <p:sp>
        <p:nvSpPr>
          <p:cNvPr id="14" name="Metin kutusu 13"/>
          <p:cNvSpPr txBox="1"/>
          <p:nvPr/>
        </p:nvSpPr>
        <p:spPr>
          <a:xfrm>
            <a:off x="2862825" y="3381051"/>
            <a:ext cx="1081648" cy="276999"/>
          </a:xfrm>
          <a:prstGeom prst="rect">
            <a:avLst/>
          </a:prstGeom>
          <a:solidFill>
            <a:srgbClr val="8230A2"/>
          </a:solidFill>
        </p:spPr>
        <p:txBody>
          <a:bodyPr wrap="square" rtlCol="0">
            <a:spAutoFit/>
          </a:bodyPr>
          <a:lstStyle/>
          <a:p>
            <a:r>
              <a:rPr lang="tr-TR" sz="600" dirty="0" smtClean="0"/>
              <a:t>Sadece internet hizmet sağlayıcılar (İHS)</a:t>
            </a:r>
            <a:endParaRPr lang="tr-TR" sz="600" dirty="0"/>
          </a:p>
        </p:txBody>
      </p:sp>
      <p:sp>
        <p:nvSpPr>
          <p:cNvPr id="16" name="Metin kutusu 15"/>
          <p:cNvSpPr txBox="1"/>
          <p:nvPr/>
        </p:nvSpPr>
        <p:spPr>
          <a:xfrm rot="-960000">
            <a:off x="2456329" y="2268297"/>
            <a:ext cx="582686" cy="184666"/>
          </a:xfrm>
          <a:prstGeom prst="rect">
            <a:avLst/>
          </a:prstGeom>
          <a:solidFill>
            <a:srgbClr val="00B050"/>
          </a:solidFill>
        </p:spPr>
        <p:txBody>
          <a:bodyPr wrap="square" rtlCol="0">
            <a:spAutoFit/>
          </a:bodyPr>
          <a:lstStyle/>
          <a:p>
            <a:r>
              <a:rPr lang="tr-TR" sz="600" dirty="0" smtClean="0"/>
              <a:t>İçerik verisi</a:t>
            </a:r>
            <a:endParaRPr lang="tr-TR" sz="600" dirty="0"/>
          </a:p>
        </p:txBody>
      </p:sp>
      <p:sp>
        <p:nvSpPr>
          <p:cNvPr id="17" name="Metin kutusu 16"/>
          <p:cNvSpPr txBox="1"/>
          <p:nvPr/>
        </p:nvSpPr>
        <p:spPr>
          <a:xfrm rot="-2160000">
            <a:off x="2498176" y="2503442"/>
            <a:ext cx="579005" cy="184666"/>
          </a:xfrm>
          <a:prstGeom prst="rect">
            <a:avLst/>
          </a:prstGeom>
          <a:solidFill>
            <a:srgbClr val="FFFF00"/>
          </a:solidFill>
        </p:spPr>
        <p:txBody>
          <a:bodyPr wrap="none" rtlCol="0">
            <a:spAutoFit/>
          </a:bodyPr>
          <a:lstStyle/>
          <a:p>
            <a:r>
              <a:rPr lang="tr-TR" sz="600" smtClean="0"/>
              <a:t>Trafik verisi</a:t>
            </a:r>
            <a:endParaRPr lang="tr-TR" sz="600"/>
          </a:p>
        </p:txBody>
      </p:sp>
      <p:sp>
        <p:nvSpPr>
          <p:cNvPr id="18" name="Metin kutusu 17"/>
          <p:cNvSpPr txBox="1"/>
          <p:nvPr/>
        </p:nvSpPr>
        <p:spPr>
          <a:xfrm rot="-2400000">
            <a:off x="2641608" y="2637456"/>
            <a:ext cx="625492" cy="184666"/>
          </a:xfrm>
          <a:prstGeom prst="rect">
            <a:avLst/>
          </a:prstGeom>
          <a:solidFill>
            <a:srgbClr val="FF0000"/>
          </a:solidFill>
        </p:spPr>
        <p:txBody>
          <a:bodyPr wrap="none" rtlCol="0">
            <a:spAutoFit/>
          </a:bodyPr>
          <a:lstStyle/>
          <a:p>
            <a:r>
              <a:rPr lang="tr-TR" sz="600" smtClean="0"/>
              <a:t>Abone bilgisi</a:t>
            </a:r>
            <a:endParaRPr lang="tr-TR" sz="600"/>
          </a:p>
        </p:txBody>
      </p:sp>
      <p:sp>
        <p:nvSpPr>
          <p:cNvPr id="19" name="Metin kutusu 18"/>
          <p:cNvSpPr txBox="1"/>
          <p:nvPr/>
        </p:nvSpPr>
        <p:spPr>
          <a:xfrm>
            <a:off x="3039015" y="2731247"/>
            <a:ext cx="361597" cy="184666"/>
          </a:xfrm>
          <a:prstGeom prst="rect">
            <a:avLst/>
          </a:prstGeom>
          <a:solidFill>
            <a:schemeClr val="accent6"/>
          </a:solidFill>
        </p:spPr>
        <p:txBody>
          <a:bodyPr wrap="square" rtlCol="0">
            <a:spAutoFit/>
          </a:bodyPr>
          <a:lstStyle/>
          <a:p>
            <a:r>
              <a:rPr lang="tr-TR" sz="600" dirty="0" smtClean="0"/>
              <a:t>Kişi</a:t>
            </a:r>
            <a:endParaRPr lang="tr-TR" sz="600" dirty="0"/>
          </a:p>
        </p:txBody>
      </p:sp>
      <p:sp>
        <p:nvSpPr>
          <p:cNvPr id="20" name="Metin kutusu 19"/>
          <p:cNvSpPr txBox="1"/>
          <p:nvPr/>
        </p:nvSpPr>
        <p:spPr>
          <a:xfrm rot="3720000">
            <a:off x="1852702" y="2613404"/>
            <a:ext cx="794871" cy="276999"/>
          </a:xfrm>
          <a:prstGeom prst="rect">
            <a:avLst/>
          </a:prstGeom>
          <a:solidFill>
            <a:srgbClr val="FF0000"/>
          </a:solidFill>
        </p:spPr>
        <p:txBody>
          <a:bodyPr wrap="square" rtlCol="0">
            <a:spAutoFit/>
          </a:bodyPr>
          <a:lstStyle/>
          <a:p>
            <a:pPr algn="ctr"/>
            <a:r>
              <a:rPr lang="tr-TR" sz="600" smtClean="0"/>
              <a:t>Sadece abone bilgisi</a:t>
            </a:r>
            <a:endParaRPr lang="tr-TR" sz="600"/>
          </a:p>
        </p:txBody>
      </p:sp>
      <p:sp>
        <p:nvSpPr>
          <p:cNvPr id="21" name="Metin kutusu 20"/>
          <p:cNvSpPr txBox="1"/>
          <p:nvPr/>
        </p:nvSpPr>
        <p:spPr>
          <a:xfrm rot="-2340000">
            <a:off x="3714559" y="2201510"/>
            <a:ext cx="715473" cy="646331"/>
          </a:xfrm>
          <a:prstGeom prst="rect">
            <a:avLst/>
          </a:prstGeom>
          <a:solidFill>
            <a:schemeClr val="tx1"/>
          </a:solidFill>
        </p:spPr>
        <p:txBody>
          <a:bodyPr wrap="square" rtlCol="0">
            <a:spAutoFit/>
          </a:bodyPr>
          <a:lstStyle/>
          <a:p>
            <a:r>
              <a:rPr lang="tr-TR" sz="600" dirty="0" smtClean="0">
                <a:solidFill>
                  <a:schemeClr val="bg1"/>
                </a:solidFill>
              </a:rPr>
              <a:t>Hedefin suçun işlendiği ülkede bulunması veya ikamet etmesi gerekmez</a:t>
            </a:r>
            <a:endParaRPr lang="tr-TR" sz="600" dirty="0">
              <a:solidFill>
                <a:schemeClr val="bg1"/>
              </a:solidFill>
            </a:endParaRPr>
          </a:p>
        </p:txBody>
      </p:sp>
      <p:sp>
        <p:nvSpPr>
          <p:cNvPr id="22" name="Metin kutusu 21"/>
          <p:cNvSpPr txBox="1"/>
          <p:nvPr/>
        </p:nvSpPr>
        <p:spPr>
          <a:xfrm rot="-3600000">
            <a:off x="4062518" y="2646616"/>
            <a:ext cx="1035426" cy="369332"/>
          </a:xfrm>
          <a:prstGeom prst="rect">
            <a:avLst/>
          </a:prstGeom>
          <a:solidFill>
            <a:schemeClr val="bg1"/>
          </a:solidFill>
        </p:spPr>
        <p:txBody>
          <a:bodyPr wrap="square" rtlCol="0">
            <a:spAutoFit/>
          </a:bodyPr>
          <a:lstStyle/>
          <a:p>
            <a:r>
              <a:rPr lang="tr-TR" sz="600" dirty="0"/>
              <a:t>Hedefin suçun işlendiği ülkede bulunması veya ikamet etmesi gerekmez</a:t>
            </a:r>
          </a:p>
        </p:txBody>
      </p:sp>
    </p:spTree>
    <p:extLst>
      <p:ext uri="{BB962C8B-B14F-4D97-AF65-F5344CB8AC3E}">
        <p14:creationId xmlns:p14="http://schemas.microsoft.com/office/powerpoint/2010/main" val="215876326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hangingPunct="1">
              <a:spcBef>
                <a:spcPct val="0"/>
              </a:spcBef>
            </a:pPr>
            <a:r>
              <a:rPr lang="tr-TR" dirty="0" smtClean="0"/>
              <a:t>Arama ve el koyma Budapeşte Sözleşmesi’nin 19. maddesinde tanımlanmaktadır.</a:t>
            </a:r>
            <a:r>
              <a:rPr lang="tr-TR" baseline="0" dirty="0" smtClean="0"/>
              <a:t> </a:t>
            </a:r>
          </a:p>
          <a:p>
            <a:pPr eaLnBrk="1" hangingPunct="1">
              <a:spcBef>
                <a:spcPct val="0"/>
              </a:spcBef>
            </a:pPr>
            <a:endParaRPr lang="tr-TR" dirty="0" smtClean="0"/>
          </a:p>
          <a:p>
            <a:pPr eaLnBrk="1" hangingPunct="1">
              <a:spcBef>
                <a:spcPct val="0"/>
              </a:spcBef>
            </a:pPr>
            <a:r>
              <a:rPr lang="tr-TR" dirty="0" smtClean="0"/>
              <a:t>Ulusal usul kurallarının büyük bir kısmında arama ve el koyma konusunda genel düzenlemeler yer almakla birlikte, her ülkede bilgisayarlara yönelik arama ve el koyma işlemlerini düzenleyen özel kurallar bulunmamaktadır. Birçok ülke geleneksel arama ve el koyma kurallarıyla düzenini sürdürebilmektedir. Fakat dijital soruşturmalarda, daha önceden bilinmeyen fakat artık örneğin bilgisayar sistemlerinin birbirine bağlı olması dolayısıyla ortaya çıkan güçlüklerle karşı karşıya kalındıkça öğrenilen birtakım gerçekler mevcuttur.</a:t>
            </a:r>
          </a:p>
          <a:p>
            <a:pPr eaLnBrk="1" hangingPunct="1">
              <a:spcBef>
                <a:spcPct val="0"/>
              </a:spcBef>
            </a:pPr>
            <a:endParaRPr lang="tr-TR" dirty="0" smtClean="0"/>
          </a:p>
          <a:p>
            <a:pPr eaLnBrk="1" hangingPunct="1">
              <a:spcBef>
                <a:spcPct val="0"/>
              </a:spcBef>
            </a:pPr>
            <a:r>
              <a:rPr lang="tr-TR" dirty="0" smtClean="0"/>
              <a:t>Budapeşte Sözleşmesi bu tür yeni meseleler karşısında, dijital dünyadaki arama ve el koyma işlemlerini ele alan özel kurallar yaratmıştır. Böylece bir bilgisayar sisteminde, bir depolama aygıtında veya ilk sistemden erişilen bir bilgisayar sisteminde arama yapılması olanağını düzenlemektedir. Bahsi geçen son olanak, belirli bir bilgisayar sistemine veya bir kısmına yönelik yasal bir arama işlemi sırasında yetkili makamın ulaşılmak istenen verilerin kendi ülkesindeki başka bir bilgisayar sisteminde depolanmış olduğuna dair makul bir kanaat geliştirmesi halinde, aramayı başka bir sisteme “süratle” teşmil etmesini sağlamaktadır.</a:t>
            </a:r>
          </a:p>
          <a:p>
            <a:pPr eaLnBrk="1" hangingPunct="1">
              <a:spcBef>
                <a:spcPct val="0"/>
              </a:spcBef>
            </a:pPr>
            <a:endParaRPr lang="tr-TR" dirty="0"/>
          </a:p>
          <a:p>
            <a:pPr eaLnBrk="1" hangingPunct="1">
              <a:spcBef>
                <a:spcPct val="0"/>
              </a:spcBef>
            </a:pPr>
            <a:r>
              <a:rPr lang="tr-TR" dirty="0" smtClean="0"/>
              <a:t>Soruşturma yetkilerine dair 19. madde, soruşturma mercilerine erişilen bilgisayar verilerine “el koyma veya bunları benzer şekilde güvence altına alma” ve bilgisayar sisteminin işleyişi veya sistemde yer alan bilgisayar verilerinin korunması için uygulanan tedbirler hakkında bilgisi olan herhangi bir kişiden, arama ve el koyma işlemini mümkün kılmak için gerekli bilgileri, makul ölçüde, sunmasını talep etme yetkisi tanınmasını öngörmektedir. </a:t>
            </a:r>
          </a:p>
          <a:p>
            <a:pPr eaLnBrk="1" hangingPunct="1">
              <a:spcBef>
                <a:spcPct val="0"/>
              </a:spcBef>
            </a:pPr>
            <a:endParaRPr lang="tr-TR" dirty="0"/>
          </a:p>
          <a:p>
            <a:pPr eaLnBrk="1" hangingPunct="1">
              <a:spcBef>
                <a:spcPct val="0"/>
              </a:spcBef>
            </a:pPr>
            <a:r>
              <a:rPr lang="tr-TR" dirty="0" smtClean="0"/>
              <a:t>Budapeşte Sözleşmesi, bilgisayar verilerine el konulması için var olan çeşitli olanakları ve daha verimli yöntemleri göz önüne alarak, soruşturma mercilerinin yetki sahibi olması gereken bir dizi temel işlem sıralamaktadır</a:t>
            </a:r>
            <a:r>
              <a:rPr lang="is-IS" dirty="0" smtClean="0"/>
              <a:t>… (bir sonraki slayt)</a:t>
            </a:r>
            <a:endParaRPr lang="en-GB" dirty="0" smtClean="0"/>
          </a:p>
          <a:p>
            <a:pPr eaLnBrk="1" hangingPunct="1">
              <a:spcBef>
                <a:spcPct val="0"/>
              </a:spcBef>
            </a:pPr>
            <a:endParaRPr lang="en-GB" dirty="0" smtClean="0"/>
          </a:p>
          <a:p>
            <a:pPr eaLnBrk="1" hangingPunct="1">
              <a:spcBef>
                <a:spcPct val="0"/>
              </a:spcBef>
            </a:pPr>
            <a:endParaRPr lang="en-US" dirty="0" smtClean="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66</a:t>
            </a:fld>
            <a:endParaRPr lang="en-U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hangingPunct="1">
              <a:spcBef>
                <a:spcPct val="0"/>
              </a:spcBef>
            </a:pPr>
            <a:r>
              <a:rPr lang="tr-TR" dirty="0" smtClean="0"/>
              <a:t>Budapeşte Sözleşmesi’ne göre soruşturma makamlarının bilgisayar verilerine yönelik yasal bir el koyma işlemi sırasında kanunen yetkili olması gereken temel işlemler şunlardır: </a:t>
            </a:r>
          </a:p>
          <a:p>
            <a:pPr eaLnBrk="1" hangingPunct="1">
              <a:spcBef>
                <a:spcPct val="0"/>
              </a:spcBef>
            </a:pPr>
            <a:endParaRPr lang="tr-TR" dirty="0" smtClean="0"/>
          </a:p>
          <a:p>
            <a:pPr eaLnBrk="1" hangingPunct="1">
              <a:spcBef>
                <a:spcPct val="0"/>
              </a:spcBef>
            </a:pPr>
            <a:r>
              <a:rPr lang="tr-TR" dirty="0" smtClean="0"/>
              <a:t>a) bir bilgisayar sistemine fiziksel olarak el konulması,</a:t>
            </a:r>
          </a:p>
          <a:p>
            <a:pPr eaLnBrk="1" hangingPunct="1">
              <a:spcBef>
                <a:spcPct val="0"/>
              </a:spcBef>
            </a:pPr>
            <a:endParaRPr lang="tr-TR" dirty="0" smtClean="0"/>
          </a:p>
          <a:p>
            <a:pPr eaLnBrk="1" hangingPunct="1">
              <a:spcBef>
                <a:spcPct val="0"/>
              </a:spcBef>
            </a:pPr>
            <a:r>
              <a:rPr lang="tr-TR" dirty="0" smtClean="0"/>
              <a:t>b) bu bilgisayar verilerinin kopyasının çıkartılarak alıkonulması (verilerin bir ana sunucuda depolanması ve fiziksel olarak kaldırılmasının imkânsız olması ve ayrıca fiziksel olarak el koyma işleminin söz konusu makineye erişim hakkına sahip olan başka insanların haklarına yönelik çok aşırı bir müdahale oluşturacak olması –örneğin büyük bir şirketin sunucusu– halinde bu yöntem önemli hale gelmektedir),</a:t>
            </a:r>
          </a:p>
          <a:p>
            <a:pPr eaLnBrk="1" hangingPunct="1">
              <a:spcBef>
                <a:spcPct val="0"/>
              </a:spcBef>
            </a:pPr>
            <a:endParaRPr lang="tr-TR" dirty="0" smtClean="0"/>
          </a:p>
          <a:p>
            <a:pPr eaLnBrk="1" hangingPunct="1">
              <a:spcBef>
                <a:spcPct val="0"/>
              </a:spcBef>
            </a:pPr>
            <a:r>
              <a:rPr lang="tr-TR" dirty="0" smtClean="0"/>
              <a:t>c) söz konusu depolanmış bilgisayar verilerinin bütünlüğünün korunması, ve son olarak,</a:t>
            </a:r>
          </a:p>
          <a:p>
            <a:pPr eaLnBrk="1" hangingPunct="1">
              <a:spcBef>
                <a:spcPct val="0"/>
              </a:spcBef>
            </a:pPr>
            <a:endParaRPr lang="tr-TR" dirty="0" smtClean="0"/>
          </a:p>
          <a:p>
            <a:pPr eaLnBrk="1" hangingPunct="1">
              <a:spcBef>
                <a:spcPct val="0"/>
              </a:spcBef>
            </a:pPr>
            <a:r>
              <a:rPr lang="tr-TR" dirty="0" smtClean="0"/>
              <a:t>d) erişilen bilgisayar sisteminde yer alan bilgisayar verilerinin erişilemez hale getirilmesi veya kaldırılması.</a:t>
            </a:r>
          </a:p>
          <a:p>
            <a:pPr eaLnBrk="1" hangingPunct="1">
              <a:spcBef>
                <a:spcPct val="0"/>
              </a:spcBef>
            </a:pPr>
            <a:endParaRPr lang="tr-TR" dirty="0" smtClean="0"/>
          </a:p>
          <a:p>
            <a:pPr eaLnBrk="1" hangingPunct="1">
              <a:spcBef>
                <a:spcPct val="0"/>
              </a:spcBef>
            </a:pPr>
            <a:r>
              <a:rPr lang="tr-TR" dirty="0" smtClean="0"/>
              <a:t>Bu son hüküm örneğin </a:t>
            </a:r>
            <a:r>
              <a:rPr lang="tr-TR" dirty="0"/>
              <a:t>f</a:t>
            </a:r>
            <a:r>
              <a:rPr lang="tr-TR" dirty="0" smtClean="0"/>
              <a:t>iziksel el koyma işleminin imkânsız olduğu, fakat üçüncü bir şahsın verilere erişim elde etmesi halinde gerçek bir zararın ortaya çıkabileceği durumlarda önem taşımaktadır. </a:t>
            </a:r>
          </a:p>
          <a:p>
            <a:pPr eaLnBrk="1" hangingPunct="1">
              <a:spcBef>
                <a:spcPct val="0"/>
              </a:spcBef>
            </a:pPr>
            <a:r>
              <a:rPr lang="tr-TR" dirty="0" smtClean="0"/>
              <a:t>Verinin kendisine ve orijinal kaydına el konulması dışında, diğer tüm usul yolları dijital ortama özgü tedbirlerdir. </a:t>
            </a:r>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67</a:t>
            </a:fld>
            <a:endParaRPr lang="en-U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19(1). maddenin tam metnini göstermektedir. </a:t>
            </a:r>
            <a:endParaRPr lang="tr-TR" sz="1200" kern="1200" noProof="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68</a:t>
            </a:fld>
            <a:endParaRPr lang="en-US" dirty="0"/>
          </a:p>
        </p:txBody>
      </p:sp>
    </p:spTree>
    <p:extLst>
      <p:ext uri="{BB962C8B-B14F-4D97-AF65-F5344CB8AC3E}">
        <p14:creationId xmlns:p14="http://schemas.microsoft.com/office/powerpoint/2010/main" val="192847212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19(2). maddenin tam metnini göstermektedir. </a:t>
            </a:r>
            <a:endParaRPr lang="tr-TR" sz="1200" kern="1200" noProof="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69</a:t>
            </a:fld>
            <a:endParaRPr lang="en-US" dirty="0"/>
          </a:p>
        </p:txBody>
      </p:sp>
    </p:spTree>
    <p:extLst>
      <p:ext uri="{BB962C8B-B14F-4D97-AF65-F5344CB8AC3E}">
        <p14:creationId xmlns:p14="http://schemas.microsoft.com/office/powerpoint/2010/main" val="119805238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19(3). maddenin tam metnini göstermektedir. </a:t>
            </a:r>
            <a:endParaRPr lang="tr-TR" sz="1200" kern="1200" noProof="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70</a:t>
            </a:fld>
            <a:endParaRPr lang="en-US" dirty="0"/>
          </a:p>
        </p:txBody>
      </p:sp>
    </p:spTree>
    <p:extLst>
      <p:ext uri="{BB962C8B-B14F-4D97-AF65-F5344CB8AC3E}">
        <p14:creationId xmlns:p14="http://schemas.microsoft.com/office/powerpoint/2010/main" val="2869928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baseline="0" noProof="0" dirty="0" smtClean="0"/>
              <a:t>Budapeşte Sözleşmesi kapsamındaki usuli yetkilerin birçoğu ya hizmet sağlayıcılar ile işbirliğini ya da hizmet sağlayıcıların kolluk görevlileri ile zorunlu işbirliğini sağlamaktadır. Bu slayt Hizmet Sağlayıcı teriminin Budapeşte Sözleşmesi’nin 1. maddesinde yer alan tanımını sunmaktadır. Eğitmen, hizmet sağlayıcılar ile ilişkili olarak kullanılan usuli yetkileri (örneğin içerik verilerinin ele geçirilmesi, ibraz emirleri) öngören çeşitli iç hukuk hükümlerine atıfla hizmet sağlayıcı kavramının anlaşılmasının önemini vurgulamalıdır. Tanım bir sonraki slaytta ayrıntılı şekilde izah edilmektedir.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a:t>
            </a:fld>
            <a:endParaRPr lang="en-US"/>
          </a:p>
        </p:txBody>
      </p:sp>
    </p:spTree>
    <p:extLst>
      <p:ext uri="{BB962C8B-B14F-4D97-AF65-F5344CB8AC3E}">
        <p14:creationId xmlns:p14="http://schemas.microsoft.com/office/powerpoint/2010/main" val="135424115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19(4). maddenin tam metnini göstermektedir. </a:t>
            </a:r>
            <a:endParaRPr lang="tr-TR" sz="1200" kern="1200" noProof="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71</a:t>
            </a:fld>
            <a:endParaRPr lang="en-US" dirty="0"/>
          </a:p>
        </p:txBody>
      </p:sp>
    </p:spTree>
    <p:extLst>
      <p:ext uri="{BB962C8B-B14F-4D97-AF65-F5344CB8AC3E}">
        <p14:creationId xmlns:p14="http://schemas.microsoft.com/office/powerpoint/2010/main" val="63542751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19(1).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72</a:t>
            </a:fld>
            <a:endParaRPr lang="en-US" dirty="0"/>
          </a:p>
        </p:txBody>
      </p:sp>
    </p:spTree>
    <p:extLst>
      <p:ext uri="{BB962C8B-B14F-4D97-AF65-F5344CB8AC3E}">
        <p14:creationId xmlns:p14="http://schemas.microsoft.com/office/powerpoint/2010/main" val="243161010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Budapeşte</a:t>
            </a:r>
            <a:r>
              <a:rPr lang="tr-TR" baseline="0" noProof="0" dirty="0" smtClean="0"/>
              <a:t> Sözleşmesi “yetkili makam” terimini taraflara kendi hukuk sistemlerine bağlı olarak uygun makamları yetkilendirmek konusunda belirli bir esneklik sağlamak amacıyla kullanmaktadır.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73</a:t>
            </a:fld>
            <a:endParaRPr lang="en-US" dirty="0"/>
          </a:p>
        </p:txBody>
      </p:sp>
    </p:spTree>
    <p:extLst>
      <p:ext uri="{BB962C8B-B14F-4D97-AF65-F5344CB8AC3E}">
        <p14:creationId xmlns:p14="http://schemas.microsoft.com/office/powerpoint/2010/main" val="48907313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19(1).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74</a:t>
            </a:fld>
            <a:endParaRPr lang="en-US" dirty="0"/>
          </a:p>
        </p:txBody>
      </p:sp>
    </p:spTree>
    <p:extLst>
      <p:ext uri="{BB962C8B-B14F-4D97-AF65-F5344CB8AC3E}">
        <p14:creationId xmlns:p14="http://schemas.microsoft.com/office/powerpoint/2010/main" val="414070903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Budapeşte</a:t>
            </a:r>
            <a:r>
              <a:rPr lang="en-US" baseline="0" dirty="0" smtClean="0"/>
              <a:t> </a:t>
            </a:r>
            <a:r>
              <a:rPr lang="en-US" baseline="0" dirty="0" err="1" smtClean="0"/>
              <a:t>Sözleşmesi</a:t>
            </a:r>
            <a:r>
              <a:rPr lang="en-US" baseline="0" dirty="0" smtClean="0"/>
              <a:t> hem </a:t>
            </a:r>
            <a:r>
              <a:rPr lang="en-US" baseline="0" dirty="0" err="1" smtClean="0"/>
              <a:t>geleneksel</a:t>
            </a:r>
            <a:r>
              <a:rPr lang="en-US" baseline="0" dirty="0" smtClean="0"/>
              <a:t>, hem de </a:t>
            </a:r>
            <a:r>
              <a:rPr lang="en-US" baseline="0" dirty="0" err="1" smtClean="0"/>
              <a:t>bilgisayar</a:t>
            </a:r>
            <a:r>
              <a:rPr lang="en-US" baseline="0" dirty="0" smtClean="0"/>
              <a:t> </a:t>
            </a:r>
            <a:r>
              <a:rPr lang="en-US" baseline="0" dirty="0" err="1" smtClean="0"/>
              <a:t>sistemlerine</a:t>
            </a:r>
            <a:r>
              <a:rPr lang="en-US" baseline="0" dirty="0" smtClean="0"/>
              <a:t> </a:t>
            </a:r>
            <a:r>
              <a:rPr lang="en-US" baseline="0" dirty="0" err="1" smtClean="0"/>
              <a:t>özgü</a:t>
            </a:r>
            <a:r>
              <a:rPr lang="en-US" baseline="0" dirty="0" smtClean="0"/>
              <a:t> </a:t>
            </a:r>
            <a:r>
              <a:rPr lang="en-US" baseline="0" dirty="0" err="1" smtClean="0"/>
              <a:t>bir</a:t>
            </a:r>
            <a:r>
              <a:rPr lang="en-US" baseline="0" dirty="0" smtClean="0"/>
              <a:t> </a:t>
            </a:r>
            <a:r>
              <a:rPr lang="en-US" baseline="0" dirty="0" err="1" smtClean="0"/>
              <a:t>dil</a:t>
            </a:r>
            <a:r>
              <a:rPr lang="en-US" baseline="0" dirty="0" smtClean="0"/>
              <a:t> </a:t>
            </a:r>
            <a:r>
              <a:rPr lang="en-US" baseline="0" dirty="0" err="1" smtClean="0"/>
              <a:t>kullanmaktadır</a:t>
            </a:r>
            <a:r>
              <a:rPr lang="en-US" baseline="0" dirty="0" smtClean="0"/>
              <a:t>; </a:t>
            </a:r>
            <a:r>
              <a:rPr lang="en-US" baseline="0" dirty="0" err="1" smtClean="0"/>
              <a:t>dolayısıyla</a:t>
            </a:r>
            <a:r>
              <a:rPr lang="en-US" baseline="0" dirty="0" smtClean="0"/>
              <a:t> </a:t>
            </a:r>
            <a:r>
              <a:rPr lang="en-US" baseline="0" dirty="0" err="1" smtClean="0"/>
              <a:t>lafzı</a:t>
            </a:r>
            <a:r>
              <a:rPr lang="en-US" baseline="0" dirty="0" smtClean="0"/>
              <a:t> </a:t>
            </a:r>
            <a:r>
              <a:rPr lang="en-US" baseline="0" dirty="0" err="1" smtClean="0"/>
              <a:t>teknolojik</a:t>
            </a:r>
            <a:r>
              <a:rPr lang="en-US" baseline="0" dirty="0" smtClean="0"/>
              <a:t> </a:t>
            </a:r>
            <a:r>
              <a:rPr lang="en-US" baseline="0" dirty="0" err="1" smtClean="0"/>
              <a:t>bir</a:t>
            </a:r>
            <a:r>
              <a:rPr lang="en-US" baseline="0" dirty="0" smtClean="0"/>
              <a:t> </a:t>
            </a:r>
            <a:r>
              <a:rPr lang="en-US" baseline="0" dirty="0" err="1" smtClean="0"/>
              <a:t>anlam</a:t>
            </a:r>
            <a:r>
              <a:rPr lang="en-US" baseline="0" dirty="0" smtClean="0"/>
              <a:t> </a:t>
            </a:r>
            <a:r>
              <a:rPr lang="en-US" baseline="0" dirty="0" err="1" smtClean="0"/>
              <a:t>içermeyip</a:t>
            </a:r>
            <a:r>
              <a:rPr lang="en-US" baseline="0" dirty="0" smtClean="0"/>
              <a:t>, </a:t>
            </a:r>
            <a:r>
              <a:rPr lang="en-US" baseline="0" dirty="0" err="1" smtClean="0"/>
              <a:t>tüm</a:t>
            </a:r>
            <a:r>
              <a:rPr lang="en-US" baseline="0" dirty="0" smtClean="0"/>
              <a:t> </a:t>
            </a:r>
            <a:r>
              <a:rPr lang="en-US" baseline="0" dirty="0" err="1" smtClean="0"/>
              <a:t>hukuk</a:t>
            </a:r>
            <a:r>
              <a:rPr lang="en-US" baseline="0" dirty="0" smtClean="0"/>
              <a:t> </a:t>
            </a:r>
            <a:r>
              <a:rPr lang="en-US" baseline="0" dirty="0" err="1" smtClean="0"/>
              <a:t>sistemlerine</a:t>
            </a:r>
            <a:r>
              <a:rPr lang="en-US" baseline="0" dirty="0" smtClean="0"/>
              <a:t> </a:t>
            </a:r>
            <a:r>
              <a:rPr lang="en-US" baseline="0" dirty="0" err="1" smtClean="0"/>
              <a:t>uygun</a:t>
            </a:r>
            <a:r>
              <a:rPr lang="en-US" baseline="0" dirty="0" smtClean="0"/>
              <a:t> </a:t>
            </a:r>
            <a:r>
              <a:rPr lang="en-US" baseline="0" dirty="0" err="1" smtClean="0"/>
              <a:t>addedilebilir</a:t>
            </a:r>
            <a:r>
              <a:rPr lang="en-US" baseline="0" dirty="0" smtClean="0"/>
              <a:t>.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75</a:t>
            </a:fld>
            <a:endParaRPr lang="en-US" dirty="0"/>
          </a:p>
        </p:txBody>
      </p:sp>
    </p:spTree>
    <p:extLst>
      <p:ext uri="{BB962C8B-B14F-4D97-AF65-F5344CB8AC3E}">
        <p14:creationId xmlns:p14="http://schemas.microsoft.com/office/powerpoint/2010/main" val="312206050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19(1).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76</a:t>
            </a:fld>
            <a:endParaRPr lang="en-US" dirty="0"/>
          </a:p>
        </p:txBody>
      </p:sp>
    </p:spTree>
    <p:extLst>
      <p:ext uri="{BB962C8B-B14F-4D97-AF65-F5344CB8AC3E}">
        <p14:creationId xmlns:p14="http://schemas.microsoft.com/office/powerpoint/2010/main" val="177641037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Budapeşte</a:t>
            </a:r>
            <a:r>
              <a:rPr lang="en-US" dirty="0" smtClean="0"/>
              <a:t> </a:t>
            </a:r>
            <a:r>
              <a:rPr lang="en-US" dirty="0" err="1" smtClean="0"/>
              <a:t>Sözleşmesi’nin</a:t>
            </a:r>
            <a:r>
              <a:rPr lang="en-US" dirty="0" smtClean="0"/>
              <a:t> 19. </a:t>
            </a:r>
            <a:r>
              <a:rPr lang="en-US" dirty="0" err="1" smtClean="0"/>
              <a:t>maddesi</a:t>
            </a:r>
            <a:r>
              <a:rPr lang="en-US" dirty="0" smtClean="0"/>
              <a:t> </a:t>
            </a:r>
            <a:r>
              <a:rPr lang="en-US" dirty="0" err="1" smtClean="0"/>
              <a:t>kapsamında</a:t>
            </a:r>
            <a:r>
              <a:rPr lang="en-US" dirty="0" smtClean="0"/>
              <a:t> </a:t>
            </a:r>
            <a:r>
              <a:rPr lang="en-US" dirty="0" err="1" smtClean="0"/>
              <a:t>yer</a:t>
            </a:r>
            <a:r>
              <a:rPr lang="en-US" dirty="0" smtClean="0"/>
              <a:t> </a:t>
            </a:r>
            <a:r>
              <a:rPr lang="en-US" dirty="0" err="1" smtClean="0"/>
              <a:t>alan</a:t>
            </a:r>
            <a:r>
              <a:rPr lang="en-US" dirty="0" smtClean="0"/>
              <a:t> </a:t>
            </a:r>
            <a:r>
              <a:rPr lang="en-US" dirty="0" err="1" smtClean="0"/>
              <a:t>arama</a:t>
            </a:r>
            <a:r>
              <a:rPr lang="en-US" dirty="0" smtClean="0"/>
              <a:t> </a:t>
            </a:r>
            <a:r>
              <a:rPr lang="en-US" dirty="0" err="1" smtClean="0"/>
              <a:t>ve</a:t>
            </a:r>
            <a:r>
              <a:rPr lang="en-US" dirty="0" smtClean="0"/>
              <a:t> </a:t>
            </a:r>
            <a:r>
              <a:rPr lang="en-US" dirty="0" err="1" smtClean="0"/>
              <a:t>benzer</a:t>
            </a:r>
            <a:r>
              <a:rPr lang="en-US" baseline="0" dirty="0" smtClean="0"/>
              <a:t> </a:t>
            </a:r>
            <a:r>
              <a:rPr lang="en-US" baseline="0" dirty="0" err="1" smtClean="0"/>
              <a:t>şekilde</a:t>
            </a:r>
            <a:r>
              <a:rPr lang="en-US" baseline="0" dirty="0" smtClean="0"/>
              <a:t> </a:t>
            </a:r>
            <a:r>
              <a:rPr lang="en-US" baseline="0" dirty="0" err="1" smtClean="0"/>
              <a:t>erişme</a:t>
            </a:r>
            <a:r>
              <a:rPr lang="en-US" baseline="0" dirty="0" smtClean="0"/>
              <a:t> </a:t>
            </a:r>
            <a:r>
              <a:rPr lang="en-US" baseline="0" dirty="0" err="1" smtClean="0"/>
              <a:t>yetkisi</a:t>
            </a:r>
            <a:r>
              <a:rPr lang="en-US" baseline="0" dirty="0" smtClean="0"/>
              <a:t> </a:t>
            </a:r>
            <a:r>
              <a:rPr lang="en-US" baseline="0" dirty="0" err="1" smtClean="0"/>
              <a:t>bilgisayar</a:t>
            </a:r>
            <a:r>
              <a:rPr lang="en-US" baseline="0" dirty="0" smtClean="0"/>
              <a:t> </a:t>
            </a:r>
            <a:r>
              <a:rPr lang="en-US" baseline="0" dirty="0" err="1" smtClean="0"/>
              <a:t>sistemlerini</a:t>
            </a:r>
            <a:r>
              <a:rPr lang="en-US" baseline="0" dirty="0" smtClean="0"/>
              <a:t>, </a:t>
            </a:r>
            <a:r>
              <a:rPr lang="en-US" baseline="0" dirty="0" err="1" smtClean="0"/>
              <a:t>bilgisayar</a:t>
            </a:r>
            <a:r>
              <a:rPr lang="en-US" baseline="0" dirty="0" smtClean="0"/>
              <a:t> </a:t>
            </a:r>
            <a:r>
              <a:rPr lang="en-US" baseline="0" dirty="0" err="1" smtClean="0"/>
              <a:t>sistemlerinin</a:t>
            </a:r>
            <a:r>
              <a:rPr lang="en-US" baseline="0" dirty="0" smtClean="0"/>
              <a:t> </a:t>
            </a:r>
            <a:r>
              <a:rPr lang="en-US" baseline="0" dirty="0" err="1" smtClean="0"/>
              <a:t>parçalarını</a:t>
            </a:r>
            <a:r>
              <a:rPr lang="en-US" baseline="0" dirty="0" smtClean="0"/>
              <a:t> </a:t>
            </a:r>
            <a:r>
              <a:rPr lang="en-US" baseline="0" dirty="0" err="1" smtClean="0"/>
              <a:t>ve</a:t>
            </a:r>
            <a:r>
              <a:rPr lang="en-US" baseline="0" dirty="0" smtClean="0"/>
              <a:t> </a:t>
            </a:r>
            <a:r>
              <a:rPr lang="en-US" baseline="0" dirty="0" err="1" smtClean="0"/>
              <a:t>bilgisayar</a:t>
            </a:r>
            <a:r>
              <a:rPr lang="en-US" baseline="0" dirty="0" smtClean="0"/>
              <a:t> </a:t>
            </a:r>
            <a:r>
              <a:rPr lang="en-US" baseline="0" dirty="0" err="1" smtClean="0"/>
              <a:t>verisi</a:t>
            </a:r>
            <a:r>
              <a:rPr lang="en-US" baseline="0" dirty="0" smtClean="0"/>
              <a:t> </a:t>
            </a:r>
            <a:r>
              <a:rPr lang="en-US" baseline="0" dirty="0" err="1" smtClean="0"/>
              <a:t>depolama</a:t>
            </a:r>
            <a:r>
              <a:rPr lang="en-US" baseline="0" dirty="0" smtClean="0"/>
              <a:t> </a:t>
            </a:r>
            <a:r>
              <a:rPr lang="en-US" baseline="0" dirty="0" err="1" smtClean="0"/>
              <a:t>aygıtlarını</a:t>
            </a:r>
            <a:r>
              <a:rPr lang="en-US" baseline="0" dirty="0" smtClean="0"/>
              <a:t> </a:t>
            </a:r>
            <a:r>
              <a:rPr lang="en-US" baseline="0" dirty="0" err="1" smtClean="0"/>
              <a:t>kapsamaktadır</a:t>
            </a:r>
            <a:r>
              <a:rPr lang="en-US" baseline="0" dirty="0" smtClean="0"/>
              <a:t>. Bu </a:t>
            </a:r>
            <a:r>
              <a:rPr lang="en-US" baseline="0" dirty="0" err="1" smtClean="0"/>
              <a:t>slayt</a:t>
            </a:r>
            <a:r>
              <a:rPr lang="en-US" baseline="0" dirty="0" smtClean="0"/>
              <a:t> </a:t>
            </a:r>
            <a:r>
              <a:rPr lang="en-US" baseline="0" dirty="0" err="1" smtClean="0"/>
              <a:t>hükmün</a:t>
            </a:r>
            <a:r>
              <a:rPr lang="en-US" baseline="0" dirty="0" smtClean="0"/>
              <a:t> </a:t>
            </a:r>
            <a:r>
              <a:rPr lang="en-US" baseline="0" dirty="0" err="1" smtClean="0"/>
              <a:t>kapsamını</a:t>
            </a:r>
            <a:r>
              <a:rPr lang="en-US" baseline="0" dirty="0" smtClean="0"/>
              <a:t> </a:t>
            </a:r>
            <a:r>
              <a:rPr lang="en-US" baseline="0" dirty="0" err="1" smtClean="0"/>
              <a:t>izah</a:t>
            </a:r>
            <a:r>
              <a:rPr lang="en-US" baseline="0" dirty="0" smtClean="0"/>
              <a:t> </a:t>
            </a:r>
            <a:r>
              <a:rPr lang="en-US" baseline="0" dirty="0" err="1" smtClean="0"/>
              <a:t>etmektedir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77</a:t>
            </a:fld>
            <a:endParaRPr lang="en-US" dirty="0"/>
          </a:p>
        </p:txBody>
      </p:sp>
    </p:spTree>
    <p:extLst>
      <p:ext uri="{BB962C8B-B14F-4D97-AF65-F5344CB8AC3E}">
        <p14:creationId xmlns:p14="http://schemas.microsoft.com/office/powerpoint/2010/main" val="219533289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19(2).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78</a:t>
            </a:fld>
            <a:endParaRPr lang="en-US" dirty="0"/>
          </a:p>
        </p:txBody>
      </p:sp>
    </p:spTree>
    <p:extLst>
      <p:ext uri="{BB962C8B-B14F-4D97-AF65-F5344CB8AC3E}">
        <p14:creationId xmlns:p14="http://schemas.microsoft.com/office/powerpoint/2010/main" val="219455857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Kolluk</a:t>
            </a:r>
            <a:r>
              <a:rPr lang="tr-TR" baseline="0" noProof="0" dirty="0" smtClean="0"/>
              <a:t> görevlileri bir arama veya benzer erişim işlemi sırasında bazen aranan verilerin başka bilgisayar sistemlerinde veya aynı bilgisayar sisteminin başka kısımlarında yer alıyor olabileceğini keşfederler. Budapeşte Sözleşmesi arama veya benzeri erişim işleminin teşmiline imkân tanımaktadır; ancak bu teşmil bağımsız bir izne tabi kılınabilir. </a:t>
            </a:r>
            <a:endParaRPr lang="tr-TR" noProof="0"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79</a:t>
            </a:fld>
            <a:endParaRPr lang="en-US" dirty="0"/>
          </a:p>
        </p:txBody>
      </p:sp>
    </p:spTree>
    <p:extLst>
      <p:ext uri="{BB962C8B-B14F-4D97-AF65-F5344CB8AC3E}">
        <p14:creationId xmlns:p14="http://schemas.microsoft.com/office/powerpoint/2010/main" val="224874148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19(3).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80</a:t>
            </a:fld>
            <a:endParaRPr lang="en-US" dirty="0"/>
          </a:p>
        </p:txBody>
      </p:sp>
    </p:spTree>
    <p:extLst>
      <p:ext uri="{BB962C8B-B14F-4D97-AF65-F5344CB8AC3E}">
        <p14:creationId xmlns:p14="http://schemas.microsoft.com/office/powerpoint/2010/main" val="145595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lang="tr-TR" noProof="0" dirty="0" smtClean="0"/>
              <a:t>Eğitmen, abone bilgilerini, kullanıcının</a:t>
            </a:r>
            <a:r>
              <a:rPr lang="tr-TR" baseline="0" noProof="0" dirty="0" smtClean="0"/>
              <a:t> veya belirli bir IP numarasının veya belirli kişiler tarafından kullanılan IP numaralarının tespitine yarayan bilgiler (alan adı tescillerindeki kayıtlardan elde edilen veriler de dahil olmak üzere) olarak açıklamalıdır. Eğitmen, abone bilgilerinin kapsamını izah etmek amacıyla abone bilgilerine ilişkin örnekler (abone adı, adresi, fatura bilgisi vs. gibi) kullanmalıdır. Bu aşamada eğitmen, abone bilgilerinin soruşturma açısından önemini de vurgulamalıdır Bir soruşturmanın ön aşamasında, olası şüphelileri tespit etmek ve bunlar hakkında bilgi toplamak bakımından abone bilgileri son derece önem arz etmektedir. 18. madde (İbraz emirleri) abone bilgilerine ilişkin özel bir usuli yetki öngörmektedir. </a:t>
            </a:r>
            <a:endParaRPr lang="tr-TR" noProof="0"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9</a:t>
            </a:fld>
            <a:endParaRPr lang="en-US"/>
          </a:p>
        </p:txBody>
      </p:sp>
    </p:spTree>
    <p:extLst>
      <p:ext uri="{BB962C8B-B14F-4D97-AF65-F5344CB8AC3E}">
        <p14:creationId xmlns:p14="http://schemas.microsoft.com/office/powerpoint/2010/main" val="402316353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Budapeşte</a:t>
            </a:r>
            <a:r>
              <a:rPr lang="tr-TR" baseline="0" noProof="0" dirty="0" smtClean="0"/>
              <a:t> Sözleşmesi “yetkili makam” terimini taraflara kendi hukuk sistemlerine bağlı olarak uygun makamları yetkilendirmek konusunda belirli bir esneklik sağlamak amacıyla kullanmaktadır.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81</a:t>
            </a:fld>
            <a:endParaRPr lang="en-US" dirty="0"/>
          </a:p>
        </p:txBody>
      </p:sp>
    </p:spTree>
    <p:extLst>
      <p:ext uri="{BB962C8B-B14F-4D97-AF65-F5344CB8AC3E}">
        <p14:creationId xmlns:p14="http://schemas.microsoft.com/office/powerpoint/2010/main" val="27591134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19(3).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82</a:t>
            </a:fld>
            <a:endParaRPr lang="en-US" dirty="0"/>
          </a:p>
        </p:txBody>
      </p:sp>
    </p:spTree>
    <p:extLst>
      <p:ext uri="{BB962C8B-B14F-4D97-AF65-F5344CB8AC3E}">
        <p14:creationId xmlns:p14="http://schemas.microsoft.com/office/powerpoint/2010/main" val="378600580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Budapeşte</a:t>
            </a:r>
            <a:r>
              <a:rPr lang="tr-TR" baseline="0" noProof="0" dirty="0" smtClean="0"/>
              <a:t> Sözleşmesi hem geleneksel, hem de bilgisayar sistemlerine özgü bir dil kullanmaktadır; dolayısıyla lafzı teknolojik bir anlam içermeyip, tüm hukuk sistemlerine uygun addedilebilir. El koyma veya benzer şekilde güvence altına alma bu yetkinin kullanılabileceği yöntemlerden biridir.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83</a:t>
            </a:fld>
            <a:endParaRPr lang="en-US" dirty="0"/>
          </a:p>
        </p:txBody>
      </p:sp>
    </p:spTree>
    <p:extLst>
      <p:ext uri="{BB962C8B-B14F-4D97-AF65-F5344CB8AC3E}">
        <p14:creationId xmlns:p14="http://schemas.microsoft.com/office/powerpoint/2010/main" val="66045557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19(3).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84</a:t>
            </a:fld>
            <a:endParaRPr lang="en-US" dirty="0"/>
          </a:p>
        </p:txBody>
      </p:sp>
    </p:spTree>
    <p:extLst>
      <p:ext uri="{BB962C8B-B14F-4D97-AF65-F5344CB8AC3E}">
        <p14:creationId xmlns:p14="http://schemas.microsoft.com/office/powerpoint/2010/main" val="292349565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err="1" smtClean="0"/>
              <a:t>Gerekli</a:t>
            </a:r>
            <a:r>
              <a:rPr lang="en-US" baseline="0" dirty="0" smtClean="0"/>
              <a:t> </a:t>
            </a:r>
            <a:r>
              <a:rPr lang="en-US" baseline="0" dirty="0" err="1" smtClean="0"/>
              <a:t>olan</a:t>
            </a:r>
            <a:r>
              <a:rPr lang="en-US" baseline="0" dirty="0" smtClean="0"/>
              <a:t> </a:t>
            </a:r>
            <a:r>
              <a:rPr lang="en-US" baseline="0" dirty="0" err="1" smtClean="0"/>
              <a:t>b</a:t>
            </a:r>
            <a:r>
              <a:rPr lang="en-US" dirty="0" err="1" smtClean="0"/>
              <a:t>ilgisayar</a:t>
            </a:r>
            <a:r>
              <a:rPr lang="en-US" dirty="0" smtClean="0"/>
              <a:t> </a:t>
            </a:r>
            <a:r>
              <a:rPr lang="en-US" dirty="0" err="1" smtClean="0"/>
              <a:t>verisinin</a:t>
            </a:r>
            <a:r>
              <a:rPr lang="en-US" dirty="0" smtClean="0"/>
              <a:t> </a:t>
            </a:r>
            <a:r>
              <a:rPr lang="en-US" dirty="0" err="1" smtClean="0"/>
              <a:t>kopyasını</a:t>
            </a:r>
            <a:r>
              <a:rPr lang="en-US" baseline="0" dirty="0" smtClean="0"/>
              <a:t> </a:t>
            </a:r>
            <a:r>
              <a:rPr lang="en-US" baseline="0" dirty="0" err="1" smtClean="0"/>
              <a:t>oluşturmak</a:t>
            </a:r>
            <a:r>
              <a:rPr lang="en-US" baseline="0" dirty="0" smtClean="0"/>
              <a:t> </a:t>
            </a:r>
            <a:r>
              <a:rPr lang="en-US" baseline="0" dirty="0" err="1" smtClean="0"/>
              <a:t>veya</a:t>
            </a:r>
            <a:r>
              <a:rPr lang="en-US" baseline="0" dirty="0" smtClean="0"/>
              <a:t> </a:t>
            </a:r>
            <a:r>
              <a:rPr lang="en-US" baseline="0" dirty="0" err="1" smtClean="0"/>
              <a:t>muhafaza</a:t>
            </a:r>
            <a:r>
              <a:rPr lang="en-US" baseline="0" dirty="0" smtClean="0"/>
              <a:t> </a:t>
            </a:r>
            <a:r>
              <a:rPr lang="en-US" baseline="0" dirty="0" err="1" smtClean="0"/>
              <a:t>etmek</a:t>
            </a:r>
            <a:r>
              <a:rPr lang="en-US" baseline="0" dirty="0" smtClean="0"/>
              <a:t>, </a:t>
            </a:r>
            <a:r>
              <a:rPr lang="en-US" baseline="0" dirty="0" err="1" smtClean="0"/>
              <a:t>bilgisayar</a:t>
            </a:r>
            <a:r>
              <a:rPr lang="en-US" baseline="0" dirty="0" smtClean="0"/>
              <a:t> </a:t>
            </a:r>
            <a:r>
              <a:rPr lang="en-US" baseline="0" dirty="0" err="1" smtClean="0"/>
              <a:t>verilerine</a:t>
            </a:r>
            <a:r>
              <a:rPr lang="en-US" baseline="0" dirty="0" smtClean="0"/>
              <a:t> el </a:t>
            </a:r>
            <a:r>
              <a:rPr lang="en-US" baseline="0" dirty="0" err="1" smtClean="0"/>
              <a:t>koymanın</a:t>
            </a:r>
            <a:r>
              <a:rPr lang="en-US" baseline="0" dirty="0" smtClean="0"/>
              <a:t> </a:t>
            </a:r>
            <a:r>
              <a:rPr lang="en-US" baseline="0" dirty="0" err="1" smtClean="0"/>
              <a:t>veya</a:t>
            </a:r>
            <a:r>
              <a:rPr lang="en-US" baseline="0" dirty="0" smtClean="0"/>
              <a:t> </a:t>
            </a:r>
            <a:r>
              <a:rPr lang="en-US" baseline="0" dirty="0" err="1" smtClean="0"/>
              <a:t>bu</a:t>
            </a:r>
            <a:r>
              <a:rPr lang="en-US" baseline="0" dirty="0" smtClean="0"/>
              <a:t> </a:t>
            </a:r>
            <a:r>
              <a:rPr lang="en-US" baseline="0" dirty="0" err="1" smtClean="0"/>
              <a:t>verileri</a:t>
            </a:r>
            <a:r>
              <a:rPr lang="en-US" baseline="0" dirty="0" smtClean="0"/>
              <a:t> </a:t>
            </a:r>
            <a:r>
              <a:rPr lang="en-US" baseline="0" dirty="0" err="1" smtClean="0"/>
              <a:t>benzer</a:t>
            </a:r>
            <a:r>
              <a:rPr lang="en-US" baseline="0" dirty="0" smtClean="0"/>
              <a:t> </a:t>
            </a:r>
            <a:r>
              <a:rPr lang="en-US" baseline="0" dirty="0" err="1" smtClean="0"/>
              <a:t>bir</a:t>
            </a:r>
            <a:r>
              <a:rPr lang="en-US" baseline="0" dirty="0" smtClean="0"/>
              <a:t> </a:t>
            </a:r>
            <a:r>
              <a:rPr lang="en-US" baseline="0" dirty="0" err="1" smtClean="0"/>
              <a:t>biçimde</a:t>
            </a:r>
            <a:r>
              <a:rPr lang="en-US" baseline="0" dirty="0" smtClean="0"/>
              <a:t> </a:t>
            </a:r>
            <a:r>
              <a:rPr lang="en-US" baseline="0" dirty="0" err="1" smtClean="0"/>
              <a:t>güvence</a:t>
            </a:r>
            <a:r>
              <a:rPr lang="en-US" baseline="0" dirty="0" smtClean="0"/>
              <a:t> </a:t>
            </a:r>
            <a:r>
              <a:rPr lang="en-US" baseline="0" dirty="0" err="1" smtClean="0"/>
              <a:t>altına</a:t>
            </a:r>
            <a:r>
              <a:rPr lang="en-US" baseline="0" dirty="0" smtClean="0"/>
              <a:t> </a:t>
            </a:r>
            <a:r>
              <a:rPr lang="en-US" baseline="0" dirty="0" err="1" smtClean="0"/>
              <a:t>almanın</a:t>
            </a:r>
            <a:r>
              <a:rPr lang="en-US" baseline="0" dirty="0" smtClean="0"/>
              <a:t> </a:t>
            </a:r>
            <a:r>
              <a:rPr lang="en-US" baseline="0" dirty="0" err="1" smtClean="0"/>
              <a:t>bir</a:t>
            </a:r>
            <a:r>
              <a:rPr lang="en-US" baseline="0" dirty="0" smtClean="0"/>
              <a:t> </a:t>
            </a:r>
            <a:r>
              <a:rPr lang="en-US" baseline="0" dirty="0" err="1" smtClean="0"/>
              <a:t>başka</a:t>
            </a:r>
            <a:r>
              <a:rPr lang="en-US" baseline="0" dirty="0" smtClean="0"/>
              <a:t> </a:t>
            </a:r>
            <a:r>
              <a:rPr lang="en-US" baseline="0" dirty="0" err="1" smtClean="0"/>
              <a:t>yolu</a:t>
            </a:r>
            <a:r>
              <a:rPr lang="en-US" baseline="0" dirty="0" smtClean="0"/>
              <a:t> </a:t>
            </a:r>
            <a:r>
              <a:rPr lang="en-US" baseline="0" dirty="0" err="1" smtClean="0"/>
              <a:t>olabilir</a:t>
            </a:r>
            <a:r>
              <a:rPr lang="en-US" baseline="0" dirty="0" smtClean="0"/>
              <a:t>. </a:t>
            </a:r>
            <a:r>
              <a:rPr lang="en-US" baseline="0" dirty="0" err="1" smtClean="0"/>
              <a:t>Böylece</a:t>
            </a:r>
            <a:r>
              <a:rPr lang="en-US" baseline="0" dirty="0" smtClean="0"/>
              <a:t> </a:t>
            </a:r>
            <a:r>
              <a:rPr lang="en-US" baseline="0" dirty="0" err="1" smtClean="0"/>
              <a:t>bilgisayar</a:t>
            </a:r>
            <a:r>
              <a:rPr lang="en-US" baseline="0" dirty="0" smtClean="0"/>
              <a:t> </a:t>
            </a:r>
            <a:r>
              <a:rPr lang="en-US" baseline="0" dirty="0" err="1" smtClean="0"/>
              <a:t>verilerinin</a:t>
            </a:r>
            <a:r>
              <a:rPr lang="en-US" baseline="0" dirty="0" smtClean="0"/>
              <a:t> </a:t>
            </a:r>
            <a:r>
              <a:rPr lang="en-US" baseline="0" dirty="0" err="1" smtClean="0"/>
              <a:t>ve</a:t>
            </a:r>
            <a:r>
              <a:rPr lang="en-US" baseline="0" dirty="0" smtClean="0"/>
              <a:t> </a:t>
            </a:r>
            <a:r>
              <a:rPr lang="en-US" baseline="0" dirty="0" err="1" smtClean="0"/>
              <a:t>bilgisayar</a:t>
            </a:r>
            <a:r>
              <a:rPr lang="en-US" baseline="0" dirty="0" smtClean="0"/>
              <a:t> </a:t>
            </a:r>
            <a:r>
              <a:rPr lang="en-US" baseline="0" dirty="0" err="1" smtClean="0"/>
              <a:t>sistemlerinin</a:t>
            </a:r>
            <a:r>
              <a:rPr lang="en-US" baseline="0" dirty="0" smtClean="0"/>
              <a:t> </a:t>
            </a:r>
            <a:r>
              <a:rPr lang="en-US" baseline="0" dirty="0" err="1" smtClean="0"/>
              <a:t>fiziksel</a:t>
            </a:r>
            <a:r>
              <a:rPr lang="en-US" baseline="0" dirty="0" smtClean="0"/>
              <a:t> </a:t>
            </a:r>
            <a:r>
              <a:rPr lang="en-US" baseline="0" dirty="0" err="1" smtClean="0"/>
              <a:t>olarak</a:t>
            </a:r>
            <a:r>
              <a:rPr lang="en-US" baseline="0" dirty="0" smtClean="0"/>
              <a:t> </a:t>
            </a:r>
            <a:r>
              <a:rPr lang="en-US" baseline="0" dirty="0" err="1" smtClean="0"/>
              <a:t>muhafaza</a:t>
            </a:r>
            <a:r>
              <a:rPr lang="en-US" baseline="0" dirty="0" smtClean="0"/>
              <a:t> </a:t>
            </a:r>
            <a:r>
              <a:rPr lang="en-US" baseline="0" dirty="0" err="1" smtClean="0"/>
              <a:t>altına</a:t>
            </a:r>
            <a:r>
              <a:rPr lang="en-US" baseline="0" dirty="0" smtClean="0"/>
              <a:t> </a:t>
            </a:r>
            <a:r>
              <a:rPr lang="en-US" baseline="0" dirty="0" err="1" smtClean="0"/>
              <a:t>alınması</a:t>
            </a:r>
            <a:r>
              <a:rPr lang="en-US" baseline="0" dirty="0" smtClean="0"/>
              <a:t> </a:t>
            </a:r>
            <a:r>
              <a:rPr lang="en-US" baseline="0" dirty="0" err="1" smtClean="0"/>
              <a:t>gibi</a:t>
            </a:r>
            <a:r>
              <a:rPr lang="en-US" baseline="0" dirty="0" smtClean="0"/>
              <a:t> </a:t>
            </a:r>
            <a:r>
              <a:rPr lang="en-US" baseline="0" dirty="0" err="1" smtClean="0"/>
              <a:t>masraflı</a:t>
            </a:r>
            <a:r>
              <a:rPr lang="en-US" baseline="0" dirty="0" smtClean="0"/>
              <a:t>, </a:t>
            </a:r>
            <a:r>
              <a:rPr lang="en-US" baseline="0" dirty="0" err="1" smtClean="0"/>
              <a:t>külfetli</a:t>
            </a:r>
            <a:r>
              <a:rPr lang="en-US" baseline="0" dirty="0" smtClean="0"/>
              <a:t> </a:t>
            </a:r>
            <a:r>
              <a:rPr lang="en-US" baseline="0" dirty="0" err="1" smtClean="0"/>
              <a:t>ve</a:t>
            </a:r>
            <a:r>
              <a:rPr lang="en-US" baseline="0" dirty="0" smtClean="0"/>
              <a:t> </a:t>
            </a:r>
            <a:r>
              <a:rPr lang="en-US" baseline="0" dirty="0" err="1" smtClean="0"/>
              <a:t>müdahaleci</a:t>
            </a:r>
            <a:r>
              <a:rPr lang="en-US" baseline="0" dirty="0" smtClean="0"/>
              <a:t> </a:t>
            </a:r>
            <a:r>
              <a:rPr lang="en-US" baseline="0" dirty="0" err="1" smtClean="0"/>
              <a:t>bir</a:t>
            </a:r>
            <a:r>
              <a:rPr lang="en-US" baseline="0" dirty="0" smtClean="0"/>
              <a:t> </a:t>
            </a:r>
            <a:r>
              <a:rPr lang="en-US" baseline="0" dirty="0" err="1" smtClean="0"/>
              <a:t>tedbire</a:t>
            </a:r>
            <a:r>
              <a:rPr lang="en-US" baseline="0" dirty="0" smtClean="0"/>
              <a:t> </a:t>
            </a:r>
            <a:r>
              <a:rPr lang="en-US" baseline="0" dirty="0" err="1" smtClean="0"/>
              <a:t>girişilmesi</a:t>
            </a:r>
            <a:r>
              <a:rPr lang="en-US" baseline="0" dirty="0" smtClean="0"/>
              <a:t> </a:t>
            </a:r>
            <a:r>
              <a:rPr lang="en-US" baseline="0" dirty="0" err="1" smtClean="0"/>
              <a:t>engellenebilir</a:t>
            </a:r>
            <a:r>
              <a:rPr lang="en-US" baseline="0" dirty="0" smtClean="0"/>
              <a:t>.</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85</a:t>
            </a:fld>
            <a:endParaRPr lang="en-US" dirty="0"/>
          </a:p>
        </p:txBody>
      </p:sp>
    </p:spTree>
    <p:extLst>
      <p:ext uri="{BB962C8B-B14F-4D97-AF65-F5344CB8AC3E}">
        <p14:creationId xmlns:p14="http://schemas.microsoft.com/office/powerpoint/2010/main" val="306294737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19(3).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86</a:t>
            </a:fld>
            <a:endParaRPr lang="en-US" dirty="0"/>
          </a:p>
        </p:txBody>
      </p:sp>
    </p:spTree>
    <p:extLst>
      <p:ext uri="{BB962C8B-B14F-4D97-AF65-F5344CB8AC3E}">
        <p14:creationId xmlns:p14="http://schemas.microsoft.com/office/powerpoint/2010/main" val="194549285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 </a:t>
            </a:r>
            <a:r>
              <a:rPr lang="en-US" dirty="0" err="1" smtClean="0"/>
              <a:t>konulan</a:t>
            </a:r>
            <a:r>
              <a:rPr lang="en-US" dirty="0" smtClean="0"/>
              <a:t> her </a:t>
            </a:r>
            <a:r>
              <a:rPr lang="en-US" dirty="0" err="1" smtClean="0"/>
              <a:t>türlü</a:t>
            </a:r>
            <a:r>
              <a:rPr lang="en-US" dirty="0" smtClean="0"/>
              <a:t> </a:t>
            </a:r>
            <a:r>
              <a:rPr lang="en-US" dirty="0" err="1" smtClean="0"/>
              <a:t>verinin</a:t>
            </a:r>
            <a:r>
              <a:rPr lang="en-US" dirty="0" smtClean="0"/>
              <a:t> </a:t>
            </a:r>
            <a:r>
              <a:rPr lang="en-US" dirty="0" err="1" smtClean="0"/>
              <a:t>bütünlüğünün</a:t>
            </a:r>
            <a:r>
              <a:rPr lang="en-US" baseline="0" dirty="0" smtClean="0"/>
              <a:t> </a:t>
            </a:r>
            <a:r>
              <a:rPr lang="en-US" baseline="0" dirty="0" err="1" smtClean="0"/>
              <a:t>muhafaza</a:t>
            </a:r>
            <a:r>
              <a:rPr lang="en-US" baseline="0" dirty="0" smtClean="0"/>
              <a:t> </a:t>
            </a:r>
            <a:r>
              <a:rPr lang="en-US" baseline="0" dirty="0" err="1" smtClean="0"/>
              <a:t>edilmesi</a:t>
            </a:r>
            <a:r>
              <a:rPr lang="en-US" baseline="0" dirty="0" smtClean="0"/>
              <a:t>, </a:t>
            </a:r>
            <a:r>
              <a:rPr lang="en-US" baseline="0" dirty="0" err="1" smtClean="0"/>
              <a:t>yani</a:t>
            </a:r>
            <a:r>
              <a:rPr lang="en-US" baseline="0" dirty="0" smtClean="0"/>
              <a:t> el </a:t>
            </a:r>
            <a:r>
              <a:rPr lang="en-US" baseline="0" dirty="0" err="1" smtClean="0"/>
              <a:t>koyma</a:t>
            </a:r>
            <a:r>
              <a:rPr lang="en-US" baseline="0" dirty="0" smtClean="0"/>
              <a:t> </a:t>
            </a:r>
            <a:r>
              <a:rPr lang="en-US" baseline="0" dirty="0" err="1" smtClean="0"/>
              <a:t>veya</a:t>
            </a:r>
            <a:r>
              <a:rPr lang="en-US" baseline="0" dirty="0" smtClean="0"/>
              <a:t> </a:t>
            </a:r>
            <a:r>
              <a:rPr lang="en-US" baseline="0" dirty="0" err="1" smtClean="0"/>
              <a:t>benzeri</a:t>
            </a:r>
            <a:r>
              <a:rPr lang="en-US" baseline="0" dirty="0" smtClean="0"/>
              <a:t> </a:t>
            </a:r>
            <a:r>
              <a:rPr lang="en-US" baseline="0" dirty="0" err="1" smtClean="0"/>
              <a:t>erişim</a:t>
            </a:r>
            <a:r>
              <a:rPr lang="en-US" baseline="0" dirty="0" smtClean="0"/>
              <a:t> </a:t>
            </a:r>
            <a:r>
              <a:rPr lang="en-US" baseline="0" dirty="0" err="1" smtClean="0"/>
              <a:t>işlemi</a:t>
            </a:r>
            <a:r>
              <a:rPr lang="en-US" baseline="0" dirty="0" smtClean="0"/>
              <a:t> </a:t>
            </a:r>
            <a:r>
              <a:rPr lang="en-US" baseline="0" dirty="0" err="1" smtClean="0"/>
              <a:t>sırasında</a:t>
            </a:r>
            <a:r>
              <a:rPr lang="en-US" baseline="0" dirty="0" smtClean="0"/>
              <a:t> </a:t>
            </a:r>
            <a:r>
              <a:rPr lang="en-US" baseline="0" dirty="0" err="1" smtClean="0"/>
              <a:t>bulunduğu</a:t>
            </a:r>
            <a:r>
              <a:rPr lang="en-US" baseline="0" dirty="0" smtClean="0"/>
              <a:t> </a:t>
            </a:r>
            <a:r>
              <a:rPr lang="en-US" baseline="0" dirty="0" err="1" smtClean="0"/>
              <a:t>haliyle</a:t>
            </a:r>
            <a:r>
              <a:rPr lang="en-US" baseline="0" dirty="0" smtClean="0"/>
              <a:t> </a:t>
            </a:r>
            <a:r>
              <a:rPr lang="en-US" baseline="0" dirty="0" err="1" smtClean="0"/>
              <a:t>kalması</a:t>
            </a:r>
            <a:r>
              <a:rPr lang="en-US" baseline="0" dirty="0" smtClean="0"/>
              <a:t>, </a:t>
            </a:r>
            <a:r>
              <a:rPr lang="en-US" baseline="0" dirty="0" err="1" smtClean="0"/>
              <a:t>hiçbir</a:t>
            </a:r>
            <a:r>
              <a:rPr lang="en-US" baseline="0" dirty="0" smtClean="0"/>
              <a:t> </a:t>
            </a:r>
            <a:r>
              <a:rPr lang="en-US" baseline="0" dirty="0" err="1" smtClean="0"/>
              <a:t>şekilde</a:t>
            </a:r>
            <a:r>
              <a:rPr lang="en-US" baseline="0" dirty="0" smtClean="0"/>
              <a:t> </a:t>
            </a:r>
            <a:r>
              <a:rPr lang="en-US" baseline="0" dirty="0" err="1" smtClean="0"/>
              <a:t>değiştirilmemesi</a:t>
            </a:r>
            <a:r>
              <a:rPr lang="en-US" baseline="0" dirty="0" smtClean="0"/>
              <a:t> </a:t>
            </a:r>
            <a:r>
              <a:rPr lang="en-US" baseline="0" dirty="0" err="1" smtClean="0"/>
              <a:t>önem</a:t>
            </a:r>
            <a:r>
              <a:rPr lang="en-US" baseline="0" dirty="0" smtClean="0"/>
              <a:t> </a:t>
            </a:r>
            <a:r>
              <a:rPr lang="en-US" baseline="0" dirty="0" err="1" smtClean="0"/>
              <a:t>taşımaktadır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87</a:t>
            </a:fld>
            <a:endParaRPr lang="en-US" dirty="0"/>
          </a:p>
        </p:txBody>
      </p:sp>
    </p:spTree>
    <p:extLst>
      <p:ext uri="{BB962C8B-B14F-4D97-AF65-F5344CB8AC3E}">
        <p14:creationId xmlns:p14="http://schemas.microsoft.com/office/powerpoint/2010/main" val="344734505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19(3).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88</a:t>
            </a:fld>
            <a:endParaRPr lang="en-US" dirty="0"/>
          </a:p>
        </p:txBody>
      </p:sp>
    </p:spTree>
    <p:extLst>
      <p:ext uri="{BB962C8B-B14F-4D97-AF65-F5344CB8AC3E}">
        <p14:creationId xmlns:p14="http://schemas.microsoft.com/office/powerpoint/2010/main" val="28797032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Bu </a:t>
            </a:r>
            <a:r>
              <a:rPr lang="en-US" dirty="0" err="1" smtClean="0"/>
              <a:t>tedbir</a:t>
            </a:r>
            <a:r>
              <a:rPr lang="en-US" dirty="0" smtClean="0"/>
              <a:t>, </a:t>
            </a:r>
            <a:r>
              <a:rPr lang="en-US" dirty="0" err="1" smtClean="0"/>
              <a:t>verilere</a:t>
            </a:r>
            <a:r>
              <a:rPr lang="en-US" dirty="0" smtClean="0"/>
              <a:t> el </a:t>
            </a:r>
            <a:r>
              <a:rPr lang="en-US" dirty="0" err="1" smtClean="0"/>
              <a:t>konulması</a:t>
            </a:r>
            <a:r>
              <a:rPr lang="en-US" baseline="0" dirty="0" smtClean="0"/>
              <a:t> </a:t>
            </a:r>
            <a:r>
              <a:rPr lang="en-US" baseline="0" dirty="0" err="1" smtClean="0"/>
              <a:t>etkisi</a:t>
            </a:r>
            <a:r>
              <a:rPr lang="en-US" baseline="0" dirty="0" smtClean="0"/>
              <a:t> </a:t>
            </a:r>
            <a:r>
              <a:rPr lang="en-US" baseline="0" dirty="0" err="1" smtClean="0"/>
              <a:t>yaratabilecek</a:t>
            </a:r>
            <a:r>
              <a:rPr lang="en-US" baseline="0" dirty="0" smtClean="0"/>
              <a:t> </a:t>
            </a:r>
            <a:r>
              <a:rPr lang="en-US" baseline="0" dirty="0" err="1" smtClean="0"/>
              <a:t>bir</a:t>
            </a:r>
            <a:r>
              <a:rPr lang="en-US" baseline="0" dirty="0" smtClean="0"/>
              <a:t> </a:t>
            </a:r>
            <a:r>
              <a:rPr lang="en-US" baseline="0" dirty="0" err="1" smtClean="0"/>
              <a:t>başka</a:t>
            </a:r>
            <a:r>
              <a:rPr lang="en-US" baseline="0" dirty="0" smtClean="0"/>
              <a:t> </a:t>
            </a:r>
            <a:r>
              <a:rPr lang="en-US" baseline="0" dirty="0" err="1" smtClean="0"/>
              <a:t>tedbirdir</a:t>
            </a:r>
            <a:r>
              <a:rPr lang="en-US" baseline="0" dirty="0" smtClean="0"/>
              <a:t>. </a:t>
            </a:r>
            <a:r>
              <a:rPr lang="en-US" baseline="0" dirty="0" err="1" smtClean="0"/>
              <a:t>Veriler</a:t>
            </a:r>
            <a:r>
              <a:rPr lang="en-US" baseline="0" dirty="0" smtClean="0"/>
              <a:t> </a:t>
            </a:r>
            <a:r>
              <a:rPr lang="en-US" baseline="0" dirty="0" err="1" smtClean="0"/>
              <a:t>genellikle</a:t>
            </a:r>
            <a:r>
              <a:rPr lang="en-US" baseline="0" dirty="0" smtClean="0"/>
              <a:t> </a:t>
            </a:r>
            <a:r>
              <a:rPr lang="en-US" baseline="0" dirty="0" err="1" smtClean="0"/>
              <a:t>bir</a:t>
            </a:r>
            <a:r>
              <a:rPr lang="en-US" baseline="0" dirty="0" smtClean="0"/>
              <a:t> </a:t>
            </a:r>
            <a:r>
              <a:rPr lang="en-US" baseline="0" dirty="0" err="1" smtClean="0"/>
              <a:t>tehlike</a:t>
            </a:r>
            <a:r>
              <a:rPr lang="en-US" baseline="0" dirty="0" smtClean="0"/>
              <a:t> </a:t>
            </a:r>
            <a:r>
              <a:rPr lang="en-US" baseline="0" dirty="0" err="1" smtClean="0"/>
              <a:t>veya</a:t>
            </a:r>
            <a:r>
              <a:rPr lang="en-US" baseline="0" dirty="0" smtClean="0"/>
              <a:t> </a:t>
            </a:r>
            <a:r>
              <a:rPr lang="en-US" baseline="0" dirty="0" err="1" smtClean="0"/>
              <a:t>toplumsal</a:t>
            </a:r>
            <a:r>
              <a:rPr lang="en-US" baseline="0" dirty="0" smtClean="0"/>
              <a:t> </a:t>
            </a:r>
            <a:r>
              <a:rPr lang="en-US" baseline="0" dirty="0" err="1" smtClean="0"/>
              <a:t>açıdan</a:t>
            </a:r>
            <a:r>
              <a:rPr lang="en-US" baseline="0" dirty="0" smtClean="0"/>
              <a:t> </a:t>
            </a:r>
            <a:r>
              <a:rPr lang="en-US" baseline="0" dirty="0" err="1" smtClean="0"/>
              <a:t>bir</a:t>
            </a:r>
            <a:r>
              <a:rPr lang="en-US" baseline="0" dirty="0" smtClean="0"/>
              <a:t> </a:t>
            </a:r>
            <a:r>
              <a:rPr lang="en-US" baseline="0" dirty="0" err="1" smtClean="0"/>
              <a:t>zarar</a:t>
            </a:r>
            <a:r>
              <a:rPr lang="en-US" baseline="0" dirty="0" smtClean="0"/>
              <a:t> </a:t>
            </a:r>
            <a:r>
              <a:rPr lang="en-US" baseline="0" dirty="0" err="1" smtClean="0"/>
              <a:t>yaratıyorsa</a:t>
            </a:r>
            <a:r>
              <a:rPr lang="en-US" baseline="0" dirty="0" smtClean="0"/>
              <a:t> </a:t>
            </a:r>
            <a:r>
              <a:rPr lang="en-US" baseline="0" dirty="0" err="1" smtClean="0"/>
              <a:t>erişilemez</a:t>
            </a:r>
            <a:r>
              <a:rPr lang="en-US" baseline="0" dirty="0" smtClean="0"/>
              <a:t> hale </a:t>
            </a:r>
            <a:r>
              <a:rPr lang="en-US" baseline="0" dirty="0" err="1" smtClean="0"/>
              <a:t>getirilir</a:t>
            </a:r>
            <a:r>
              <a:rPr lang="en-US" baseline="0" dirty="0" smtClean="0"/>
              <a:t> </a:t>
            </a:r>
            <a:r>
              <a:rPr lang="en-US" baseline="0" dirty="0" err="1" smtClean="0"/>
              <a:t>veya</a:t>
            </a:r>
            <a:r>
              <a:rPr lang="en-US" baseline="0" dirty="0" smtClean="0"/>
              <a:t> </a:t>
            </a:r>
            <a:r>
              <a:rPr lang="en-US" baseline="0" dirty="0" err="1" smtClean="0"/>
              <a:t>kaldırılır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89</a:t>
            </a:fld>
            <a:endParaRPr lang="en-US" dirty="0"/>
          </a:p>
        </p:txBody>
      </p:sp>
    </p:spTree>
    <p:extLst>
      <p:ext uri="{BB962C8B-B14F-4D97-AF65-F5344CB8AC3E}">
        <p14:creationId xmlns:p14="http://schemas.microsoft.com/office/powerpoint/2010/main" val="731484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19(4).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90</a:t>
            </a:fld>
            <a:endParaRPr lang="en-US" dirty="0"/>
          </a:p>
        </p:txBody>
      </p:sp>
    </p:spTree>
    <p:extLst>
      <p:ext uri="{BB962C8B-B14F-4D97-AF65-F5344CB8AC3E}">
        <p14:creationId xmlns:p14="http://schemas.microsoft.com/office/powerpoint/2010/main" val="3725176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lang="tr-TR" noProof="0" dirty="0" smtClean="0"/>
              <a:t>Eğitmen “trafik verileri”</a:t>
            </a:r>
            <a:r>
              <a:rPr lang="tr-TR" baseline="0" noProof="0" dirty="0" smtClean="0"/>
              <a:t> teriminin anlamını izah etmelidir – trafik verileri bilgisayar sistemlerinin işletme sisteminin faaliyetlerini veya bilgisayar sistemleri arasındaki iletişimi kaydeden anonim günlük kayıt dosyalarıdır. Eğitmen ayrıca soruşturmalar bakımından bu verilerin önemini ve iç hukukta trafik verilerine özgü usuli yetkileri de vurgulamalıdır (örneğin trafik verilerinin süratli şekilde korunması ve kısmen açıklanması ve trafik verilerinin gerçek zamanlı toplanması). Katılımcıların trafik verilerinin iletişime dair birtakım ayrıntılı bilgileri (yani başlangıç noktası, varış noktası, izlediği yol, saat, tarih, boyut, süre veya temel hizmetin türü) gösteren günlük kayıt verileri olduğunu kavraması esastır.</a:t>
            </a:r>
            <a:endParaRPr lang="tr-TR" noProof="0"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10</a:t>
            </a:fld>
            <a:endParaRPr lang="en-US"/>
          </a:p>
        </p:txBody>
      </p:sp>
    </p:spTree>
    <p:extLst>
      <p:ext uri="{BB962C8B-B14F-4D97-AF65-F5344CB8AC3E}">
        <p14:creationId xmlns:p14="http://schemas.microsoft.com/office/powerpoint/2010/main" val="12322423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err="1" smtClean="0"/>
              <a:t>Budapeşte</a:t>
            </a:r>
            <a:r>
              <a:rPr lang="en-US" baseline="0" dirty="0" smtClean="0"/>
              <a:t> </a:t>
            </a:r>
            <a:r>
              <a:rPr lang="en-US" baseline="0" dirty="0" err="1" smtClean="0"/>
              <a:t>Sözleşmesi</a:t>
            </a:r>
            <a:r>
              <a:rPr lang="en-US" baseline="0" dirty="0" smtClean="0"/>
              <a:t> </a:t>
            </a:r>
            <a:r>
              <a:rPr lang="en-US" baseline="0" dirty="0" err="1" smtClean="0"/>
              <a:t>kolluk</a:t>
            </a:r>
            <a:r>
              <a:rPr lang="en-US" baseline="0" dirty="0" smtClean="0"/>
              <a:t> </a:t>
            </a:r>
            <a:r>
              <a:rPr lang="en-US" baseline="0" dirty="0" err="1" smtClean="0"/>
              <a:t>kuvvetlerinin</a:t>
            </a:r>
            <a:r>
              <a:rPr lang="en-US" baseline="0" dirty="0" smtClean="0"/>
              <a:t> </a:t>
            </a:r>
            <a:r>
              <a:rPr lang="en-US" baseline="0" dirty="0" err="1" smtClean="0"/>
              <a:t>bilgisayar</a:t>
            </a:r>
            <a:r>
              <a:rPr lang="en-US" baseline="0" dirty="0" smtClean="0"/>
              <a:t> </a:t>
            </a:r>
            <a:r>
              <a:rPr lang="en-US" baseline="0" dirty="0" err="1" smtClean="0"/>
              <a:t>verilerinin</a:t>
            </a:r>
            <a:r>
              <a:rPr lang="en-US" baseline="0" dirty="0" smtClean="0"/>
              <a:t> </a:t>
            </a:r>
            <a:r>
              <a:rPr lang="en-US" baseline="0" dirty="0" err="1" smtClean="0"/>
              <a:t>yerine</a:t>
            </a:r>
            <a:r>
              <a:rPr lang="en-US" baseline="0" dirty="0" smtClean="0"/>
              <a:t> </a:t>
            </a:r>
            <a:r>
              <a:rPr lang="en-US" baseline="0" dirty="0" err="1" smtClean="0"/>
              <a:t>ve</a:t>
            </a:r>
            <a:r>
              <a:rPr lang="en-US" baseline="0" dirty="0" smtClean="0"/>
              <a:t> </a:t>
            </a:r>
            <a:r>
              <a:rPr lang="en-US" baseline="0" dirty="0" err="1" smtClean="0"/>
              <a:t>bunlara</a:t>
            </a:r>
            <a:r>
              <a:rPr lang="en-US" baseline="0" dirty="0" smtClean="0"/>
              <a:t> </a:t>
            </a:r>
            <a:r>
              <a:rPr lang="en-US" baseline="0" dirty="0" err="1" smtClean="0"/>
              <a:t>erişim</a:t>
            </a:r>
            <a:r>
              <a:rPr lang="en-US" baseline="0" dirty="0" smtClean="0"/>
              <a:t> </a:t>
            </a:r>
            <a:r>
              <a:rPr lang="en-US" baseline="0" dirty="0" err="1" smtClean="0"/>
              <a:t>araçlarına</a:t>
            </a:r>
            <a:r>
              <a:rPr lang="en-US" baseline="0" dirty="0" smtClean="0"/>
              <a:t> </a:t>
            </a:r>
            <a:r>
              <a:rPr lang="en-US" baseline="0" dirty="0" err="1" smtClean="0"/>
              <a:t>daha</a:t>
            </a:r>
            <a:r>
              <a:rPr lang="en-US" baseline="0" dirty="0" smtClean="0"/>
              <a:t> </a:t>
            </a:r>
            <a:r>
              <a:rPr lang="en-US" baseline="0" dirty="0" err="1" smtClean="0"/>
              <a:t>aşina</a:t>
            </a:r>
            <a:r>
              <a:rPr lang="en-US" baseline="0" dirty="0" smtClean="0"/>
              <a:t> </a:t>
            </a:r>
            <a:r>
              <a:rPr lang="en-US" baseline="0" dirty="0" err="1" smtClean="0"/>
              <a:t>olan</a:t>
            </a:r>
            <a:r>
              <a:rPr lang="en-US" baseline="0" dirty="0" smtClean="0"/>
              <a:t> </a:t>
            </a:r>
            <a:r>
              <a:rPr lang="en-US" baseline="0" dirty="0" err="1" smtClean="0"/>
              <a:t>sistem</a:t>
            </a:r>
            <a:r>
              <a:rPr lang="en-US" baseline="0" dirty="0" smtClean="0"/>
              <a:t> </a:t>
            </a:r>
            <a:r>
              <a:rPr lang="en-US" baseline="0" dirty="0" err="1" smtClean="0"/>
              <a:t>yöneticilerinden</a:t>
            </a:r>
            <a:r>
              <a:rPr lang="en-US" baseline="0" dirty="0" smtClean="0"/>
              <a:t> </a:t>
            </a:r>
            <a:r>
              <a:rPr lang="en-US" baseline="0" dirty="0" err="1" smtClean="0"/>
              <a:t>yardım</a:t>
            </a:r>
            <a:r>
              <a:rPr lang="en-US" baseline="0" dirty="0" smtClean="0"/>
              <a:t> </a:t>
            </a:r>
            <a:r>
              <a:rPr lang="en-US" baseline="0" dirty="0" err="1" smtClean="0"/>
              <a:t>almaksızın</a:t>
            </a:r>
            <a:r>
              <a:rPr lang="en-US" baseline="0" dirty="0" smtClean="0"/>
              <a:t> </a:t>
            </a:r>
            <a:r>
              <a:rPr lang="en-US" baseline="0" dirty="0" err="1" smtClean="0"/>
              <a:t>arama</a:t>
            </a:r>
            <a:r>
              <a:rPr lang="en-US" baseline="0" dirty="0" smtClean="0"/>
              <a:t>, el </a:t>
            </a:r>
            <a:r>
              <a:rPr lang="en-US" baseline="0" dirty="0" err="1" smtClean="0"/>
              <a:t>koyma</a:t>
            </a:r>
            <a:r>
              <a:rPr lang="en-US" baseline="0" dirty="0" smtClean="0"/>
              <a:t> </a:t>
            </a:r>
            <a:r>
              <a:rPr lang="en-US" baseline="0" dirty="0" err="1" smtClean="0"/>
              <a:t>ve</a:t>
            </a:r>
            <a:r>
              <a:rPr lang="en-US" baseline="0" dirty="0" smtClean="0"/>
              <a:t> </a:t>
            </a:r>
            <a:r>
              <a:rPr lang="en-US" baseline="0" dirty="0" err="1" smtClean="0"/>
              <a:t>benzeri</a:t>
            </a:r>
            <a:r>
              <a:rPr lang="en-US" baseline="0" dirty="0" smtClean="0"/>
              <a:t> </a:t>
            </a:r>
            <a:r>
              <a:rPr lang="en-US" baseline="0" dirty="0" err="1" smtClean="0"/>
              <a:t>işlemler</a:t>
            </a:r>
            <a:r>
              <a:rPr lang="en-US" baseline="0" dirty="0" smtClean="0"/>
              <a:t> </a:t>
            </a:r>
            <a:r>
              <a:rPr lang="en-US" baseline="0" dirty="0" err="1" smtClean="0"/>
              <a:t>gerçekleştirmesinin</a:t>
            </a:r>
            <a:r>
              <a:rPr lang="en-US" baseline="0" dirty="0" smtClean="0"/>
              <a:t> </a:t>
            </a:r>
            <a:r>
              <a:rPr lang="en-US" baseline="0" dirty="0" err="1" smtClean="0"/>
              <a:t>çoğu</a:t>
            </a:r>
            <a:r>
              <a:rPr lang="en-US" baseline="0" dirty="0" smtClean="0"/>
              <a:t> zaman </a:t>
            </a:r>
            <a:r>
              <a:rPr lang="en-US" baseline="0" dirty="0" err="1" smtClean="0"/>
              <a:t>külfetli</a:t>
            </a:r>
            <a:r>
              <a:rPr lang="en-US" baseline="0" dirty="0" smtClean="0"/>
              <a:t> </a:t>
            </a:r>
            <a:r>
              <a:rPr lang="en-US" baseline="0" dirty="0" err="1" smtClean="0"/>
              <a:t>bir</a:t>
            </a:r>
            <a:r>
              <a:rPr lang="en-US" baseline="0" dirty="0" smtClean="0"/>
              <a:t> </a:t>
            </a:r>
            <a:r>
              <a:rPr lang="en-US" baseline="0" dirty="0" err="1" smtClean="0"/>
              <a:t>iş</a:t>
            </a:r>
            <a:r>
              <a:rPr lang="en-US" baseline="0" dirty="0" smtClean="0"/>
              <a:t> </a:t>
            </a:r>
            <a:r>
              <a:rPr lang="en-US" baseline="0" dirty="0" err="1" smtClean="0"/>
              <a:t>olduğunu</a:t>
            </a:r>
            <a:r>
              <a:rPr lang="en-US" baseline="0" dirty="0" smtClean="0"/>
              <a:t> </a:t>
            </a:r>
            <a:r>
              <a:rPr lang="en-US" baseline="0" dirty="0" err="1" smtClean="0"/>
              <a:t>teslim</a:t>
            </a:r>
            <a:r>
              <a:rPr lang="en-US" baseline="0" dirty="0" smtClean="0"/>
              <a:t> </a:t>
            </a:r>
            <a:r>
              <a:rPr lang="en-US" baseline="0" dirty="0" err="1" smtClean="0"/>
              <a:t>etmektedir</a:t>
            </a:r>
            <a:r>
              <a:rPr lang="en-US" baseline="0" dirty="0" smtClean="0"/>
              <a:t>. 18.4. </a:t>
            </a:r>
            <a:r>
              <a:rPr lang="en-US" baseline="0" dirty="0" err="1" smtClean="0"/>
              <a:t>madde</a:t>
            </a:r>
            <a:r>
              <a:rPr lang="en-US" baseline="0" dirty="0" smtClean="0"/>
              <a:t> </a:t>
            </a:r>
            <a:r>
              <a:rPr lang="en-US" baseline="0" dirty="0" err="1" smtClean="0"/>
              <a:t>sistem</a:t>
            </a:r>
            <a:r>
              <a:rPr lang="en-US" baseline="0" dirty="0" smtClean="0"/>
              <a:t> </a:t>
            </a:r>
            <a:r>
              <a:rPr lang="en-US" baseline="0" dirty="0" err="1" smtClean="0"/>
              <a:t>yöneticileriyle</a:t>
            </a:r>
            <a:r>
              <a:rPr lang="en-US" baseline="0" dirty="0" smtClean="0"/>
              <a:t> </a:t>
            </a:r>
            <a:r>
              <a:rPr lang="en-US" baseline="0" dirty="0" err="1" smtClean="0"/>
              <a:t>ve</a:t>
            </a:r>
            <a:r>
              <a:rPr lang="en-US" baseline="0" dirty="0" smtClean="0"/>
              <a:t> </a:t>
            </a:r>
            <a:r>
              <a:rPr lang="en-US" baseline="0" dirty="0" err="1" smtClean="0"/>
              <a:t>bir</a:t>
            </a:r>
            <a:r>
              <a:rPr lang="en-US" baseline="0" dirty="0" smtClean="0"/>
              <a:t> </a:t>
            </a:r>
            <a:r>
              <a:rPr lang="en-US" baseline="0" dirty="0" err="1" smtClean="0"/>
              <a:t>bilgisayar</a:t>
            </a:r>
            <a:r>
              <a:rPr lang="en-US" baseline="0" dirty="0" smtClean="0"/>
              <a:t> </a:t>
            </a:r>
            <a:r>
              <a:rPr lang="en-US" baseline="0" dirty="0" err="1" smtClean="0"/>
              <a:t>sisteminin</a:t>
            </a:r>
            <a:r>
              <a:rPr lang="en-US" baseline="0" dirty="0" smtClean="0"/>
              <a:t> </a:t>
            </a:r>
            <a:r>
              <a:rPr lang="en-US" baseline="0" dirty="0" err="1" smtClean="0"/>
              <a:t>işleyişi</a:t>
            </a:r>
            <a:r>
              <a:rPr lang="en-US" baseline="0" dirty="0" smtClean="0"/>
              <a:t> </a:t>
            </a:r>
            <a:r>
              <a:rPr lang="en-US" baseline="0" dirty="0" err="1" smtClean="0"/>
              <a:t>hakkında</a:t>
            </a:r>
            <a:r>
              <a:rPr lang="en-US" baseline="0" dirty="0" smtClean="0"/>
              <a:t> </a:t>
            </a:r>
            <a:r>
              <a:rPr lang="en-US" baseline="0" dirty="0" err="1" smtClean="0"/>
              <a:t>bilgi</a:t>
            </a:r>
            <a:r>
              <a:rPr lang="en-US" baseline="0" dirty="0" smtClean="0"/>
              <a:t> </a:t>
            </a:r>
            <a:r>
              <a:rPr lang="en-US" baseline="0" dirty="0" err="1" smtClean="0"/>
              <a:t>sahibi</a:t>
            </a:r>
            <a:r>
              <a:rPr lang="en-US" baseline="0" dirty="0" smtClean="0"/>
              <a:t> </a:t>
            </a:r>
            <a:r>
              <a:rPr lang="en-US" baseline="0" dirty="0" err="1" smtClean="0"/>
              <a:t>olan</a:t>
            </a:r>
            <a:r>
              <a:rPr lang="en-US" baseline="0" dirty="0" smtClean="0"/>
              <a:t> </a:t>
            </a:r>
            <a:r>
              <a:rPr lang="en-US" baseline="0" dirty="0" err="1" smtClean="0"/>
              <a:t>başka</a:t>
            </a:r>
            <a:r>
              <a:rPr lang="en-US" baseline="0" dirty="0" smtClean="0"/>
              <a:t> </a:t>
            </a:r>
            <a:r>
              <a:rPr lang="en-US" baseline="0" dirty="0" err="1" smtClean="0"/>
              <a:t>insanlarla</a:t>
            </a:r>
            <a:r>
              <a:rPr lang="en-US" baseline="0" dirty="0" smtClean="0"/>
              <a:t> </a:t>
            </a:r>
            <a:r>
              <a:rPr lang="en-US" baseline="0" dirty="0" err="1" smtClean="0"/>
              <a:t>işbirliğinde</a:t>
            </a:r>
            <a:r>
              <a:rPr lang="en-US" baseline="0" dirty="0" smtClean="0"/>
              <a:t> </a:t>
            </a:r>
            <a:r>
              <a:rPr lang="en-US" baseline="0" dirty="0" err="1" smtClean="0"/>
              <a:t>bulunulması</a:t>
            </a:r>
            <a:r>
              <a:rPr lang="en-US" baseline="0" dirty="0" smtClean="0"/>
              <a:t> </a:t>
            </a:r>
            <a:r>
              <a:rPr lang="en-US" baseline="0" dirty="0" err="1" smtClean="0"/>
              <a:t>için</a:t>
            </a:r>
            <a:r>
              <a:rPr lang="en-US" baseline="0" dirty="0" smtClean="0"/>
              <a:t> </a:t>
            </a:r>
            <a:r>
              <a:rPr lang="en-US" baseline="0" dirty="0" err="1" smtClean="0"/>
              <a:t>yasal</a:t>
            </a:r>
            <a:r>
              <a:rPr lang="en-US" baseline="0" dirty="0" smtClean="0"/>
              <a:t> </a:t>
            </a:r>
            <a:r>
              <a:rPr lang="en-US" baseline="0" dirty="0" err="1" smtClean="0"/>
              <a:t>dayanak</a:t>
            </a:r>
            <a:r>
              <a:rPr lang="en-US" baseline="0" dirty="0" smtClean="0"/>
              <a:t> </a:t>
            </a:r>
            <a:r>
              <a:rPr lang="en-US" baseline="0" dirty="0" err="1" smtClean="0"/>
              <a:t>sunmaktadır</a:t>
            </a:r>
            <a:r>
              <a:rPr lang="en-US" baseline="0" dirty="0" smtClean="0"/>
              <a:t>.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91</a:t>
            </a:fld>
            <a:endParaRPr lang="en-US" dirty="0"/>
          </a:p>
        </p:txBody>
      </p:sp>
    </p:spTree>
    <p:extLst>
      <p:ext uri="{BB962C8B-B14F-4D97-AF65-F5344CB8AC3E}">
        <p14:creationId xmlns:p14="http://schemas.microsoft.com/office/powerpoint/2010/main" val="328005108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eaLnBrk="1" hangingPunct="1">
              <a:spcBef>
                <a:spcPct val="0"/>
              </a:spcBef>
            </a:pPr>
            <a:r>
              <a:rPr lang="tr-TR" dirty="0" smtClean="0"/>
              <a:t>Bazen soruşturma makamının depolanmış verilerin aranması veya bunlara el konulması yoluyla edinilen bilgiler yerine daha taze bilgilere ihtiyacı olmaktadır. </a:t>
            </a:r>
          </a:p>
          <a:p>
            <a:pPr eaLnBrk="1" hangingPunct="1">
              <a:spcBef>
                <a:spcPct val="0"/>
              </a:spcBef>
            </a:pPr>
            <a:endParaRPr lang="tr-TR" i="1" dirty="0" smtClean="0"/>
          </a:p>
          <a:p>
            <a:pPr eaLnBrk="1" hangingPunct="1">
              <a:spcBef>
                <a:spcPct val="0"/>
              </a:spcBef>
            </a:pPr>
            <a:r>
              <a:rPr lang="tr-TR" dirty="0" smtClean="0"/>
              <a:t>Bilgisayar verilerinin </a:t>
            </a:r>
            <a:r>
              <a:rPr lang="tr-TR" i="1" dirty="0"/>
              <a:t>g</a:t>
            </a:r>
            <a:r>
              <a:rPr lang="tr-TR" i="1" dirty="0" smtClean="0"/>
              <a:t>erçek zamanlı </a:t>
            </a:r>
            <a:r>
              <a:rPr lang="tr-TR" dirty="0" smtClean="0"/>
              <a:t>toplanması canlı soruşturmalara imkân sağlamakta olup, Budapeşte Sözleşmesi’nin 20. maddesinde tanımlanmaktadır. Böylesi müdahaleci bir tedbir için kolluk makamlarının teknik yöntemler kullanarak verileri gerçek zamanlı olarak toplamasına veya kaydetmesine elveren bir mevzuat ve ayrıca hizmet sağlayıcıların, olağan faaliyeti sırasında, müşterilerinden gerçek zamanlı veri toplamaya ve kaydetmeye zorunlu kılınması yetkisi gerekmektedir. </a:t>
            </a:r>
          </a:p>
          <a:p>
            <a:pPr eaLnBrk="1" hangingPunct="1">
              <a:spcBef>
                <a:spcPct val="0"/>
              </a:spcBef>
            </a:pPr>
            <a:endParaRPr lang="tr-TR" dirty="0"/>
          </a:p>
          <a:p>
            <a:pPr eaLnBrk="1" hangingPunct="1">
              <a:spcBef>
                <a:spcPct val="0"/>
              </a:spcBef>
            </a:pPr>
            <a:r>
              <a:rPr lang="tr-TR" dirty="0" smtClean="0"/>
              <a:t>Bu tür bir soruşturma aracı örneğin bir failin tespit edilmesi amacıyla bir haberleşmenin kaynağının gerçek zamanlı olarak saptanması açısından son derece önemli olabilir. </a:t>
            </a:r>
          </a:p>
          <a:p>
            <a:pPr eaLnBrk="1" hangingPunct="1">
              <a:spcBef>
                <a:spcPct val="0"/>
              </a:spcBef>
            </a:pPr>
            <a:endParaRPr lang="tr-TR" dirty="0" smtClean="0"/>
          </a:p>
          <a:p>
            <a:pPr eaLnBrk="1" hangingPunct="1">
              <a:spcBef>
                <a:spcPct val="0"/>
              </a:spcBef>
            </a:pPr>
            <a:r>
              <a:rPr lang="tr-TR" dirty="0" smtClean="0"/>
              <a:t>20. maddenin 3. fıkrası Tarafları, hizmet sağlayıcılara gerekirse bu maddede öngörülen herhangi bir yetkinin icrasını ve bununla bağlantılı her türlü bilgiyi gizli tutma yükümlülüğü getirilmesine yönelik yasama tedbirleri ve başkaca tedbirler çıkartmaya yöneltmektedir. </a:t>
            </a:r>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92</a:t>
            </a:fld>
            <a:endParaRPr lang="en-U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20(1). maddenin tam metnini göstermektedir. </a:t>
            </a:r>
            <a:endParaRPr lang="tr-TR" sz="1200" kern="1200" noProof="0" dirty="0" smtClean="0">
              <a:solidFill>
                <a:schemeClr val="tx1"/>
              </a:solidFill>
              <a:effectLst/>
              <a:latin typeface="+mn-lt"/>
              <a:ea typeface="+mn-ea"/>
              <a:cs typeface="+mn-cs"/>
            </a:endParaRP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93</a:t>
            </a:fld>
            <a:endParaRPr lang="en-US">
              <a:cs typeface="Arial" charset="0"/>
            </a:endParaRPr>
          </a:p>
        </p:txBody>
      </p:sp>
    </p:spTree>
    <p:extLst>
      <p:ext uri="{BB962C8B-B14F-4D97-AF65-F5344CB8AC3E}">
        <p14:creationId xmlns:p14="http://schemas.microsoft.com/office/powerpoint/2010/main" val="174863714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20(2). maddenin tam metnini göstermektedir. </a:t>
            </a:r>
            <a:endParaRPr lang="tr-TR" sz="1200" kern="1200" noProof="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94</a:t>
            </a:fld>
            <a:endParaRPr lang="en-US"/>
          </a:p>
        </p:txBody>
      </p:sp>
    </p:spTree>
    <p:extLst>
      <p:ext uri="{BB962C8B-B14F-4D97-AF65-F5344CB8AC3E}">
        <p14:creationId xmlns:p14="http://schemas.microsoft.com/office/powerpoint/2010/main" val="80221029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20.</a:t>
            </a:r>
            <a:r>
              <a:rPr lang="tr-TR" baseline="0" noProof="0" dirty="0" smtClean="0"/>
              <a:t> </a:t>
            </a:r>
            <a:r>
              <a:rPr lang="tr-TR" noProof="0" dirty="0" smtClean="0"/>
              <a:t>maddenin 3. ve 4.</a:t>
            </a:r>
            <a:r>
              <a:rPr lang="tr-TR" baseline="0" noProof="0" dirty="0" smtClean="0"/>
              <a:t> fıkrasının </a:t>
            </a:r>
            <a:r>
              <a:rPr lang="tr-TR" noProof="0" dirty="0" smtClean="0"/>
              <a:t>tam metnini göstermektedir. </a:t>
            </a:r>
            <a:endParaRPr lang="tr-TR" sz="1200" kern="1200" noProof="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95</a:t>
            </a:fld>
            <a:endParaRPr lang="en-US"/>
          </a:p>
        </p:txBody>
      </p:sp>
    </p:spTree>
    <p:extLst>
      <p:ext uri="{BB962C8B-B14F-4D97-AF65-F5344CB8AC3E}">
        <p14:creationId xmlns:p14="http://schemas.microsoft.com/office/powerpoint/2010/main" val="1061542163"/>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20(1).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96</a:t>
            </a:fld>
            <a:endParaRPr lang="en-US">
              <a:cs typeface="Arial" charset="0"/>
            </a:endParaRPr>
          </a:p>
        </p:txBody>
      </p:sp>
    </p:spTree>
    <p:extLst>
      <p:ext uri="{BB962C8B-B14F-4D97-AF65-F5344CB8AC3E}">
        <p14:creationId xmlns:p14="http://schemas.microsoft.com/office/powerpoint/2010/main" val="3466623797"/>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Budapeşte</a:t>
            </a:r>
            <a:r>
              <a:rPr lang="tr-TR" baseline="0" noProof="0" dirty="0" smtClean="0"/>
              <a:t> Sözleşmesi “yetkili makam” terimini taraflara kendi hukuk sistemlerine bağlı olarak uygun makamları yetkilendirmek konusunda belirli bir esneklik sağlamak amacıyla kullanmaktadır.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97</a:t>
            </a:fld>
            <a:endParaRPr lang="en-US" dirty="0"/>
          </a:p>
        </p:txBody>
      </p:sp>
    </p:spTree>
    <p:extLst>
      <p:ext uri="{BB962C8B-B14F-4D97-AF65-F5344CB8AC3E}">
        <p14:creationId xmlns:p14="http://schemas.microsoft.com/office/powerpoint/2010/main" val="37895302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20(1).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98</a:t>
            </a:fld>
            <a:endParaRPr lang="en-US">
              <a:cs typeface="Arial" charset="0"/>
            </a:endParaRPr>
          </a:p>
        </p:txBody>
      </p:sp>
    </p:spTree>
    <p:extLst>
      <p:ext uri="{BB962C8B-B14F-4D97-AF65-F5344CB8AC3E}">
        <p14:creationId xmlns:p14="http://schemas.microsoft.com/office/powerpoint/2010/main" val="1457474762"/>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Yetkili</a:t>
            </a:r>
            <a:r>
              <a:rPr lang="en-US" dirty="0" smtClean="0"/>
              <a:t> </a:t>
            </a:r>
            <a:r>
              <a:rPr lang="en-US" dirty="0" err="1" smtClean="0"/>
              <a:t>makamlar</a:t>
            </a:r>
            <a:r>
              <a:rPr lang="en-US" dirty="0" smtClean="0"/>
              <a:t> </a:t>
            </a:r>
            <a:r>
              <a:rPr lang="en-US" dirty="0" err="1" smtClean="0"/>
              <a:t>trafik</a:t>
            </a:r>
            <a:r>
              <a:rPr lang="en-US" dirty="0" smtClean="0"/>
              <a:t> </a:t>
            </a:r>
            <a:r>
              <a:rPr lang="en-US" dirty="0" err="1" smtClean="0"/>
              <a:t>verilerini</a:t>
            </a:r>
            <a:r>
              <a:rPr lang="en-US" dirty="0" smtClean="0"/>
              <a:t> </a:t>
            </a:r>
            <a:r>
              <a:rPr lang="en-US" dirty="0" err="1" smtClean="0"/>
              <a:t>toplamak</a:t>
            </a:r>
            <a:r>
              <a:rPr lang="en-US" dirty="0" smtClean="0"/>
              <a:t> </a:t>
            </a:r>
            <a:r>
              <a:rPr lang="en-US" dirty="0" err="1" smtClean="0"/>
              <a:t>için</a:t>
            </a:r>
            <a:r>
              <a:rPr lang="en-US" dirty="0" smtClean="0"/>
              <a:t> </a:t>
            </a:r>
            <a:r>
              <a:rPr lang="en-US" dirty="0" err="1" smtClean="0"/>
              <a:t>doğrudan</a:t>
            </a:r>
            <a:r>
              <a:rPr lang="en-US" dirty="0" smtClean="0"/>
              <a:t> </a:t>
            </a:r>
            <a:r>
              <a:rPr lang="en-US" dirty="0" err="1" smtClean="0"/>
              <a:t>kendi</a:t>
            </a:r>
            <a:r>
              <a:rPr lang="en-US" baseline="0" dirty="0" smtClean="0"/>
              <a:t> </a:t>
            </a:r>
            <a:r>
              <a:rPr lang="en-US" dirty="0" err="1" smtClean="0"/>
              <a:t>teknik</a:t>
            </a:r>
            <a:r>
              <a:rPr lang="en-US" dirty="0" smtClean="0"/>
              <a:t> </a:t>
            </a:r>
            <a:r>
              <a:rPr lang="en-US" dirty="0" err="1" smtClean="0"/>
              <a:t>imkânlarından</a:t>
            </a:r>
            <a:r>
              <a:rPr lang="en-US" dirty="0" smtClean="0"/>
              <a:t> </a:t>
            </a:r>
            <a:r>
              <a:rPr lang="en-US" dirty="0" err="1" smtClean="0"/>
              <a:t>yararlanabilir</a:t>
            </a:r>
            <a:r>
              <a:rPr lang="en-US" dirty="0" smtClean="0"/>
              <a:t>. </a:t>
            </a:r>
            <a:r>
              <a:rPr lang="en-US" dirty="0" err="1" smtClean="0"/>
              <a:t>Budapeşte</a:t>
            </a:r>
            <a:r>
              <a:rPr lang="en-US" baseline="0" dirty="0" smtClean="0"/>
              <a:t> </a:t>
            </a:r>
            <a:r>
              <a:rPr lang="en-US" baseline="0" dirty="0" err="1" smtClean="0"/>
              <a:t>Sözleşmesi</a:t>
            </a:r>
            <a:r>
              <a:rPr lang="en-US" baseline="0" dirty="0" smtClean="0"/>
              <a:t> </a:t>
            </a:r>
            <a:r>
              <a:rPr lang="en-US" baseline="0" dirty="0" err="1" smtClean="0"/>
              <a:t>bu</a:t>
            </a:r>
            <a:r>
              <a:rPr lang="en-US" baseline="0" dirty="0" smtClean="0"/>
              <a:t> </a:t>
            </a:r>
            <a:r>
              <a:rPr lang="en-US" baseline="0" dirty="0" err="1" smtClean="0"/>
              <a:t>anlamda</a:t>
            </a:r>
            <a:r>
              <a:rPr lang="en-US" baseline="0" dirty="0" smtClean="0"/>
              <a:t> </a:t>
            </a:r>
            <a:r>
              <a:rPr lang="en-US" baseline="0" dirty="0" err="1" smtClean="0"/>
              <a:t>herhangi</a:t>
            </a:r>
            <a:r>
              <a:rPr lang="en-US" baseline="0" dirty="0" smtClean="0"/>
              <a:t> </a:t>
            </a:r>
            <a:r>
              <a:rPr lang="en-US" baseline="0" dirty="0" err="1" smtClean="0"/>
              <a:t>bir</a:t>
            </a:r>
            <a:r>
              <a:rPr lang="en-US" baseline="0" dirty="0" smtClean="0"/>
              <a:t> </a:t>
            </a:r>
            <a:r>
              <a:rPr lang="en-US" baseline="0" dirty="0" err="1" smtClean="0"/>
              <a:t>teknolojiye</a:t>
            </a:r>
            <a:r>
              <a:rPr lang="en-US" baseline="0" dirty="0" smtClean="0"/>
              <a:t> </a:t>
            </a:r>
            <a:r>
              <a:rPr lang="en-US" baseline="0" dirty="0" err="1" smtClean="0"/>
              <a:t>atıfta</a:t>
            </a:r>
            <a:r>
              <a:rPr lang="en-US" baseline="0" dirty="0" smtClean="0"/>
              <a:t> </a:t>
            </a:r>
            <a:r>
              <a:rPr lang="en-US" baseline="0" dirty="0" err="1" smtClean="0"/>
              <a:t>bulunmamaktadır</a:t>
            </a:r>
            <a:r>
              <a:rPr lang="en-US" baseline="0" dirty="0" smtClean="0"/>
              <a:t> </a:t>
            </a:r>
            <a:r>
              <a:rPr lang="en-US" baseline="0" dirty="0" err="1" smtClean="0"/>
              <a:t>ve</a:t>
            </a:r>
            <a:r>
              <a:rPr lang="en-US" baseline="0" dirty="0" smtClean="0"/>
              <a:t> </a:t>
            </a:r>
            <a:r>
              <a:rPr lang="en-US" baseline="0" dirty="0" err="1" smtClean="0"/>
              <a:t>Taraflar</a:t>
            </a:r>
            <a:r>
              <a:rPr lang="en-US" baseline="0" dirty="0" smtClean="0"/>
              <a:t> </a:t>
            </a:r>
            <a:r>
              <a:rPr lang="en-US" baseline="0" dirty="0" err="1" smtClean="0"/>
              <a:t>söz</a:t>
            </a:r>
            <a:r>
              <a:rPr lang="en-US" baseline="0" dirty="0" smtClean="0"/>
              <a:t> </a:t>
            </a:r>
            <a:r>
              <a:rPr lang="en-US" baseline="0" dirty="0" err="1" smtClean="0"/>
              <a:t>konusu</a:t>
            </a:r>
            <a:r>
              <a:rPr lang="en-US" baseline="0" dirty="0" smtClean="0"/>
              <a:t> </a:t>
            </a:r>
            <a:r>
              <a:rPr lang="en-US" baseline="0" dirty="0" err="1" smtClean="0"/>
              <a:t>trafik</a:t>
            </a:r>
            <a:r>
              <a:rPr lang="en-US" baseline="0" dirty="0" smtClean="0"/>
              <a:t> </a:t>
            </a:r>
            <a:r>
              <a:rPr lang="en-US" baseline="0" dirty="0" err="1" smtClean="0"/>
              <a:t>verilerinin</a:t>
            </a:r>
            <a:r>
              <a:rPr lang="en-US" baseline="0" dirty="0" smtClean="0"/>
              <a:t> </a:t>
            </a:r>
            <a:r>
              <a:rPr lang="en-US" baseline="0" dirty="0" err="1" smtClean="0"/>
              <a:t>toplanmasında</a:t>
            </a:r>
            <a:r>
              <a:rPr lang="en-US" baseline="0" dirty="0" smtClean="0"/>
              <a:t> </a:t>
            </a:r>
            <a:r>
              <a:rPr lang="en-US" baseline="0" dirty="0" err="1" smtClean="0"/>
              <a:t>kullanılabilecek</a:t>
            </a:r>
            <a:r>
              <a:rPr lang="en-US" baseline="0" dirty="0" smtClean="0"/>
              <a:t> </a:t>
            </a:r>
            <a:r>
              <a:rPr lang="en-US" baseline="0" dirty="0" err="1" smtClean="0"/>
              <a:t>özel</a:t>
            </a:r>
            <a:r>
              <a:rPr lang="en-US" baseline="0" dirty="0" smtClean="0"/>
              <a:t> </a:t>
            </a:r>
            <a:r>
              <a:rPr lang="en-US" baseline="0" dirty="0" err="1" smtClean="0"/>
              <a:t>teknik</a:t>
            </a:r>
            <a:r>
              <a:rPr lang="en-US" baseline="0" dirty="0" smtClean="0"/>
              <a:t> </a:t>
            </a:r>
            <a:r>
              <a:rPr lang="en-US" baseline="0" dirty="0" err="1" smtClean="0"/>
              <a:t>tedbirleri</a:t>
            </a:r>
            <a:r>
              <a:rPr lang="en-US" baseline="0" dirty="0" smtClean="0"/>
              <a:t> </a:t>
            </a:r>
            <a:r>
              <a:rPr lang="en-US" baseline="0" dirty="0" err="1" smtClean="0"/>
              <a:t>mevzuatla</a:t>
            </a:r>
            <a:r>
              <a:rPr lang="en-US" baseline="0" dirty="0" smtClean="0"/>
              <a:t> </a:t>
            </a:r>
            <a:r>
              <a:rPr lang="en-US" baseline="0" dirty="0" err="1" smtClean="0"/>
              <a:t>düzenleme</a:t>
            </a:r>
            <a:r>
              <a:rPr lang="en-US" baseline="0" dirty="0" smtClean="0"/>
              <a:t> </a:t>
            </a:r>
            <a:r>
              <a:rPr lang="en-US" baseline="0" dirty="0" err="1" smtClean="0"/>
              <a:t>konusunda</a:t>
            </a:r>
            <a:r>
              <a:rPr lang="en-US" baseline="0" dirty="0" smtClean="0"/>
              <a:t> </a:t>
            </a:r>
            <a:r>
              <a:rPr lang="en-US" baseline="0" dirty="0" err="1" smtClean="0"/>
              <a:t>özgürdür</a:t>
            </a:r>
            <a:r>
              <a:rPr lang="en-US" baseline="0" dirty="0" smtClean="0"/>
              <a:t>. </a:t>
            </a:r>
            <a:r>
              <a:rPr lang="en-US" baseline="0" dirty="0" err="1" smtClean="0"/>
              <a:t>Yetkili</a:t>
            </a:r>
            <a:r>
              <a:rPr lang="en-US" baseline="0" dirty="0" smtClean="0"/>
              <a:t> </a:t>
            </a:r>
            <a:r>
              <a:rPr lang="en-US" baseline="0" dirty="0" err="1" smtClean="0"/>
              <a:t>makamlar</a:t>
            </a:r>
            <a:r>
              <a:rPr lang="en-US" baseline="0" dirty="0" smtClean="0"/>
              <a:t> </a:t>
            </a:r>
            <a:r>
              <a:rPr lang="en-US" baseline="0" dirty="0" err="1" smtClean="0"/>
              <a:t>ayrıca</a:t>
            </a:r>
            <a:r>
              <a:rPr lang="en-US" baseline="0" dirty="0" smtClean="0"/>
              <a:t>, </a:t>
            </a:r>
            <a:r>
              <a:rPr lang="en-US" baseline="0" dirty="0" err="1" smtClean="0"/>
              <a:t>bir</a:t>
            </a:r>
            <a:r>
              <a:rPr lang="en-US" baseline="0" dirty="0" smtClean="0"/>
              <a:t> </a:t>
            </a:r>
            <a:r>
              <a:rPr lang="en-US" baseline="0" dirty="0" err="1" smtClean="0"/>
              <a:t>hizmet</a:t>
            </a:r>
            <a:r>
              <a:rPr lang="en-US" baseline="0" dirty="0" smtClean="0"/>
              <a:t> </a:t>
            </a:r>
            <a:r>
              <a:rPr lang="en-US" baseline="0" dirty="0" err="1" smtClean="0"/>
              <a:t>sağlayıcıyı</a:t>
            </a:r>
            <a:r>
              <a:rPr lang="en-US" baseline="0" dirty="0" smtClean="0"/>
              <a:t> </a:t>
            </a:r>
            <a:r>
              <a:rPr lang="en-US" baseline="0" dirty="0" err="1" smtClean="0"/>
              <a:t>bu</a:t>
            </a:r>
            <a:r>
              <a:rPr lang="en-US" baseline="0" dirty="0" smtClean="0"/>
              <a:t> </a:t>
            </a:r>
            <a:r>
              <a:rPr lang="en-US" baseline="0" dirty="0" err="1" smtClean="0"/>
              <a:t>anlamda</a:t>
            </a:r>
            <a:r>
              <a:rPr lang="en-US" baseline="0" dirty="0" smtClean="0"/>
              <a:t> </a:t>
            </a:r>
            <a:r>
              <a:rPr lang="en-US" baseline="0" dirty="0" err="1" smtClean="0"/>
              <a:t>kendisine</a:t>
            </a:r>
            <a:r>
              <a:rPr lang="en-US" baseline="0" dirty="0" smtClean="0"/>
              <a:t> </a:t>
            </a:r>
            <a:r>
              <a:rPr lang="en-US" baseline="0" dirty="0" err="1" smtClean="0"/>
              <a:t>yardım</a:t>
            </a:r>
            <a:r>
              <a:rPr lang="en-US" baseline="0" dirty="0" smtClean="0"/>
              <a:t> </a:t>
            </a:r>
            <a:r>
              <a:rPr lang="en-US" baseline="0" dirty="0" err="1" smtClean="0"/>
              <a:t>etmeye</a:t>
            </a:r>
            <a:r>
              <a:rPr lang="en-US" baseline="0" dirty="0" smtClean="0"/>
              <a:t> </a:t>
            </a:r>
            <a:r>
              <a:rPr lang="en-US" baseline="0" dirty="0" err="1" smtClean="0"/>
              <a:t>ve</a:t>
            </a:r>
            <a:r>
              <a:rPr lang="en-US" baseline="0" dirty="0" smtClean="0"/>
              <a:t> </a:t>
            </a:r>
            <a:r>
              <a:rPr lang="en-US" baseline="0" dirty="0" err="1" smtClean="0"/>
              <a:t>bu</a:t>
            </a:r>
            <a:r>
              <a:rPr lang="en-US" baseline="0" dirty="0" smtClean="0"/>
              <a:t> </a:t>
            </a:r>
            <a:r>
              <a:rPr lang="en-US" baseline="0" dirty="0" err="1" smtClean="0"/>
              <a:t>yetkiyi</a:t>
            </a:r>
            <a:r>
              <a:rPr lang="en-US" baseline="0" dirty="0" smtClean="0"/>
              <a:t> </a:t>
            </a:r>
            <a:r>
              <a:rPr lang="en-US" baseline="0" dirty="0" err="1" smtClean="0"/>
              <a:t>kullanması</a:t>
            </a:r>
            <a:r>
              <a:rPr lang="en-US" baseline="0" dirty="0" smtClean="0"/>
              <a:t> </a:t>
            </a:r>
            <a:r>
              <a:rPr lang="en-US" baseline="0" dirty="0" err="1" smtClean="0"/>
              <a:t>için</a:t>
            </a:r>
            <a:r>
              <a:rPr lang="en-US" baseline="0" dirty="0" smtClean="0"/>
              <a:t> </a:t>
            </a:r>
            <a:r>
              <a:rPr lang="en-US" baseline="0" dirty="0" err="1" smtClean="0"/>
              <a:t>kendisiyle</a:t>
            </a:r>
            <a:r>
              <a:rPr lang="en-US" baseline="0" dirty="0" smtClean="0"/>
              <a:t> </a:t>
            </a:r>
            <a:r>
              <a:rPr lang="en-US" baseline="0" dirty="0" err="1" smtClean="0"/>
              <a:t>işbirliğinde</a:t>
            </a:r>
            <a:r>
              <a:rPr lang="en-US" baseline="0" dirty="0" smtClean="0"/>
              <a:t> </a:t>
            </a:r>
            <a:r>
              <a:rPr lang="en-US" baseline="0" dirty="0" err="1" smtClean="0"/>
              <a:t>bulunmaya</a:t>
            </a:r>
            <a:r>
              <a:rPr lang="en-US" baseline="0" dirty="0" smtClean="0"/>
              <a:t> </a:t>
            </a:r>
            <a:r>
              <a:rPr lang="en-US" baseline="0" dirty="0" err="1" smtClean="0"/>
              <a:t>zorunlu</a:t>
            </a:r>
            <a:r>
              <a:rPr lang="en-US" baseline="0" dirty="0" smtClean="0"/>
              <a:t> </a:t>
            </a:r>
            <a:r>
              <a:rPr lang="en-US" baseline="0" dirty="0" err="1" smtClean="0"/>
              <a:t>kılabilir</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99</a:t>
            </a:fld>
            <a:endParaRPr lang="en-US"/>
          </a:p>
        </p:txBody>
      </p:sp>
    </p:spTree>
    <p:extLst>
      <p:ext uri="{BB962C8B-B14F-4D97-AF65-F5344CB8AC3E}">
        <p14:creationId xmlns:p14="http://schemas.microsoft.com/office/powerpoint/2010/main" val="74373402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ea typeface="MS PGothic" charset="-128"/>
              </a:rPr>
              <a:t>Bu </a:t>
            </a:r>
            <a:r>
              <a:rPr lang="en-US" altLang="en-US" dirty="0" err="1" smtClean="0">
                <a:ea typeface="MS PGothic" charset="-128"/>
              </a:rPr>
              <a:t>slayt</a:t>
            </a:r>
            <a:r>
              <a:rPr lang="en-US" altLang="en-US" dirty="0" smtClean="0">
                <a:ea typeface="MS PGothic" charset="-128"/>
              </a:rPr>
              <a:t> 20(1). </a:t>
            </a:r>
            <a:r>
              <a:rPr lang="en-US" altLang="en-US" dirty="0" err="1" smtClean="0">
                <a:ea typeface="MS PGothic" charset="-128"/>
              </a:rPr>
              <a:t>maddenin</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unsurunu</a:t>
            </a:r>
            <a:r>
              <a:rPr lang="en-US" altLang="en-US" dirty="0" smtClean="0">
                <a:ea typeface="MS PGothic" charset="-128"/>
              </a:rPr>
              <a:t> </a:t>
            </a:r>
            <a:r>
              <a:rPr lang="en-US" altLang="en-US" dirty="0" err="1" smtClean="0">
                <a:ea typeface="MS PGothic" charset="-128"/>
              </a:rPr>
              <a:t>göstermektedir</a:t>
            </a:r>
            <a:r>
              <a:rPr lang="en-US" altLang="en-US" dirty="0" smtClean="0">
                <a:ea typeface="MS PGothic" charset="-128"/>
              </a:rPr>
              <a:t>. Bu </a:t>
            </a:r>
            <a:r>
              <a:rPr lang="en-US" altLang="en-US" dirty="0" err="1" smtClean="0">
                <a:ea typeface="MS PGothic" charset="-128"/>
              </a:rPr>
              <a:t>unsurun</a:t>
            </a:r>
            <a:r>
              <a:rPr lang="en-US" altLang="en-US" dirty="0" smtClean="0">
                <a:ea typeface="MS PGothic" charset="-128"/>
              </a:rPr>
              <a:t> </a:t>
            </a:r>
            <a:r>
              <a:rPr lang="en-US" altLang="en-US" dirty="0" err="1" smtClean="0">
                <a:ea typeface="MS PGothic" charset="-128"/>
              </a:rPr>
              <a:t>açıklaması</a:t>
            </a:r>
            <a:r>
              <a:rPr lang="en-US" altLang="en-US" dirty="0" smtClean="0">
                <a:ea typeface="MS PGothic" charset="-128"/>
              </a:rPr>
              <a:t> </a:t>
            </a:r>
            <a:r>
              <a:rPr lang="en-US" altLang="en-US" dirty="0" err="1" smtClean="0">
                <a:ea typeface="MS PGothic" charset="-128"/>
              </a:rPr>
              <a:t>bir</a:t>
            </a:r>
            <a:r>
              <a:rPr lang="en-US" altLang="en-US" dirty="0" smtClean="0">
                <a:ea typeface="MS PGothic" charset="-128"/>
              </a:rPr>
              <a:t> </a:t>
            </a:r>
            <a:r>
              <a:rPr lang="en-US" altLang="en-US" dirty="0" err="1" smtClean="0">
                <a:ea typeface="MS PGothic" charset="-128"/>
              </a:rPr>
              <a:t>sonraki</a:t>
            </a:r>
            <a:r>
              <a:rPr lang="en-US" altLang="en-US" dirty="0" smtClean="0">
                <a:ea typeface="MS PGothic" charset="-128"/>
              </a:rPr>
              <a:t> </a:t>
            </a:r>
            <a:r>
              <a:rPr lang="en-US" altLang="en-US" dirty="0" err="1" smtClean="0">
                <a:ea typeface="MS PGothic" charset="-128"/>
              </a:rPr>
              <a:t>slaytta</a:t>
            </a:r>
            <a:r>
              <a:rPr lang="en-US" altLang="en-US" dirty="0" smtClean="0">
                <a:ea typeface="MS PGothic" charset="-128"/>
              </a:rPr>
              <a:t> </a:t>
            </a:r>
            <a:r>
              <a:rPr lang="en-US" altLang="en-US" dirty="0" err="1" smtClean="0">
                <a:ea typeface="MS PGothic" charset="-128"/>
              </a:rPr>
              <a:t>yer</a:t>
            </a:r>
            <a:r>
              <a:rPr lang="en-US" altLang="en-US" dirty="0" smtClean="0">
                <a:ea typeface="MS PGothic" charset="-128"/>
              </a:rPr>
              <a:t> </a:t>
            </a:r>
            <a:r>
              <a:rPr lang="en-US" altLang="en-US" dirty="0" err="1" smtClean="0">
                <a:ea typeface="MS PGothic" charset="-128"/>
              </a:rPr>
              <a:t>almaktadır</a:t>
            </a:r>
            <a:r>
              <a:rPr lang="en-US" altLang="en-US" dirty="0" smtClean="0">
                <a:ea typeface="MS PGothic" charset="-128"/>
              </a:rPr>
              <a:t>. </a:t>
            </a:r>
            <a:endParaRPr lang="en-US" sz="1200" kern="1200" dirty="0" smtClean="0">
              <a:solidFill>
                <a:schemeClr val="tx1"/>
              </a:solidFill>
              <a:effectLst/>
              <a:latin typeface="+mn-lt"/>
              <a:ea typeface="+mn-ea"/>
              <a:cs typeface="+mn-cs"/>
            </a:endParaRP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100</a:t>
            </a:fld>
            <a:endParaRPr lang="en-US">
              <a:cs typeface="Arial" charset="0"/>
            </a:endParaRPr>
          </a:p>
        </p:txBody>
      </p:sp>
    </p:spTree>
    <p:extLst>
      <p:ext uri="{BB962C8B-B14F-4D97-AF65-F5344CB8AC3E}">
        <p14:creationId xmlns:p14="http://schemas.microsoft.com/office/powerpoint/2010/main" val="3519572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CD66CC9-B25F-483D-A125-C624F429E15F}" type="datetime1">
              <a:rPr lang="en-US" smtClean="0"/>
              <a:t>10/31/17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08DCB6-0A76-46F1-B381-FCB2C1A50EF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989D6E-182F-49B9-85F1-7FD844646C26}" type="datetime1">
              <a:rPr lang="en-US" smtClean="0"/>
              <a:t>10/31/17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D6D2B9-6A86-498E-8FB5-A3430BD6FF3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6C4698-E557-47C0-80EE-9F2CB3BE4EC3}" type="datetime1">
              <a:rPr lang="en-US" smtClean="0"/>
              <a:t>10/31/17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E41F6EE-CF39-4D97-9A67-4E68F74797D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CFE7834-AFE2-41A2-A14D-60C72375AD02}" type="datetime1">
              <a:rPr lang="en-US" smtClean="0"/>
              <a:t>10/31/17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66BBF2-DA90-4DEB-8CEB-816DABC8582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B31E3C9-2B2B-4E31-AB19-2A3114EDDCBB}" type="datetime1">
              <a:rPr lang="en-US" smtClean="0"/>
              <a:t>10/31/17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08BE79-5C6E-46D8-91C0-5419BF43FD7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4EC6DF8-06AD-4602-AA4D-5FAA29D6D6B9}" type="datetime1">
              <a:rPr lang="en-US" smtClean="0"/>
              <a:t>10/31/17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646F38-5E7F-4679-A211-C0979F28569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D98C850-C1CC-4743-8EB2-4893D3F7948C}" type="datetime1">
              <a:rPr lang="en-US" smtClean="0"/>
              <a:t>10/31/17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0465A2E-A52F-403F-A966-54132969A4A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889B5CD-8C21-4351-99EF-3CB45DA04F27}" type="datetime1">
              <a:rPr lang="en-US" smtClean="0"/>
              <a:t>10/31/17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93117B9-698E-48DD-8543-5FE9407E611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93E3D5C-F120-4D82-B283-C19001A20BE4}" type="datetime1">
              <a:rPr lang="en-US" smtClean="0"/>
              <a:t>10/31/17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E2D7955-86E9-49F5-A72D-587346A0DA5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13CDD3-5655-4D6B-8A73-B36C1C5DDEE6}" type="datetime1">
              <a:rPr lang="en-US" smtClean="0"/>
              <a:t>10/31/17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2A76EB-4F0A-4E8B-89FB-7545153A022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7AA094B-4294-46E5-9C83-F4B5DF8F01CF}" type="datetime1">
              <a:rPr lang="en-US" smtClean="0"/>
              <a:t>10/31/17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2038243-256D-4450-9A1F-43FE3823B4E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EC5768D-25DA-4207-9577-6201AB9269D6}" type="datetime1">
              <a:rPr lang="en-US" smtClean="0"/>
              <a:t>10/31/17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60FD1F1-3240-4D76-AB7E-4721011DD5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9.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0.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4.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6.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9.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0.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3.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4.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5.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6.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9.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0.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2.xml"/></Relationships>
</file>

<file path=ppt/slides/_rels/slide12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23.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4.xml"/><Relationship Id="rId3" Type="http://schemas.openxmlformats.org/officeDocument/2006/relationships/image" Target="../media/image4.png"/></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5.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6.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9.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0.xml"/><Relationship Id="rId3" Type="http://schemas.openxmlformats.org/officeDocument/2006/relationships/image" Target="../media/image4.pn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3.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4.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5.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6.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7.xml"/></Relationships>
</file>

<file path=ppt/slides/_rels/slide139.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3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9.xml"/></Relationships>
</file>

<file path=ppt/slides/_rels/slide14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4"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14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4"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 Id="rId3" Type="http://schemas.openxmlformats.org/officeDocument/2006/relationships/image" Target="../media/image5.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pPr eaLnBrk="1" hangingPunct="1"/>
            <a:r>
              <a:rPr lang="tr-TR" altLang="x-none" dirty="0">
                <a:ea typeface="ＭＳ Ｐゴシック" charset="-128"/>
              </a:rPr>
              <a:t>Hakim ve Savcılar için Siber Suçlar Konusuna Giriş Eğitimi</a:t>
            </a:r>
            <a:endParaRPr lang="en-US" dirty="0" smtClean="0"/>
          </a:p>
        </p:txBody>
      </p:sp>
      <p:sp>
        <p:nvSpPr>
          <p:cNvPr id="3" name="Subtitle 2"/>
          <p:cNvSpPr>
            <a:spLocks noGrp="1"/>
          </p:cNvSpPr>
          <p:nvPr>
            <p:ph type="subTitle" idx="1"/>
          </p:nvPr>
        </p:nvSpPr>
        <p:spPr/>
        <p:txBody>
          <a:bodyPr>
            <a:normAutofit/>
          </a:bodyPr>
          <a:lstStyle/>
          <a:p>
            <a:pPr eaLnBrk="1" hangingPunct="1"/>
            <a:r>
              <a:rPr lang="en-US" dirty="0" err="1" smtClean="0">
                <a:solidFill>
                  <a:srgbClr val="898989"/>
                </a:solidFill>
              </a:rPr>
              <a:t>Oturum</a:t>
            </a:r>
            <a:r>
              <a:rPr lang="en-US" dirty="0" smtClean="0">
                <a:solidFill>
                  <a:srgbClr val="898989"/>
                </a:solidFill>
              </a:rPr>
              <a:t> 1.2.3</a:t>
            </a:r>
          </a:p>
          <a:p>
            <a:pPr eaLnBrk="1" hangingPunct="1"/>
            <a:r>
              <a:rPr lang="tr-TR" altLang="en-US" dirty="0">
                <a:solidFill>
                  <a:srgbClr val="898989"/>
                </a:solidFill>
                <a:ea typeface="MS PGothic" charset="-128"/>
              </a:rPr>
              <a:t>Budapeşte Sözleşmesi </a:t>
            </a:r>
            <a:r>
              <a:rPr lang="tr-TR" altLang="en-US" dirty="0" smtClean="0">
                <a:solidFill>
                  <a:srgbClr val="898989"/>
                </a:solidFill>
                <a:ea typeface="MS PGothic" charset="-128"/>
              </a:rPr>
              <a:t>kapsamındaki Usul Kuralları</a:t>
            </a:r>
            <a:endParaRPr lang="tr-TR" altLang="en-US" dirty="0">
              <a:solidFill>
                <a:srgbClr val="898989"/>
              </a:solidFill>
              <a:ea typeface="MS PGothic" charset="-128"/>
            </a:endParaRPr>
          </a:p>
        </p:txBody>
      </p:sp>
      <p:sp>
        <p:nvSpPr>
          <p:cNvPr id="5" name="Slide Number Placeholder 4"/>
          <p:cNvSpPr>
            <a:spLocks noGrp="1"/>
          </p:cNvSpPr>
          <p:nvPr>
            <p:ph type="sldNum" sz="quarter" idx="12"/>
          </p:nvPr>
        </p:nvSpPr>
        <p:spPr/>
        <p:txBody>
          <a:bodyPr/>
          <a:lstStyle/>
          <a:p>
            <a:pPr>
              <a:defRPr/>
            </a:pPr>
            <a:fld id="{3CFFACF2-E39D-4059-8AD8-645529713DC3}" type="slidenum">
              <a:rPr lang="en-US"/>
              <a:pPr>
                <a:defRPr/>
              </a:pPr>
              <a:t>1</a:t>
            </a:fld>
            <a:endParaRPr lang="en-US"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13"/>
          <p:cNvSpPr txBox="1">
            <a:spLocks noChangeArrowheads="1"/>
          </p:cNvSpPr>
          <p:nvPr/>
        </p:nvSpPr>
        <p:spPr bwMode="auto">
          <a:xfrm>
            <a:off x="1258888" y="-33338"/>
            <a:ext cx="381793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eaLnBrk="1" hangingPunct="1">
              <a:spcBef>
                <a:spcPct val="0"/>
              </a:spcBef>
              <a:buFontTx/>
              <a:buNone/>
            </a:pPr>
            <a:r>
              <a:rPr lang="en-GB" altLang="en-US" b="1" dirty="0" err="1">
                <a:solidFill>
                  <a:schemeClr val="bg1"/>
                </a:solidFill>
                <a:latin typeface="Arial Narrow" pitchFamily="34" charset="0"/>
              </a:rPr>
              <a:t>iPROCEEDS</a:t>
            </a:r>
            <a:r>
              <a:rPr lang="en-GB" altLang="en-US" b="1" dirty="0">
                <a:solidFill>
                  <a:schemeClr val="bg1"/>
                </a:solidFill>
                <a:latin typeface="Arial Narrow" pitchFamily="34" charset="0"/>
              </a:rPr>
              <a:t> </a:t>
            </a:r>
          </a:p>
          <a:p>
            <a:pPr eaLnBrk="1" hangingPunct="1">
              <a:spcBef>
                <a:spcPct val="0"/>
              </a:spcBef>
              <a:buFontTx/>
              <a:buNone/>
            </a:pPr>
            <a:r>
              <a:rPr lang="en-GB" altLang="en-US" sz="1400" b="1" dirty="0">
                <a:solidFill>
                  <a:schemeClr val="bg1"/>
                </a:solidFill>
              </a:rPr>
              <a:t>Project on targeting crime proceeds on the Internet in South-eastern Europe and Turkey</a:t>
            </a:r>
            <a:endParaRPr lang="en-US" altLang="en-US" sz="1400" dirty="0">
              <a:solidFill>
                <a:schemeClr val="bg1"/>
              </a:solidFill>
            </a:endParaRPr>
          </a:p>
          <a:p>
            <a:pPr eaLnBrk="1" hangingPunct="1">
              <a:spcBef>
                <a:spcPct val="0"/>
              </a:spcBef>
              <a:buFontTx/>
              <a:buNone/>
            </a:pPr>
            <a:endParaRPr lang="en-GB" altLang="en-US" sz="1600" b="1" dirty="0">
              <a:solidFill>
                <a:schemeClr val="bg1"/>
              </a:solidFill>
              <a:latin typeface="Arial Narrow" pitchFamily="34" charset="0"/>
            </a:endParaRPr>
          </a:p>
        </p:txBody>
      </p:sp>
      <p:pic>
        <p:nvPicPr>
          <p:cNvPr id="10"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229601" cy="1143000"/>
          </a:xfrm>
        </p:spPr>
        <p:txBody>
          <a:bodyPr/>
          <a:lstStyle/>
          <a:p>
            <a:r>
              <a:rPr lang="en-US" sz="3400" b="1" dirty="0" err="1" smtClean="0"/>
              <a:t>Trafik</a:t>
            </a:r>
            <a:r>
              <a:rPr lang="en-US" sz="3400" b="1" dirty="0" smtClean="0"/>
              <a:t> </a:t>
            </a:r>
            <a:r>
              <a:rPr lang="en-US" sz="3400" b="1" dirty="0" err="1" smtClean="0"/>
              <a:t>Verileri</a:t>
            </a:r>
            <a:endParaRPr lang="en-US" sz="3400" b="1" dirty="0"/>
          </a:p>
        </p:txBody>
      </p:sp>
      <p:sp>
        <p:nvSpPr>
          <p:cNvPr id="3" name="Content Placeholder 2"/>
          <p:cNvSpPr>
            <a:spLocks noGrp="1"/>
          </p:cNvSpPr>
          <p:nvPr>
            <p:ph idx="1"/>
          </p:nvPr>
        </p:nvSpPr>
        <p:spPr>
          <a:xfrm>
            <a:off x="682171" y="1590910"/>
            <a:ext cx="7779657" cy="4956930"/>
          </a:xfrm>
        </p:spPr>
        <p:txBody>
          <a:bodyPr>
            <a:normAutofit/>
          </a:bodyPr>
          <a:lstStyle/>
          <a:p>
            <a:pPr algn="just">
              <a:spcBef>
                <a:spcPts val="600"/>
              </a:spcBef>
              <a:spcAft>
                <a:spcPts val="1200"/>
              </a:spcAft>
            </a:pPr>
            <a:r>
              <a:rPr lang="tr-TR" dirty="0" smtClean="0"/>
              <a:t>Bir bilgisayar sistemi aracılığıyla gerçekleşen </a:t>
            </a:r>
            <a:r>
              <a:rPr lang="tr-TR" b="1" u="sng" dirty="0" smtClean="0"/>
              <a:t>iletişimle ilgili olan</a:t>
            </a:r>
            <a:r>
              <a:rPr lang="tr-TR" dirty="0" smtClean="0"/>
              <a:t>, </a:t>
            </a:r>
            <a:r>
              <a:rPr lang="tr-TR" b="1" u="sng" dirty="0" smtClean="0"/>
              <a:t>iletişim zincirinin bir halkasını teşkil eden bilgisayar sistemi tarafından üretilmiş </a:t>
            </a:r>
            <a:r>
              <a:rPr lang="tr-TR" dirty="0" smtClean="0"/>
              <a:t>bilgisayar verisi</a:t>
            </a:r>
          </a:p>
          <a:p>
            <a:pPr algn="just">
              <a:spcBef>
                <a:spcPts val="600"/>
              </a:spcBef>
              <a:spcAft>
                <a:spcPts val="1200"/>
              </a:spcAft>
            </a:pPr>
            <a:endParaRPr lang="tr-TR" b="1" u="sng" dirty="0" smtClean="0"/>
          </a:p>
          <a:p>
            <a:pPr algn="just">
              <a:spcBef>
                <a:spcPts val="600"/>
              </a:spcBef>
              <a:spcAft>
                <a:spcPts val="1200"/>
              </a:spcAft>
            </a:pPr>
            <a:r>
              <a:rPr lang="tr-TR" dirty="0" smtClean="0"/>
              <a:t>İletişimin </a:t>
            </a:r>
            <a:r>
              <a:rPr lang="tr-TR" b="1" u="sng" dirty="0" smtClean="0"/>
              <a:t>başlangıç noktasını</a:t>
            </a:r>
            <a:r>
              <a:rPr lang="tr-TR" dirty="0" smtClean="0"/>
              <a:t>, </a:t>
            </a:r>
            <a:r>
              <a:rPr lang="tr-TR" b="1" u="sng" dirty="0" smtClean="0"/>
              <a:t>hedefe varış noktasını</a:t>
            </a:r>
            <a:r>
              <a:rPr lang="tr-TR" dirty="0" smtClean="0"/>
              <a:t>, </a:t>
            </a:r>
            <a:r>
              <a:rPr lang="tr-TR" b="1" u="sng" dirty="0" smtClean="0"/>
              <a:t>izlediği yolu</a:t>
            </a:r>
            <a:r>
              <a:rPr lang="tr-TR" dirty="0" smtClean="0"/>
              <a:t>, </a:t>
            </a:r>
            <a:r>
              <a:rPr lang="tr-TR" b="1" u="sng" dirty="0" smtClean="0"/>
              <a:t>saatini</a:t>
            </a:r>
            <a:r>
              <a:rPr lang="tr-TR" dirty="0" smtClean="0"/>
              <a:t>, </a:t>
            </a:r>
            <a:r>
              <a:rPr lang="tr-TR" b="1" u="sng" dirty="0" smtClean="0"/>
              <a:t>tarihini</a:t>
            </a:r>
            <a:r>
              <a:rPr lang="tr-TR" dirty="0" smtClean="0"/>
              <a:t>, </a:t>
            </a:r>
            <a:r>
              <a:rPr lang="tr-TR" b="1" u="sng" dirty="0" smtClean="0"/>
              <a:t>boyutunu</a:t>
            </a:r>
            <a:r>
              <a:rPr lang="tr-TR" dirty="0" smtClean="0"/>
              <a:t>, </a:t>
            </a:r>
            <a:r>
              <a:rPr lang="tr-TR" b="1" u="sng" dirty="0" smtClean="0"/>
              <a:t>süresini</a:t>
            </a:r>
            <a:r>
              <a:rPr lang="tr-TR" dirty="0" smtClean="0"/>
              <a:t> veya </a:t>
            </a:r>
            <a:r>
              <a:rPr lang="tr-TR" b="1" u="sng" dirty="0" smtClean="0"/>
              <a:t>iletişimde kullanılan temel hizmetin türünü</a:t>
            </a:r>
            <a:r>
              <a:rPr lang="tr-TR" b="1" dirty="0" smtClean="0"/>
              <a:t> </a:t>
            </a:r>
            <a:r>
              <a:rPr lang="tr-TR" dirty="0" smtClean="0"/>
              <a:t>gösterir.</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10</a:t>
            </a:fld>
            <a:endParaRPr lang="en-US" dirty="0"/>
          </a:p>
        </p:txBody>
      </p:sp>
    </p:spTree>
    <p:extLst>
      <p:ext uri="{BB962C8B-B14F-4D97-AF65-F5344CB8AC3E}">
        <p14:creationId xmlns:p14="http://schemas.microsoft.com/office/powerpoint/2010/main" val="308072989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8389"/>
            <a:ext cx="8229600" cy="1143000"/>
          </a:xfrm>
        </p:spPr>
        <p:txBody>
          <a:bodyPr rtlCol="0">
            <a:normAutofit fontScale="90000"/>
          </a:bodyPr>
          <a:lstStyle/>
          <a:p>
            <a:pPr eaLnBrk="1" fontAlgn="auto" hangingPunct="1">
              <a:spcAft>
                <a:spcPts val="0"/>
              </a:spcAft>
              <a:defRPr/>
            </a:pPr>
            <a:r>
              <a:rPr lang="en-GB" sz="4000" b="1" dirty="0" err="1"/>
              <a:t>Madde</a:t>
            </a:r>
            <a:r>
              <a:rPr lang="en-GB" sz="4000" b="1" dirty="0"/>
              <a:t> 20 - </a:t>
            </a:r>
            <a:r>
              <a:rPr lang="en-GB" sz="4000" b="1" dirty="0" err="1"/>
              <a:t>Trafik</a:t>
            </a:r>
            <a:r>
              <a:rPr lang="en-GB" sz="4000" b="1" dirty="0"/>
              <a:t> </a:t>
            </a:r>
            <a:r>
              <a:rPr lang="en-GB" sz="4000" b="1" dirty="0" err="1"/>
              <a:t>Verilerinin</a:t>
            </a:r>
            <a:r>
              <a:rPr lang="en-GB" sz="4000" b="1" dirty="0"/>
              <a:t> </a:t>
            </a:r>
            <a:br>
              <a:rPr lang="en-GB" sz="4000" b="1" dirty="0"/>
            </a:br>
            <a:r>
              <a:rPr lang="en-GB" sz="4000" b="1" dirty="0" err="1"/>
              <a:t>Gerçek</a:t>
            </a:r>
            <a:r>
              <a:rPr lang="en-GB" sz="4000" b="1" dirty="0"/>
              <a:t> </a:t>
            </a:r>
            <a:r>
              <a:rPr lang="en-GB" sz="4000" b="1" dirty="0" err="1"/>
              <a:t>Zamanlı</a:t>
            </a:r>
            <a:r>
              <a:rPr lang="en-GB" sz="4000" b="1" dirty="0"/>
              <a:t> </a:t>
            </a:r>
            <a:r>
              <a:rPr lang="en-GB" sz="4000" b="1" dirty="0" err="1"/>
              <a:t>Toplanması</a:t>
            </a:r>
            <a:r>
              <a:rPr lang="en-GB" sz="4000" b="1" dirty="0"/>
              <a:t> </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100</a:t>
            </a:fld>
            <a:endParaRPr lang="en-US" dirty="0">
              <a:solidFill>
                <a:schemeClr val="tx1"/>
              </a:solidFill>
            </a:endParaRPr>
          </a:p>
        </p:txBody>
      </p:sp>
      <p:sp>
        <p:nvSpPr>
          <p:cNvPr id="6" name="Rectangle 3"/>
          <p:cNvSpPr txBox="1">
            <a:spLocks noChangeArrowheads="1"/>
          </p:cNvSpPr>
          <p:nvPr/>
        </p:nvSpPr>
        <p:spPr bwMode="auto">
          <a:xfrm>
            <a:off x="457200" y="1310646"/>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tr-TR" sz="2400" dirty="0"/>
              <a:t>Taraflardan her biri, yetkili makamlarına aşağıdaki hususlarda yetki tanınması için gerekli olabilecek yasama tedbirlerini ve diğer tedbirleri kabul edecektir: </a:t>
            </a:r>
          </a:p>
          <a:p>
            <a:pPr marL="0" indent="0" algn="just" eaLnBrk="1" fontAlgn="auto" hangingPunct="1">
              <a:lnSpc>
                <a:spcPct val="90000"/>
              </a:lnSpc>
              <a:spcBef>
                <a:spcPts val="600"/>
              </a:spcBef>
              <a:spcAft>
                <a:spcPts val="1200"/>
              </a:spcAft>
              <a:buNone/>
              <a:defRPr/>
            </a:pPr>
            <a:r>
              <a:rPr lang="tr-TR" sz="2400" dirty="0"/>
              <a:t>	Bir bilgisayar sistemi aracılığıyla iletilmiş, ülkesindeki belirli 	haberleşmeler ile ilişkili gerçek zamanlı trafik verilerini;</a:t>
            </a:r>
          </a:p>
          <a:p>
            <a:pPr marL="857250" lvl="1" indent="-457200" algn="just" eaLnBrk="1" fontAlgn="auto" hangingPunct="1">
              <a:lnSpc>
                <a:spcPct val="90000"/>
              </a:lnSpc>
              <a:spcBef>
                <a:spcPts val="600"/>
              </a:spcBef>
              <a:spcAft>
                <a:spcPts val="1200"/>
              </a:spcAft>
              <a:buFont typeface="+mj-lt"/>
              <a:buAutoNum type="alphaLcParenR"/>
              <a:defRPr/>
            </a:pPr>
            <a:r>
              <a:rPr lang="tr-TR" sz="2000" dirty="0">
                <a:solidFill>
                  <a:prstClr val="black"/>
                </a:solidFill>
              </a:rPr>
              <a:t>ilgili Tarafın sınırları dahilinde mevcut teknik imkânlar kullanarak toplama veya kaydetme, ve</a:t>
            </a:r>
            <a:endParaRPr lang="tr-TR" sz="2000" dirty="0"/>
          </a:p>
          <a:p>
            <a:pPr marL="857250" lvl="1" indent="-457200" algn="just" eaLnBrk="1" fontAlgn="auto" hangingPunct="1">
              <a:lnSpc>
                <a:spcPct val="90000"/>
              </a:lnSpc>
              <a:spcBef>
                <a:spcPts val="600"/>
              </a:spcBef>
              <a:spcAft>
                <a:spcPts val="1200"/>
              </a:spcAft>
              <a:buFont typeface="+mj-lt"/>
              <a:buAutoNum type="alphaLcParenR"/>
              <a:defRPr/>
            </a:pPr>
            <a:r>
              <a:rPr lang="tr-TR" sz="2400" b="1" dirty="0">
                <a:solidFill>
                  <a:srgbClr val="FF0000"/>
                </a:solidFill>
              </a:rPr>
              <a:t>bir hizmet sağlayıcının mevcut teknik imkânları çerçevesinde</a:t>
            </a:r>
            <a:r>
              <a:rPr lang="tr-TR" sz="2400" dirty="0"/>
              <a:t>,</a:t>
            </a:r>
          </a:p>
          <a:p>
            <a:pPr marL="1257300" lvl="2" indent="-457200" algn="just" eaLnBrk="1" fontAlgn="auto" hangingPunct="1">
              <a:lnSpc>
                <a:spcPct val="90000"/>
              </a:lnSpc>
              <a:spcBef>
                <a:spcPts val="600"/>
              </a:spcBef>
              <a:spcAft>
                <a:spcPts val="600"/>
              </a:spcAft>
              <a:buFont typeface="+mj-lt"/>
              <a:buAutoNum type="romanUcPeriod"/>
              <a:defRPr/>
            </a:pPr>
            <a:r>
              <a:rPr lang="tr-TR" sz="2000" b="1" dirty="0">
                <a:solidFill>
                  <a:srgbClr val="FF0000"/>
                </a:solidFill>
              </a:rPr>
              <a:t>ilgili Tarafın sınırları dahilinde mevcut teknik yöntemler uygulayarak toplamaya veya kaydetmeye</a:t>
            </a:r>
            <a:r>
              <a:rPr lang="tr-TR" sz="1800" dirty="0"/>
              <a:t>; veya</a:t>
            </a:r>
          </a:p>
          <a:p>
            <a:pPr marL="1257300" lvl="2" indent="-457200" algn="just" eaLnBrk="1" fontAlgn="auto" hangingPunct="1">
              <a:lnSpc>
                <a:spcPct val="90000"/>
              </a:lnSpc>
              <a:spcBef>
                <a:spcPts val="600"/>
              </a:spcBef>
              <a:spcAft>
                <a:spcPts val="600"/>
              </a:spcAft>
              <a:buFont typeface="+mj-lt"/>
              <a:buAutoNum type="romanUcPeriod"/>
              <a:defRPr/>
            </a:pPr>
            <a:r>
              <a:rPr lang="tr-TR" sz="2000" b="1" dirty="0">
                <a:solidFill>
                  <a:srgbClr val="FF0000"/>
                </a:solidFill>
              </a:rPr>
              <a:t>toplama veya kaydetmesi için yetkili makamları ile işbirliği yapmaya ve onlara yardım etmeye</a:t>
            </a:r>
            <a:r>
              <a:rPr lang="tr-TR" sz="1800" dirty="0"/>
              <a:t>;</a:t>
            </a:r>
          </a:p>
          <a:p>
            <a:pPr marL="811213" lvl="1" indent="0" algn="just" eaLnBrk="1" fontAlgn="auto" hangingPunct="1">
              <a:lnSpc>
                <a:spcPct val="90000"/>
              </a:lnSpc>
              <a:spcBef>
                <a:spcPts val="600"/>
              </a:spcBef>
              <a:spcAft>
                <a:spcPts val="1200"/>
              </a:spcAft>
              <a:buNone/>
              <a:defRPr/>
            </a:pPr>
            <a:r>
              <a:rPr lang="tr-TR" sz="2000" dirty="0"/>
              <a:t>zorunlu kılmak</a:t>
            </a:r>
            <a:r>
              <a:rPr lang="tr-TR" sz="2000" dirty="0" smtClean="0"/>
              <a:t>.</a:t>
            </a:r>
            <a:endParaRPr lang="tr-TR" sz="2000" dirty="0"/>
          </a:p>
        </p:txBody>
      </p:sp>
    </p:spTree>
    <p:extLst>
      <p:ext uri="{BB962C8B-B14F-4D97-AF65-F5344CB8AC3E}">
        <p14:creationId xmlns:p14="http://schemas.microsoft.com/office/powerpoint/2010/main" val="35758141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012"/>
            <a:ext cx="8229600" cy="1143000"/>
          </a:xfrm>
        </p:spPr>
        <p:txBody>
          <a:bodyPr/>
          <a:lstStyle/>
          <a:p>
            <a:r>
              <a:rPr lang="en-US" sz="3600" b="1" dirty="0" err="1" smtClean="0"/>
              <a:t>Bir</a:t>
            </a:r>
            <a:r>
              <a:rPr lang="en-US" sz="3600" b="1" dirty="0" smtClean="0"/>
              <a:t> </a:t>
            </a:r>
            <a:r>
              <a:rPr lang="en-US" sz="3600" b="1" dirty="0" err="1" smtClean="0"/>
              <a:t>hizmet</a:t>
            </a:r>
            <a:r>
              <a:rPr lang="en-US" sz="3600" b="1" dirty="0" smtClean="0"/>
              <a:t> </a:t>
            </a:r>
            <a:r>
              <a:rPr lang="en-US" sz="3600" b="1" dirty="0" err="1" smtClean="0"/>
              <a:t>sağlayıcıyı</a:t>
            </a:r>
            <a:r>
              <a:rPr lang="en-US" sz="3600" b="1" dirty="0" smtClean="0"/>
              <a:t> </a:t>
            </a:r>
            <a:r>
              <a:rPr lang="en-US" sz="3600" b="1" dirty="0" err="1" smtClean="0"/>
              <a:t>zorunlu</a:t>
            </a:r>
            <a:r>
              <a:rPr lang="en-US" sz="3600" b="1" dirty="0" smtClean="0"/>
              <a:t> </a:t>
            </a:r>
            <a:r>
              <a:rPr lang="en-US" sz="3600" b="1" dirty="0" err="1" smtClean="0"/>
              <a:t>kılmak</a:t>
            </a:r>
            <a:endParaRPr lang="en-US" sz="3600" b="1" dirty="0"/>
          </a:p>
        </p:txBody>
      </p:sp>
      <p:sp>
        <p:nvSpPr>
          <p:cNvPr id="3" name="Content Placeholder 2"/>
          <p:cNvSpPr>
            <a:spLocks noGrp="1"/>
          </p:cNvSpPr>
          <p:nvPr>
            <p:ph idx="1"/>
          </p:nvPr>
        </p:nvSpPr>
        <p:spPr>
          <a:xfrm>
            <a:off x="504374" y="1384983"/>
            <a:ext cx="8229600" cy="4525963"/>
          </a:xfrm>
        </p:spPr>
        <p:txBody>
          <a:bodyPr/>
          <a:lstStyle/>
          <a:p>
            <a:pPr algn="just"/>
            <a:r>
              <a:rPr lang="en-US" dirty="0" err="1" smtClean="0"/>
              <a:t>Söz</a:t>
            </a:r>
            <a:r>
              <a:rPr lang="en-US" dirty="0" smtClean="0"/>
              <a:t> </a:t>
            </a:r>
            <a:r>
              <a:rPr lang="en-US" dirty="0" err="1" smtClean="0"/>
              <a:t>konusu</a:t>
            </a:r>
            <a:r>
              <a:rPr lang="en-US" dirty="0" smtClean="0"/>
              <a:t> </a:t>
            </a:r>
            <a:r>
              <a:rPr lang="en-US" dirty="0" err="1" smtClean="0"/>
              <a:t>teknik</a:t>
            </a:r>
            <a:r>
              <a:rPr lang="en-US" dirty="0" smtClean="0"/>
              <a:t> </a:t>
            </a:r>
            <a:r>
              <a:rPr lang="en-US" dirty="0" err="1" smtClean="0"/>
              <a:t>özellikler</a:t>
            </a:r>
            <a:r>
              <a:rPr lang="en-US" dirty="0" smtClean="0"/>
              <a:t> </a:t>
            </a:r>
            <a:r>
              <a:rPr lang="en-US" dirty="0" err="1" smtClean="0"/>
              <a:t>normalde</a:t>
            </a:r>
            <a:r>
              <a:rPr lang="en-US" dirty="0" smtClean="0"/>
              <a:t> </a:t>
            </a:r>
            <a:r>
              <a:rPr lang="en-US" dirty="0" err="1" smtClean="0"/>
              <a:t>kullanılsın</a:t>
            </a:r>
            <a:r>
              <a:rPr lang="en-US" dirty="0" smtClean="0"/>
              <a:t> </a:t>
            </a:r>
            <a:r>
              <a:rPr lang="en-US" dirty="0" err="1" smtClean="0"/>
              <a:t>yahut</a:t>
            </a:r>
            <a:r>
              <a:rPr lang="en-US" dirty="0" smtClean="0"/>
              <a:t> </a:t>
            </a:r>
            <a:r>
              <a:rPr lang="en-US" dirty="0" err="1" smtClean="0"/>
              <a:t>kullanılmasın</a:t>
            </a:r>
            <a:r>
              <a:rPr lang="en-US" dirty="0" smtClean="0"/>
              <a:t>, </a:t>
            </a:r>
            <a:r>
              <a:rPr lang="en-US" dirty="0" err="1" smtClean="0"/>
              <a:t>hizmet</a:t>
            </a:r>
            <a:r>
              <a:rPr lang="en-US" dirty="0" smtClean="0"/>
              <a:t> </a:t>
            </a:r>
            <a:r>
              <a:rPr lang="en-US" dirty="0" err="1" smtClean="0"/>
              <a:t>sağlayıcının</a:t>
            </a:r>
            <a:r>
              <a:rPr lang="en-US" dirty="0" smtClean="0"/>
              <a:t> </a:t>
            </a:r>
            <a:r>
              <a:rPr lang="en-US" dirty="0" err="1" smtClean="0"/>
              <a:t>teknik</a:t>
            </a:r>
            <a:r>
              <a:rPr lang="en-US" dirty="0" smtClean="0"/>
              <a:t> </a:t>
            </a:r>
            <a:r>
              <a:rPr lang="en-US" dirty="0" err="1" smtClean="0"/>
              <a:t>becerilerinin</a:t>
            </a:r>
            <a:r>
              <a:rPr lang="en-US" dirty="0" smtClean="0"/>
              <a:t> </a:t>
            </a:r>
            <a:r>
              <a:rPr lang="en-US" dirty="0" err="1" smtClean="0"/>
              <a:t>derecesine</a:t>
            </a:r>
            <a:r>
              <a:rPr lang="en-US" dirty="0" smtClean="0"/>
              <a:t> </a:t>
            </a:r>
            <a:r>
              <a:rPr lang="en-US" dirty="0" err="1" smtClean="0"/>
              <a:t>bağlıdır</a:t>
            </a:r>
            <a:r>
              <a:rPr lang="en-US" dirty="0" smtClean="0"/>
              <a:t>.</a:t>
            </a:r>
          </a:p>
          <a:p>
            <a:pPr algn="just"/>
            <a:endParaRPr lang="en-US" sz="1800" dirty="0"/>
          </a:p>
          <a:p>
            <a:pPr algn="just"/>
            <a:r>
              <a:rPr lang="en-US" dirty="0" err="1" smtClean="0"/>
              <a:t>Hizmet</a:t>
            </a:r>
            <a:r>
              <a:rPr lang="en-US" dirty="0" smtClean="0"/>
              <a:t> </a:t>
            </a:r>
            <a:r>
              <a:rPr lang="en-US" dirty="0" err="1" smtClean="0"/>
              <a:t>sağlayıcılara</a:t>
            </a:r>
            <a:r>
              <a:rPr lang="en-US" dirty="0" smtClean="0"/>
              <a:t> </a:t>
            </a:r>
            <a:r>
              <a:rPr lang="en-US" dirty="0" err="1" smtClean="0"/>
              <a:t>şu</a:t>
            </a:r>
            <a:r>
              <a:rPr lang="en-US" dirty="0" smtClean="0"/>
              <a:t> </a:t>
            </a:r>
            <a:r>
              <a:rPr lang="en-US" dirty="0" err="1" smtClean="0"/>
              <a:t>konularda</a:t>
            </a:r>
            <a:r>
              <a:rPr lang="en-US" dirty="0" smtClean="0"/>
              <a:t> </a:t>
            </a:r>
            <a:r>
              <a:rPr lang="en-US" dirty="0" err="1" smtClean="0"/>
              <a:t>yükümlülük</a:t>
            </a:r>
            <a:r>
              <a:rPr lang="en-US" dirty="0" smtClean="0"/>
              <a:t> </a:t>
            </a:r>
            <a:r>
              <a:rPr lang="en-US" dirty="0" err="1" smtClean="0"/>
              <a:t>getirmez</a:t>
            </a:r>
            <a:r>
              <a:rPr lang="en-US" dirty="0" smtClean="0"/>
              <a:t>: </a:t>
            </a:r>
          </a:p>
          <a:p>
            <a:pPr lvl="1" algn="just"/>
            <a:r>
              <a:rPr lang="en-US" dirty="0" err="1" smtClean="0"/>
              <a:t>Yeni</a:t>
            </a:r>
            <a:r>
              <a:rPr lang="en-US" dirty="0" smtClean="0"/>
              <a:t> </a:t>
            </a:r>
            <a:r>
              <a:rPr lang="en-US" dirty="0" err="1" smtClean="0"/>
              <a:t>teçhizat</a:t>
            </a:r>
            <a:r>
              <a:rPr lang="en-US" dirty="0" smtClean="0"/>
              <a:t> </a:t>
            </a:r>
            <a:r>
              <a:rPr lang="en-US" dirty="0" err="1" smtClean="0"/>
              <a:t>geliştirmek</a:t>
            </a:r>
            <a:endParaRPr lang="en-US" dirty="0" smtClean="0"/>
          </a:p>
          <a:p>
            <a:pPr lvl="1" algn="just"/>
            <a:r>
              <a:rPr lang="en-US" dirty="0" err="1" smtClean="0"/>
              <a:t>Uzman</a:t>
            </a:r>
            <a:r>
              <a:rPr lang="en-US" dirty="0" smtClean="0"/>
              <a:t> </a:t>
            </a:r>
            <a:r>
              <a:rPr lang="en-US" dirty="0" err="1" smtClean="0"/>
              <a:t>desteği</a:t>
            </a:r>
            <a:r>
              <a:rPr lang="en-US" dirty="0" smtClean="0"/>
              <a:t> </a:t>
            </a:r>
            <a:r>
              <a:rPr lang="en-US" dirty="0" err="1" smtClean="0"/>
              <a:t>almak</a:t>
            </a:r>
            <a:endParaRPr lang="en-US" dirty="0" smtClean="0"/>
          </a:p>
          <a:p>
            <a:pPr lvl="1" algn="just"/>
            <a:r>
              <a:rPr lang="en-US" dirty="0" err="1" smtClean="0"/>
              <a:t>Sistemleri</a:t>
            </a:r>
            <a:r>
              <a:rPr lang="en-US" dirty="0" smtClean="0"/>
              <a:t> </a:t>
            </a:r>
            <a:r>
              <a:rPr lang="en-US" dirty="0" err="1" smtClean="0"/>
              <a:t>maliyetli</a:t>
            </a:r>
            <a:r>
              <a:rPr lang="en-US" dirty="0" smtClean="0"/>
              <a:t> </a:t>
            </a:r>
            <a:r>
              <a:rPr lang="en-US" dirty="0" err="1" smtClean="0"/>
              <a:t>bir</a:t>
            </a:r>
            <a:r>
              <a:rPr lang="en-US" dirty="0" smtClean="0"/>
              <a:t> </a:t>
            </a:r>
            <a:r>
              <a:rPr lang="en-US" dirty="0" err="1" smtClean="0"/>
              <a:t>şekilde</a:t>
            </a:r>
            <a:r>
              <a:rPr lang="en-US" dirty="0" smtClean="0"/>
              <a:t> </a:t>
            </a:r>
            <a:r>
              <a:rPr lang="en-US" dirty="0" err="1" smtClean="0"/>
              <a:t>yeniden</a:t>
            </a:r>
            <a:r>
              <a:rPr lang="en-US" dirty="0" smtClean="0"/>
              <a:t> </a:t>
            </a:r>
            <a:r>
              <a:rPr lang="en-US" dirty="0" err="1" smtClean="0"/>
              <a:t>yapılandırmak</a:t>
            </a:r>
            <a:endParaRPr lang="en-US" dirty="0"/>
          </a:p>
          <a:p>
            <a:pPr marL="0" indent="0" algn="just">
              <a:buNone/>
            </a:pPr>
            <a:endParaRPr lang="en-US" dirty="0"/>
          </a:p>
          <a:p>
            <a:pPr algn="just"/>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101</a:t>
            </a:fld>
            <a:endParaRPr lang="en-US" dirty="0">
              <a:solidFill>
                <a:schemeClr val="tx1"/>
              </a:solidFill>
            </a:endParaRPr>
          </a:p>
        </p:txBody>
      </p:sp>
    </p:spTree>
    <p:extLst>
      <p:ext uri="{BB962C8B-B14F-4D97-AF65-F5344CB8AC3E}">
        <p14:creationId xmlns:p14="http://schemas.microsoft.com/office/powerpoint/2010/main" val="138018555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78697"/>
            <a:ext cx="8229600" cy="1143000"/>
          </a:xfrm>
        </p:spPr>
        <p:txBody>
          <a:bodyPr rtlCol="0">
            <a:normAutofit fontScale="90000"/>
          </a:bodyPr>
          <a:lstStyle/>
          <a:p>
            <a:pPr eaLnBrk="1" fontAlgn="auto" hangingPunct="1">
              <a:spcAft>
                <a:spcPts val="0"/>
              </a:spcAft>
              <a:defRPr/>
            </a:pPr>
            <a:r>
              <a:rPr lang="en-GB" sz="4000" b="1" dirty="0" err="1"/>
              <a:t>Madde</a:t>
            </a:r>
            <a:r>
              <a:rPr lang="en-GB" sz="4000" b="1" dirty="0"/>
              <a:t> 20 - </a:t>
            </a:r>
            <a:r>
              <a:rPr lang="en-GB" sz="4000" b="1" dirty="0" err="1"/>
              <a:t>Trafik</a:t>
            </a:r>
            <a:r>
              <a:rPr lang="en-GB" sz="4000" b="1" dirty="0"/>
              <a:t> </a:t>
            </a:r>
            <a:r>
              <a:rPr lang="en-GB" sz="4000" b="1" dirty="0" err="1"/>
              <a:t>Verilerinin</a:t>
            </a:r>
            <a:r>
              <a:rPr lang="en-GB" sz="4000" b="1" dirty="0"/>
              <a:t> </a:t>
            </a:r>
            <a:br>
              <a:rPr lang="en-GB" sz="4000" b="1" dirty="0"/>
            </a:br>
            <a:r>
              <a:rPr lang="en-GB" sz="4000" b="1" dirty="0" err="1"/>
              <a:t>Gerçek</a:t>
            </a:r>
            <a:r>
              <a:rPr lang="en-GB" sz="4000" b="1" dirty="0"/>
              <a:t> </a:t>
            </a:r>
            <a:r>
              <a:rPr lang="en-GB" sz="4000" b="1" dirty="0" err="1"/>
              <a:t>Zamanlı</a:t>
            </a:r>
            <a:r>
              <a:rPr lang="en-GB" sz="4000" b="1" dirty="0"/>
              <a:t> </a:t>
            </a:r>
            <a:r>
              <a:rPr lang="en-GB" sz="4000" b="1" dirty="0" err="1"/>
              <a:t>Toplanması</a:t>
            </a:r>
            <a:r>
              <a:rPr lang="en-GB" sz="4000" b="1" dirty="0"/>
              <a:t> </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102</a:t>
            </a:fld>
            <a:endParaRPr lang="en-US" dirty="0">
              <a:solidFill>
                <a:schemeClr val="tx1"/>
              </a:solidFill>
            </a:endParaRPr>
          </a:p>
        </p:txBody>
      </p:sp>
      <p:sp>
        <p:nvSpPr>
          <p:cNvPr id="6" name="Rectangle 3"/>
          <p:cNvSpPr txBox="1">
            <a:spLocks noChangeArrowheads="1"/>
          </p:cNvSpPr>
          <p:nvPr/>
        </p:nvSpPr>
        <p:spPr bwMode="auto">
          <a:xfrm>
            <a:off x="441960" y="1526184"/>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tr-TR" sz="2400" dirty="0"/>
              <a:t>Taraflardan her biri, yetkili makamlarına aşağıdaki hususlarda yetki tanınması için gerekli olabilecek yasama tedbirlerini ve diğer tedbirleri kabul edecektir: </a:t>
            </a:r>
          </a:p>
          <a:p>
            <a:pPr marL="0" indent="0" algn="just" eaLnBrk="1" fontAlgn="auto" hangingPunct="1">
              <a:lnSpc>
                <a:spcPct val="90000"/>
              </a:lnSpc>
              <a:spcBef>
                <a:spcPts val="600"/>
              </a:spcBef>
              <a:spcAft>
                <a:spcPts val="1200"/>
              </a:spcAft>
              <a:buNone/>
              <a:defRPr/>
            </a:pPr>
            <a:r>
              <a:rPr lang="tr-TR" sz="2400" dirty="0"/>
              <a:t>	Bir bilgisayar sistemi aracılığıyla iletilmiş, ülkesindeki </a:t>
            </a:r>
            <a:r>
              <a:rPr lang="tr-TR" sz="2800" b="1" dirty="0">
                <a:solidFill>
                  <a:srgbClr val="FF0000"/>
                </a:solidFill>
              </a:rPr>
              <a:t>belirli 	haberleşmeler ile ilişkili </a:t>
            </a:r>
            <a:r>
              <a:rPr lang="tr-TR" sz="2400" dirty="0"/>
              <a:t>gerçek zamanlı trafik verilerini;</a:t>
            </a:r>
          </a:p>
          <a:p>
            <a:pPr marL="857250" lvl="1" indent="-457200" algn="just" eaLnBrk="1" fontAlgn="auto" hangingPunct="1">
              <a:lnSpc>
                <a:spcPct val="90000"/>
              </a:lnSpc>
              <a:spcBef>
                <a:spcPts val="600"/>
              </a:spcBef>
              <a:spcAft>
                <a:spcPts val="1200"/>
              </a:spcAft>
              <a:buFont typeface="+mj-lt"/>
              <a:buAutoNum type="alphaLcParenR"/>
              <a:defRPr/>
            </a:pPr>
            <a:r>
              <a:rPr lang="tr-TR" sz="2000" dirty="0">
                <a:solidFill>
                  <a:prstClr val="black"/>
                </a:solidFill>
              </a:rPr>
              <a:t>ilgili Tarafın sınırları dahilinde mevcut teknik imkânlar kullanarak toplama veya kaydetme, ve</a:t>
            </a:r>
            <a:endParaRPr lang="tr-TR" sz="2000" dirty="0"/>
          </a:p>
          <a:p>
            <a:pPr marL="857250" lvl="1" indent="-457200" algn="just" eaLnBrk="1" fontAlgn="auto" hangingPunct="1">
              <a:lnSpc>
                <a:spcPct val="90000"/>
              </a:lnSpc>
              <a:spcBef>
                <a:spcPts val="600"/>
              </a:spcBef>
              <a:spcAft>
                <a:spcPts val="1200"/>
              </a:spcAft>
              <a:buFont typeface="+mj-lt"/>
              <a:buAutoNum type="alphaLcParenR"/>
              <a:defRPr/>
            </a:pPr>
            <a:r>
              <a:rPr lang="tr-TR" sz="2000" dirty="0"/>
              <a:t>bir hizmet sağlayıcının mevcut teknik imkânları çerçevesinde,</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ilgili Tarafın sınırları dahilinde mevcut teknik yöntemler uygulayarak toplamaya veya kaydetmeye; veya</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toplama veya kaydetmesi için yetkili makamları ile işbirliği yapmaya ve onlara yardım etmeye;</a:t>
            </a:r>
          </a:p>
          <a:p>
            <a:pPr marL="811213" lvl="1" indent="0" algn="just" eaLnBrk="1" fontAlgn="auto" hangingPunct="1">
              <a:lnSpc>
                <a:spcPct val="90000"/>
              </a:lnSpc>
              <a:spcBef>
                <a:spcPts val="600"/>
              </a:spcBef>
              <a:spcAft>
                <a:spcPts val="1200"/>
              </a:spcAft>
              <a:buNone/>
              <a:defRPr/>
            </a:pPr>
            <a:r>
              <a:rPr lang="tr-TR" sz="2000" dirty="0"/>
              <a:t>zorunlu kılmak.</a:t>
            </a:r>
          </a:p>
        </p:txBody>
      </p:sp>
    </p:spTree>
    <p:extLst>
      <p:ext uri="{BB962C8B-B14F-4D97-AF65-F5344CB8AC3E}">
        <p14:creationId xmlns:p14="http://schemas.microsoft.com/office/powerpoint/2010/main" val="183628831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Belirli</a:t>
            </a:r>
            <a:r>
              <a:rPr lang="en-US" sz="3600" b="1" dirty="0" smtClean="0"/>
              <a:t> </a:t>
            </a:r>
            <a:r>
              <a:rPr lang="en-US" sz="3600" b="1" dirty="0" err="1" smtClean="0"/>
              <a:t>haberleşmeler</a:t>
            </a:r>
            <a:endParaRPr lang="en-US" sz="3600" b="1" dirty="0"/>
          </a:p>
        </p:txBody>
      </p:sp>
      <p:sp>
        <p:nvSpPr>
          <p:cNvPr id="3" name="Content Placeholder 2"/>
          <p:cNvSpPr>
            <a:spLocks noGrp="1"/>
          </p:cNvSpPr>
          <p:nvPr>
            <p:ph idx="1"/>
          </p:nvPr>
        </p:nvSpPr>
        <p:spPr>
          <a:xfrm>
            <a:off x="635000" y="1585278"/>
            <a:ext cx="8051800" cy="4525963"/>
          </a:xfrm>
        </p:spPr>
        <p:txBody>
          <a:bodyPr/>
          <a:lstStyle/>
          <a:p>
            <a:pPr algn="just">
              <a:spcBef>
                <a:spcPts val="600"/>
              </a:spcBef>
              <a:spcAft>
                <a:spcPts val="1200"/>
              </a:spcAft>
            </a:pPr>
            <a:r>
              <a:rPr lang="en-US" dirty="0" err="1" smtClean="0"/>
              <a:t>Trafik</a:t>
            </a:r>
            <a:r>
              <a:rPr lang="en-US" dirty="0" smtClean="0"/>
              <a:t> </a:t>
            </a:r>
            <a:r>
              <a:rPr lang="en-US" dirty="0" err="1" smtClean="0"/>
              <a:t>verileri</a:t>
            </a:r>
            <a:r>
              <a:rPr lang="en-US" dirty="0" smtClean="0"/>
              <a:t> </a:t>
            </a:r>
            <a:r>
              <a:rPr lang="en-US" dirty="0" err="1" smtClean="0"/>
              <a:t>yetkili</a:t>
            </a:r>
            <a:r>
              <a:rPr lang="en-US" dirty="0" smtClean="0"/>
              <a:t> </a:t>
            </a:r>
            <a:r>
              <a:rPr lang="en-US" dirty="0" err="1" smtClean="0"/>
              <a:t>makamca</a:t>
            </a:r>
            <a:r>
              <a:rPr lang="en-US" dirty="0" smtClean="0"/>
              <a:t> </a:t>
            </a:r>
            <a:r>
              <a:rPr lang="en-US" dirty="0" err="1" smtClean="0"/>
              <a:t>saptanması</a:t>
            </a:r>
            <a:r>
              <a:rPr lang="en-US" dirty="0" smtClean="0"/>
              <a:t> </a:t>
            </a:r>
            <a:r>
              <a:rPr lang="en-US" dirty="0" err="1" smtClean="0"/>
              <a:t>gereken</a:t>
            </a:r>
            <a:r>
              <a:rPr lang="en-US" dirty="0" smtClean="0"/>
              <a:t> </a:t>
            </a:r>
            <a:r>
              <a:rPr lang="en-US" dirty="0" err="1" smtClean="0"/>
              <a:t>belirli</a:t>
            </a:r>
            <a:r>
              <a:rPr lang="en-US" dirty="0" smtClean="0"/>
              <a:t> </a:t>
            </a:r>
            <a:r>
              <a:rPr lang="en-US" dirty="0" err="1" smtClean="0"/>
              <a:t>haberleşmelerle</a:t>
            </a:r>
            <a:r>
              <a:rPr lang="en-US" dirty="0" smtClean="0"/>
              <a:t> </a:t>
            </a:r>
            <a:r>
              <a:rPr lang="en-US" dirty="0" err="1" smtClean="0"/>
              <a:t>ilişkilendirilmelidir</a:t>
            </a:r>
            <a:r>
              <a:rPr lang="en-US" dirty="0" smtClean="0"/>
              <a:t>.</a:t>
            </a:r>
          </a:p>
          <a:p>
            <a:pPr algn="just">
              <a:spcBef>
                <a:spcPts val="600"/>
              </a:spcBef>
              <a:spcAft>
                <a:spcPts val="1200"/>
              </a:spcAft>
            </a:pPr>
            <a:r>
              <a:rPr lang="en-US" dirty="0" err="1" smtClean="0"/>
              <a:t>Geniş</a:t>
            </a:r>
            <a:r>
              <a:rPr lang="en-US" dirty="0" smtClean="0"/>
              <a:t> </a:t>
            </a:r>
            <a:r>
              <a:rPr lang="en-US" dirty="0" err="1" smtClean="0"/>
              <a:t>miktarda</a:t>
            </a:r>
            <a:r>
              <a:rPr lang="en-US" dirty="0" smtClean="0"/>
              <a:t> </a:t>
            </a:r>
            <a:r>
              <a:rPr lang="en-US" dirty="0" err="1" smtClean="0"/>
              <a:t>trafik</a:t>
            </a:r>
            <a:r>
              <a:rPr lang="en-US" dirty="0" smtClean="0"/>
              <a:t> </a:t>
            </a:r>
            <a:r>
              <a:rPr lang="en-US" dirty="0" err="1" smtClean="0"/>
              <a:t>verisine</a:t>
            </a:r>
            <a:r>
              <a:rPr lang="en-US" dirty="0" smtClean="0"/>
              <a:t> </a:t>
            </a:r>
            <a:r>
              <a:rPr lang="en-US" dirty="0" err="1" smtClean="0"/>
              <a:t>yönelik</a:t>
            </a:r>
            <a:r>
              <a:rPr lang="en-US" dirty="0" smtClean="0"/>
              <a:t> </a:t>
            </a:r>
            <a:r>
              <a:rPr lang="en-US" dirty="0" err="1"/>
              <a:t>g</a:t>
            </a:r>
            <a:r>
              <a:rPr lang="en-US" dirty="0" err="1" smtClean="0"/>
              <a:t>enel</a:t>
            </a:r>
            <a:r>
              <a:rPr lang="en-US" dirty="0" smtClean="0"/>
              <a:t> </a:t>
            </a:r>
            <a:r>
              <a:rPr lang="en-US" dirty="0" err="1" smtClean="0"/>
              <a:t>veya</a:t>
            </a:r>
            <a:r>
              <a:rPr lang="en-US" dirty="0" smtClean="0"/>
              <a:t> </a:t>
            </a:r>
            <a:r>
              <a:rPr lang="en-US" dirty="0" err="1" smtClean="0"/>
              <a:t>gelişigüzel</a:t>
            </a:r>
            <a:r>
              <a:rPr lang="en-US" dirty="0" smtClean="0"/>
              <a:t> </a:t>
            </a:r>
            <a:r>
              <a:rPr lang="en-US" dirty="0" err="1" smtClean="0"/>
              <a:t>izleme</a:t>
            </a:r>
            <a:r>
              <a:rPr lang="en-US" dirty="0" smtClean="0"/>
              <a:t> </a:t>
            </a:r>
            <a:r>
              <a:rPr lang="en-US" dirty="0" err="1" smtClean="0"/>
              <a:t>veya</a:t>
            </a:r>
            <a:r>
              <a:rPr lang="en-US" dirty="0" smtClean="0"/>
              <a:t> </a:t>
            </a:r>
            <a:r>
              <a:rPr lang="en-US" dirty="0" err="1" smtClean="0"/>
              <a:t>toplama</a:t>
            </a:r>
            <a:r>
              <a:rPr lang="en-US" dirty="0" smtClean="0"/>
              <a:t> </a:t>
            </a:r>
            <a:r>
              <a:rPr lang="en-US" dirty="0" err="1" smtClean="0"/>
              <a:t>işlemlerine</a:t>
            </a:r>
            <a:r>
              <a:rPr lang="en-US" dirty="0" smtClean="0"/>
              <a:t> </a:t>
            </a:r>
            <a:r>
              <a:rPr lang="en-US" dirty="0" err="1" smtClean="0"/>
              <a:t>izin</a:t>
            </a:r>
            <a:r>
              <a:rPr lang="en-US" dirty="0" smtClean="0"/>
              <a:t> </a:t>
            </a:r>
            <a:r>
              <a:rPr lang="en-US" dirty="0" err="1" smtClean="0"/>
              <a:t>verilmemektedir</a:t>
            </a:r>
            <a:r>
              <a:rPr lang="en-US" dirty="0" smtClean="0"/>
              <a:t>.</a:t>
            </a:r>
          </a:p>
          <a:p>
            <a:pPr algn="just">
              <a:spcBef>
                <a:spcPts val="600"/>
              </a:spcBef>
              <a:spcAft>
                <a:spcPts val="1200"/>
              </a:spcAft>
            </a:pPr>
            <a:r>
              <a:rPr lang="en-US" dirty="0" err="1" smtClean="0"/>
              <a:t>Suç</a:t>
            </a:r>
            <a:r>
              <a:rPr lang="en-US" dirty="0" smtClean="0"/>
              <a:t> </a:t>
            </a:r>
            <a:r>
              <a:rPr lang="en-US" dirty="0" err="1" smtClean="0"/>
              <a:t>faaliyetlerini</a:t>
            </a:r>
            <a:r>
              <a:rPr lang="en-US" dirty="0" smtClean="0"/>
              <a:t> </a:t>
            </a:r>
            <a:r>
              <a:rPr lang="en-US" dirty="0" err="1" smtClean="0"/>
              <a:t>ortaya</a:t>
            </a:r>
            <a:r>
              <a:rPr lang="en-US" dirty="0" smtClean="0"/>
              <a:t> </a:t>
            </a:r>
            <a:r>
              <a:rPr lang="en-US" dirty="0" err="1" smtClean="0"/>
              <a:t>çıkarmaya</a:t>
            </a:r>
            <a:r>
              <a:rPr lang="en-US" dirty="0" smtClean="0"/>
              <a:t> </a:t>
            </a:r>
            <a:r>
              <a:rPr lang="en-US" dirty="0" err="1" smtClean="0"/>
              <a:t>yönelik</a:t>
            </a:r>
            <a:r>
              <a:rPr lang="en-US" dirty="0" smtClean="0"/>
              <a:t> “zarf </a:t>
            </a:r>
            <a:r>
              <a:rPr lang="en-US" dirty="0" err="1" smtClean="0"/>
              <a:t>atmalara</a:t>
            </a:r>
            <a:r>
              <a:rPr lang="en-US" dirty="0" smtClean="0"/>
              <a:t>” </a:t>
            </a:r>
            <a:r>
              <a:rPr lang="en-US" dirty="0" err="1" smtClean="0"/>
              <a:t>izin</a:t>
            </a:r>
            <a:r>
              <a:rPr lang="en-US" dirty="0" smtClean="0"/>
              <a:t> </a:t>
            </a:r>
            <a:r>
              <a:rPr lang="en-US" dirty="0" err="1" smtClean="0"/>
              <a:t>verilmemektedir</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103</a:t>
            </a:fld>
            <a:endParaRPr lang="en-US" dirty="0">
              <a:solidFill>
                <a:schemeClr val="tx1"/>
              </a:solidFill>
            </a:endParaRPr>
          </a:p>
        </p:txBody>
      </p:sp>
    </p:spTree>
    <p:extLst>
      <p:ext uri="{BB962C8B-B14F-4D97-AF65-F5344CB8AC3E}">
        <p14:creationId xmlns:p14="http://schemas.microsoft.com/office/powerpoint/2010/main" val="186777333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err="1"/>
              <a:t>Madde</a:t>
            </a:r>
            <a:r>
              <a:rPr lang="en-GB" sz="3600" b="1" dirty="0"/>
              <a:t> 20 - </a:t>
            </a:r>
            <a:r>
              <a:rPr lang="en-GB" sz="3600" b="1" dirty="0" err="1"/>
              <a:t>Trafik</a:t>
            </a:r>
            <a:r>
              <a:rPr lang="en-GB" sz="3600" b="1" dirty="0"/>
              <a:t> </a:t>
            </a:r>
            <a:r>
              <a:rPr lang="en-GB" sz="3600" b="1" dirty="0" err="1"/>
              <a:t>Verilerinin</a:t>
            </a:r>
            <a:r>
              <a:rPr lang="en-GB" sz="3600" b="1" dirty="0"/>
              <a:t> </a:t>
            </a:r>
            <a:br>
              <a:rPr lang="en-GB" sz="3600" b="1" dirty="0"/>
            </a:br>
            <a:r>
              <a:rPr lang="en-GB" sz="3600" b="1" dirty="0" err="1"/>
              <a:t>Gerçek</a:t>
            </a:r>
            <a:r>
              <a:rPr lang="en-GB" sz="3600" b="1" dirty="0"/>
              <a:t> </a:t>
            </a:r>
            <a:r>
              <a:rPr lang="en-GB" sz="3600" b="1" dirty="0" err="1"/>
              <a:t>Zamanlı</a:t>
            </a:r>
            <a:r>
              <a:rPr lang="en-GB" sz="3600" b="1" dirty="0"/>
              <a:t> </a:t>
            </a:r>
            <a:r>
              <a:rPr lang="en-GB" sz="3600" b="1" dirty="0" err="1"/>
              <a:t>Toplanması</a:t>
            </a:r>
            <a:r>
              <a:rPr lang="en-GB" sz="3600" b="1" dirty="0"/>
              <a:t> </a:t>
            </a:r>
            <a:endParaRPr lang="en-US" dirty="0"/>
          </a:p>
        </p:txBody>
      </p:sp>
      <p:sp>
        <p:nvSpPr>
          <p:cNvPr id="3" name="Content Placeholder 2"/>
          <p:cNvSpPr>
            <a:spLocks noGrp="1"/>
          </p:cNvSpPr>
          <p:nvPr>
            <p:ph idx="1"/>
          </p:nvPr>
        </p:nvSpPr>
        <p:spPr>
          <a:xfrm>
            <a:off x="457200" y="1935480"/>
            <a:ext cx="8229600" cy="4525963"/>
          </a:xfrm>
        </p:spPr>
        <p:txBody>
          <a:bodyPr/>
          <a:lstStyle/>
          <a:p>
            <a:pPr marL="514350" indent="-514350" algn="just">
              <a:buFont typeface="+mj-lt"/>
              <a:buAutoNum type="arabicPeriod" startAt="2"/>
            </a:pPr>
            <a:r>
              <a:rPr lang="tr-TR" sz="2800" dirty="0"/>
              <a:t>Taraflardan birinin, kendi iç hukuk sistemindeki yerleşmiş ilkelerden dolayı 1(a) fıkrasında belirtilen tedbirleri kabul edememesi halinde, bunun yerine, ülke sınırları içerisinde iletilmiş belirli haberleşmelere ait trafik verilerinin gerçek zamanlı olarak toplanması ve kaydedilmesi işleminin ilgili Tarafın sahip olduğu teknik imkânların uygulanması vasıtasıyla sağlanması için </a:t>
            </a:r>
            <a:r>
              <a:rPr lang="tr-TR" b="1" dirty="0">
                <a:solidFill>
                  <a:srgbClr val="FF0000"/>
                </a:solidFill>
              </a:rPr>
              <a:t>gerekli olabilecek </a:t>
            </a:r>
            <a:r>
              <a:rPr lang="tr-TR" sz="2800" dirty="0"/>
              <a:t>yasama tedbirlerini ve </a:t>
            </a:r>
            <a:r>
              <a:rPr lang="tr-TR" b="1" dirty="0">
                <a:solidFill>
                  <a:srgbClr val="FF0000"/>
                </a:solidFill>
              </a:rPr>
              <a:t>diğer tedbirleri </a:t>
            </a:r>
            <a:r>
              <a:rPr lang="tr-TR" sz="2800" dirty="0"/>
              <a:t>kabul edebilecektir.</a:t>
            </a:r>
            <a:endParaRPr lang="en-US" sz="2800"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104</a:t>
            </a:fld>
            <a:endParaRPr lang="en-US" dirty="0">
              <a:solidFill>
                <a:schemeClr val="tx1"/>
              </a:solidFill>
            </a:endParaRPr>
          </a:p>
        </p:txBody>
      </p:sp>
    </p:spTree>
    <p:extLst>
      <p:ext uri="{BB962C8B-B14F-4D97-AF65-F5344CB8AC3E}">
        <p14:creationId xmlns:p14="http://schemas.microsoft.com/office/powerpoint/2010/main" val="147398690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Diğer</a:t>
            </a:r>
            <a:r>
              <a:rPr lang="en-US" sz="3600" b="1" dirty="0" smtClean="0"/>
              <a:t> </a:t>
            </a:r>
            <a:r>
              <a:rPr lang="en-US" sz="3600" b="1" dirty="0" err="1" smtClean="0"/>
              <a:t>tedbirler</a:t>
            </a:r>
            <a:endParaRPr lang="en-US" sz="3600" b="1" dirty="0"/>
          </a:p>
        </p:txBody>
      </p:sp>
      <p:sp>
        <p:nvSpPr>
          <p:cNvPr id="3" name="Content Placeholder 2"/>
          <p:cNvSpPr>
            <a:spLocks noGrp="1"/>
          </p:cNvSpPr>
          <p:nvPr>
            <p:ph idx="1"/>
          </p:nvPr>
        </p:nvSpPr>
        <p:spPr>
          <a:xfrm>
            <a:off x="635000" y="1691958"/>
            <a:ext cx="8051800" cy="4525963"/>
          </a:xfrm>
        </p:spPr>
        <p:txBody>
          <a:bodyPr/>
          <a:lstStyle/>
          <a:p>
            <a:pPr algn="just"/>
            <a:r>
              <a:rPr lang="en-US" dirty="0" smtClean="0"/>
              <a:t>Kimi </a:t>
            </a:r>
            <a:r>
              <a:rPr lang="en-US" dirty="0" err="1" smtClean="0"/>
              <a:t>ülkelerde</a:t>
            </a:r>
            <a:r>
              <a:rPr lang="en-US" dirty="0" smtClean="0"/>
              <a:t> </a:t>
            </a:r>
            <a:r>
              <a:rPr lang="en-US" dirty="0" err="1" smtClean="0"/>
              <a:t>kolluk</a:t>
            </a:r>
            <a:r>
              <a:rPr lang="en-US" dirty="0" smtClean="0"/>
              <a:t> </a:t>
            </a:r>
            <a:r>
              <a:rPr lang="en-US" dirty="0" err="1" smtClean="0"/>
              <a:t>makamlarının</a:t>
            </a:r>
            <a:r>
              <a:rPr lang="en-US" dirty="0" smtClean="0"/>
              <a:t> </a:t>
            </a:r>
            <a:r>
              <a:rPr lang="en-US" dirty="0" err="1" smtClean="0"/>
              <a:t>hizmet</a:t>
            </a:r>
            <a:r>
              <a:rPr lang="en-US" dirty="0" smtClean="0"/>
              <a:t> </a:t>
            </a:r>
            <a:r>
              <a:rPr lang="en-US" dirty="0" err="1" smtClean="0"/>
              <a:t>sağlayıcının</a:t>
            </a:r>
            <a:r>
              <a:rPr lang="en-US" dirty="0" smtClean="0"/>
              <a:t> </a:t>
            </a:r>
            <a:r>
              <a:rPr lang="en-US" dirty="0" err="1" smtClean="0"/>
              <a:t>yardımı</a:t>
            </a:r>
            <a:r>
              <a:rPr lang="en-US" dirty="0" smtClean="0"/>
              <a:t> </a:t>
            </a:r>
            <a:r>
              <a:rPr lang="en-US" dirty="0" err="1" smtClean="0"/>
              <a:t>alınmadan</a:t>
            </a:r>
            <a:r>
              <a:rPr lang="en-US" dirty="0" smtClean="0"/>
              <a:t> </a:t>
            </a:r>
            <a:r>
              <a:rPr lang="en-US" dirty="0" err="1" smtClean="0"/>
              <a:t>veya</a:t>
            </a:r>
            <a:r>
              <a:rPr lang="en-US" dirty="0" smtClean="0"/>
              <a:t> </a:t>
            </a:r>
            <a:r>
              <a:rPr lang="en-US" dirty="0" err="1" smtClean="0"/>
              <a:t>en</a:t>
            </a:r>
            <a:r>
              <a:rPr lang="en-US" dirty="0" smtClean="0"/>
              <a:t> </a:t>
            </a:r>
            <a:r>
              <a:rPr lang="en-US" dirty="0" err="1" smtClean="0"/>
              <a:t>azından</a:t>
            </a:r>
            <a:r>
              <a:rPr lang="en-US" dirty="0" smtClean="0"/>
              <a:t> </a:t>
            </a:r>
            <a:r>
              <a:rPr lang="en-US" dirty="0" err="1" smtClean="0"/>
              <a:t>bilgisi</a:t>
            </a:r>
            <a:r>
              <a:rPr lang="en-US" dirty="0" smtClean="0"/>
              <a:t> </a:t>
            </a:r>
            <a:r>
              <a:rPr lang="en-US" dirty="0" err="1" smtClean="0"/>
              <a:t>olmadan</a:t>
            </a:r>
            <a:r>
              <a:rPr lang="en-US" dirty="0" smtClean="0"/>
              <a:t> </a:t>
            </a:r>
            <a:r>
              <a:rPr lang="en-US" dirty="0" err="1" smtClean="0"/>
              <a:t>gerçek</a:t>
            </a:r>
            <a:r>
              <a:rPr lang="en-US" dirty="0" smtClean="0"/>
              <a:t> </a:t>
            </a:r>
            <a:r>
              <a:rPr lang="en-US" dirty="0" err="1" smtClean="0"/>
              <a:t>zamanlı</a:t>
            </a:r>
            <a:r>
              <a:rPr lang="en-US" dirty="0" smtClean="0"/>
              <a:t> </a:t>
            </a:r>
            <a:r>
              <a:rPr lang="en-US" dirty="0" err="1" smtClean="0"/>
              <a:t>veri</a:t>
            </a:r>
            <a:r>
              <a:rPr lang="en-US" dirty="0" smtClean="0"/>
              <a:t> </a:t>
            </a:r>
            <a:r>
              <a:rPr lang="en-US" dirty="0" err="1" smtClean="0"/>
              <a:t>toplamasına</a:t>
            </a:r>
            <a:r>
              <a:rPr lang="en-US" dirty="0" smtClean="0"/>
              <a:t> </a:t>
            </a:r>
            <a:r>
              <a:rPr lang="en-US" dirty="0" err="1" smtClean="0"/>
              <a:t>ya</a:t>
            </a:r>
            <a:r>
              <a:rPr lang="en-US" dirty="0" smtClean="0"/>
              <a:t> da </a:t>
            </a:r>
            <a:r>
              <a:rPr lang="en-US" dirty="0" err="1" smtClean="0"/>
              <a:t>kaydetmesine</a:t>
            </a:r>
            <a:r>
              <a:rPr lang="en-US" dirty="0" smtClean="0"/>
              <a:t> </a:t>
            </a:r>
            <a:r>
              <a:rPr lang="en-US" dirty="0" err="1" smtClean="0"/>
              <a:t>izin</a:t>
            </a:r>
            <a:r>
              <a:rPr lang="en-US" dirty="0" smtClean="0"/>
              <a:t> </a:t>
            </a:r>
            <a:r>
              <a:rPr lang="en-US" dirty="0" err="1" smtClean="0"/>
              <a:t>verilmemektedir</a:t>
            </a:r>
            <a:r>
              <a:rPr lang="en-US" dirty="0" smtClean="0"/>
              <a:t>.</a:t>
            </a:r>
          </a:p>
          <a:p>
            <a:pPr algn="just"/>
            <a:endParaRPr lang="en-US" sz="2400" dirty="0"/>
          </a:p>
          <a:p>
            <a:pPr algn="just"/>
            <a:r>
              <a:rPr lang="en-US" dirty="0" err="1"/>
              <a:t>B</a:t>
            </a:r>
            <a:r>
              <a:rPr lang="en-US" dirty="0" err="1" smtClean="0"/>
              <a:t>aşkaca</a:t>
            </a:r>
            <a:r>
              <a:rPr lang="en-US" dirty="0" smtClean="0"/>
              <a:t> </a:t>
            </a:r>
            <a:r>
              <a:rPr lang="en-US" dirty="0" err="1" smtClean="0"/>
              <a:t>tedbirler</a:t>
            </a:r>
            <a:r>
              <a:rPr lang="en-US" dirty="0" smtClean="0"/>
              <a:t> de </a:t>
            </a:r>
            <a:r>
              <a:rPr lang="en-US" dirty="0" err="1" smtClean="0"/>
              <a:t>alınabilir</a:t>
            </a:r>
            <a:r>
              <a:rPr lang="en-US" dirty="0" smtClean="0"/>
              <a:t>, </a:t>
            </a:r>
            <a:r>
              <a:rPr lang="en-US" dirty="0" err="1" smtClean="0"/>
              <a:t>örneğin</a:t>
            </a:r>
            <a:r>
              <a:rPr lang="en-US" dirty="0" smtClean="0"/>
              <a:t>: </a:t>
            </a:r>
          </a:p>
          <a:p>
            <a:pPr lvl="1" algn="just"/>
            <a:r>
              <a:rPr lang="en-US" dirty="0" err="1" smtClean="0"/>
              <a:t>Hizmet</a:t>
            </a:r>
            <a:r>
              <a:rPr lang="en-US" dirty="0" smtClean="0"/>
              <a:t> </a:t>
            </a:r>
            <a:r>
              <a:rPr lang="en-US" dirty="0" err="1" smtClean="0"/>
              <a:t>sağlayıcının</a:t>
            </a:r>
            <a:r>
              <a:rPr lang="en-US" dirty="0" smtClean="0"/>
              <a:t> </a:t>
            </a:r>
            <a:r>
              <a:rPr lang="en-US" dirty="0" err="1" smtClean="0"/>
              <a:t>gerekli</a:t>
            </a:r>
            <a:r>
              <a:rPr lang="en-US" dirty="0" smtClean="0"/>
              <a:t> </a:t>
            </a:r>
            <a:r>
              <a:rPr lang="en-US" dirty="0" err="1" smtClean="0"/>
              <a:t>teknik</a:t>
            </a:r>
            <a:r>
              <a:rPr lang="en-US" dirty="0" smtClean="0"/>
              <a:t> </a:t>
            </a:r>
            <a:r>
              <a:rPr lang="en-US" dirty="0" err="1" smtClean="0"/>
              <a:t>olanakları</a:t>
            </a:r>
            <a:r>
              <a:rPr lang="en-US" dirty="0" smtClean="0"/>
              <a:t> </a:t>
            </a:r>
            <a:r>
              <a:rPr lang="en-US" dirty="0" err="1" smtClean="0"/>
              <a:t>temin</a:t>
            </a:r>
            <a:r>
              <a:rPr lang="en-US" dirty="0" smtClean="0"/>
              <a:t> </a:t>
            </a:r>
            <a:r>
              <a:rPr lang="en-US" dirty="0" err="1" smtClean="0"/>
              <a:t>etmek</a:t>
            </a:r>
            <a:r>
              <a:rPr lang="en-US" dirty="0" smtClean="0"/>
              <a:t> </a:t>
            </a:r>
            <a:r>
              <a:rPr lang="en-US" dirty="0" err="1" smtClean="0"/>
              <a:t>zorunda</a:t>
            </a:r>
            <a:r>
              <a:rPr lang="en-US" dirty="0" smtClean="0"/>
              <a:t> </a:t>
            </a:r>
            <a:r>
              <a:rPr lang="en-US" dirty="0" err="1" smtClean="0"/>
              <a:t>kılınması</a:t>
            </a:r>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105</a:t>
            </a:fld>
            <a:endParaRPr lang="en-US" dirty="0">
              <a:solidFill>
                <a:schemeClr val="tx1"/>
              </a:solidFill>
            </a:endParaRPr>
          </a:p>
        </p:txBody>
      </p:sp>
    </p:spTree>
    <p:extLst>
      <p:ext uri="{BB962C8B-B14F-4D97-AF65-F5344CB8AC3E}">
        <p14:creationId xmlns:p14="http://schemas.microsoft.com/office/powerpoint/2010/main" val="98756502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err="1"/>
              <a:t>Madde</a:t>
            </a:r>
            <a:r>
              <a:rPr lang="en-GB" sz="3600" b="1" dirty="0"/>
              <a:t> 20 - </a:t>
            </a:r>
            <a:r>
              <a:rPr lang="en-GB" sz="3600" b="1" dirty="0" err="1"/>
              <a:t>Trafik</a:t>
            </a:r>
            <a:r>
              <a:rPr lang="en-GB" sz="3600" b="1" dirty="0"/>
              <a:t> </a:t>
            </a:r>
            <a:r>
              <a:rPr lang="en-GB" sz="3600" b="1" dirty="0" err="1"/>
              <a:t>Verilerinin</a:t>
            </a:r>
            <a:r>
              <a:rPr lang="en-GB" sz="3600" b="1" dirty="0"/>
              <a:t> </a:t>
            </a:r>
            <a:br>
              <a:rPr lang="en-GB" sz="3600" b="1" dirty="0"/>
            </a:br>
            <a:r>
              <a:rPr lang="en-GB" sz="3600" b="1" dirty="0" err="1"/>
              <a:t>Gerçek</a:t>
            </a:r>
            <a:r>
              <a:rPr lang="en-GB" sz="3600" b="1" dirty="0"/>
              <a:t> </a:t>
            </a:r>
            <a:r>
              <a:rPr lang="en-GB" sz="3600" b="1" dirty="0" err="1"/>
              <a:t>Zamanlı</a:t>
            </a:r>
            <a:r>
              <a:rPr lang="en-GB" sz="3600" b="1" dirty="0"/>
              <a:t> </a:t>
            </a:r>
            <a:r>
              <a:rPr lang="en-GB" sz="3600" b="1" dirty="0" err="1"/>
              <a:t>Toplanması</a:t>
            </a:r>
            <a:r>
              <a:rPr lang="en-GB" sz="3600" b="1" dirty="0"/>
              <a:t> </a:t>
            </a:r>
            <a:endParaRPr lang="en-US" dirty="0"/>
          </a:p>
        </p:txBody>
      </p:sp>
      <p:sp>
        <p:nvSpPr>
          <p:cNvPr id="3" name="Content Placeholder 2"/>
          <p:cNvSpPr>
            <a:spLocks noGrp="1"/>
          </p:cNvSpPr>
          <p:nvPr>
            <p:ph idx="1"/>
          </p:nvPr>
        </p:nvSpPr>
        <p:spPr>
          <a:xfrm>
            <a:off x="457200" y="2042160"/>
            <a:ext cx="8229600" cy="4084003"/>
          </a:xfrm>
        </p:spPr>
        <p:txBody>
          <a:bodyPr/>
          <a:lstStyle/>
          <a:p>
            <a:pPr marL="514350" indent="-514350" algn="just">
              <a:buFont typeface="+mj-lt"/>
              <a:buAutoNum type="arabicPeriod" startAt="3"/>
            </a:pPr>
            <a:r>
              <a:rPr lang="en-US" sz="2800" dirty="0" err="1"/>
              <a:t>Taraflardan</a:t>
            </a:r>
            <a:r>
              <a:rPr lang="en-US" sz="2800" dirty="0"/>
              <a:t> her </a:t>
            </a:r>
            <a:r>
              <a:rPr lang="en-US" sz="2800" dirty="0" err="1"/>
              <a:t>biri</a:t>
            </a:r>
            <a:r>
              <a:rPr lang="en-US" sz="2800" dirty="0"/>
              <a:t>, </a:t>
            </a:r>
            <a:r>
              <a:rPr lang="en-US" b="1" dirty="0" err="1">
                <a:solidFill>
                  <a:srgbClr val="FF0000"/>
                </a:solidFill>
              </a:rPr>
              <a:t>bir</a:t>
            </a:r>
            <a:r>
              <a:rPr lang="en-US" b="1" dirty="0">
                <a:solidFill>
                  <a:srgbClr val="FF0000"/>
                </a:solidFill>
              </a:rPr>
              <a:t> </a:t>
            </a:r>
            <a:r>
              <a:rPr lang="en-US" b="1" dirty="0" err="1">
                <a:solidFill>
                  <a:srgbClr val="FF0000"/>
                </a:solidFill>
              </a:rPr>
              <a:t>hizmet</a:t>
            </a:r>
            <a:r>
              <a:rPr lang="en-US" b="1" dirty="0">
                <a:solidFill>
                  <a:srgbClr val="FF0000"/>
                </a:solidFill>
              </a:rPr>
              <a:t> </a:t>
            </a:r>
            <a:r>
              <a:rPr lang="en-US" b="1" dirty="0" err="1">
                <a:solidFill>
                  <a:srgbClr val="FF0000"/>
                </a:solidFill>
              </a:rPr>
              <a:t>sağlayıcıyı</a:t>
            </a:r>
            <a:r>
              <a:rPr lang="en-US" b="1" dirty="0">
                <a:solidFill>
                  <a:srgbClr val="FF0000"/>
                </a:solidFill>
              </a:rPr>
              <a:t> </a:t>
            </a:r>
            <a:r>
              <a:rPr lang="en-US" sz="2800" dirty="0" err="1"/>
              <a:t>işbu</a:t>
            </a:r>
            <a:r>
              <a:rPr lang="en-US" sz="2800" dirty="0"/>
              <a:t> </a:t>
            </a:r>
            <a:r>
              <a:rPr lang="en-US" sz="2800" dirty="0" err="1"/>
              <a:t>madde</a:t>
            </a:r>
            <a:r>
              <a:rPr lang="en-US" sz="2800" dirty="0"/>
              <a:t> </a:t>
            </a:r>
            <a:r>
              <a:rPr lang="en-US" sz="2800" dirty="0" err="1"/>
              <a:t>ile</a:t>
            </a:r>
            <a:r>
              <a:rPr lang="en-US" sz="2800" dirty="0"/>
              <a:t> </a:t>
            </a:r>
            <a:r>
              <a:rPr lang="en-US" sz="2800" dirty="0" err="1"/>
              <a:t>öngörülen</a:t>
            </a:r>
            <a:r>
              <a:rPr lang="en-US" sz="2800" dirty="0"/>
              <a:t> </a:t>
            </a:r>
            <a:r>
              <a:rPr lang="en-US" b="1" dirty="0" err="1">
                <a:solidFill>
                  <a:srgbClr val="FF0000"/>
                </a:solidFill>
              </a:rPr>
              <a:t>herhangi</a:t>
            </a:r>
            <a:r>
              <a:rPr lang="en-US" b="1" dirty="0">
                <a:solidFill>
                  <a:srgbClr val="FF0000"/>
                </a:solidFill>
              </a:rPr>
              <a:t> </a:t>
            </a:r>
            <a:r>
              <a:rPr lang="en-US" b="1" dirty="0" err="1">
                <a:solidFill>
                  <a:srgbClr val="FF0000"/>
                </a:solidFill>
              </a:rPr>
              <a:t>bir</a:t>
            </a:r>
            <a:r>
              <a:rPr lang="en-US" b="1" dirty="0">
                <a:solidFill>
                  <a:srgbClr val="FF0000"/>
                </a:solidFill>
              </a:rPr>
              <a:t> </a:t>
            </a:r>
            <a:r>
              <a:rPr lang="en-US" b="1" dirty="0" err="1">
                <a:solidFill>
                  <a:srgbClr val="FF0000"/>
                </a:solidFill>
              </a:rPr>
              <a:t>yetkinin</a:t>
            </a:r>
            <a:r>
              <a:rPr lang="en-US" b="1" dirty="0">
                <a:solidFill>
                  <a:srgbClr val="FF0000"/>
                </a:solidFill>
              </a:rPr>
              <a:t> </a:t>
            </a:r>
            <a:r>
              <a:rPr lang="en-US" b="1" dirty="0" err="1">
                <a:solidFill>
                  <a:srgbClr val="FF0000"/>
                </a:solidFill>
              </a:rPr>
              <a:t>icrasını</a:t>
            </a:r>
            <a:r>
              <a:rPr lang="en-US" b="1" dirty="0">
                <a:solidFill>
                  <a:srgbClr val="FF0000"/>
                </a:solidFill>
              </a:rPr>
              <a:t> </a:t>
            </a:r>
            <a:r>
              <a:rPr lang="en-US" sz="2800" dirty="0" err="1"/>
              <a:t>ve</a:t>
            </a:r>
            <a:r>
              <a:rPr lang="en-US" sz="2800" dirty="0"/>
              <a:t> </a:t>
            </a:r>
            <a:r>
              <a:rPr lang="en-US" sz="2800" dirty="0" err="1"/>
              <a:t>bununla</a:t>
            </a:r>
            <a:r>
              <a:rPr lang="en-US" sz="2800" dirty="0"/>
              <a:t> </a:t>
            </a:r>
            <a:r>
              <a:rPr lang="en-US" sz="2800" dirty="0" err="1"/>
              <a:t>ilgili</a:t>
            </a:r>
            <a:r>
              <a:rPr lang="en-US" sz="2800" dirty="0"/>
              <a:t> </a:t>
            </a:r>
            <a:r>
              <a:rPr lang="en-US" sz="2800" dirty="0" err="1"/>
              <a:t>herhangi</a:t>
            </a:r>
            <a:r>
              <a:rPr lang="en-US" sz="2800" dirty="0"/>
              <a:t> </a:t>
            </a:r>
            <a:r>
              <a:rPr lang="en-US" sz="2800" dirty="0" err="1"/>
              <a:t>bir</a:t>
            </a:r>
            <a:r>
              <a:rPr lang="en-US" sz="2800" dirty="0"/>
              <a:t> </a:t>
            </a:r>
            <a:r>
              <a:rPr lang="en-US" sz="2800" dirty="0" err="1"/>
              <a:t>bilgiyi</a:t>
            </a:r>
            <a:r>
              <a:rPr lang="en-US" sz="2800" dirty="0"/>
              <a:t> </a:t>
            </a:r>
            <a:r>
              <a:rPr lang="en-US" b="1" dirty="0" err="1">
                <a:solidFill>
                  <a:srgbClr val="FF0000"/>
                </a:solidFill>
              </a:rPr>
              <a:t>gizli</a:t>
            </a:r>
            <a:r>
              <a:rPr lang="en-US" b="1" dirty="0">
                <a:solidFill>
                  <a:srgbClr val="FF0000"/>
                </a:solidFill>
              </a:rPr>
              <a:t> </a:t>
            </a:r>
            <a:r>
              <a:rPr lang="en-US" b="1" dirty="0" err="1">
                <a:solidFill>
                  <a:srgbClr val="FF0000"/>
                </a:solidFill>
              </a:rPr>
              <a:t>tutmaya</a:t>
            </a:r>
            <a:r>
              <a:rPr lang="en-US" b="1" dirty="0">
                <a:solidFill>
                  <a:srgbClr val="FF0000"/>
                </a:solidFill>
              </a:rPr>
              <a:t> </a:t>
            </a:r>
            <a:r>
              <a:rPr lang="en-US" b="1" dirty="0" err="1">
                <a:solidFill>
                  <a:srgbClr val="FF0000"/>
                </a:solidFill>
              </a:rPr>
              <a:t>zorunlu</a:t>
            </a:r>
            <a:r>
              <a:rPr lang="en-US" b="1" dirty="0">
                <a:solidFill>
                  <a:srgbClr val="FF0000"/>
                </a:solidFill>
              </a:rPr>
              <a:t> </a:t>
            </a:r>
            <a:r>
              <a:rPr lang="en-US" b="1" dirty="0" err="1">
                <a:solidFill>
                  <a:srgbClr val="FF0000"/>
                </a:solidFill>
              </a:rPr>
              <a:t>kılmak</a:t>
            </a:r>
            <a:r>
              <a:rPr lang="en-US" b="1" dirty="0">
                <a:solidFill>
                  <a:srgbClr val="FF0000"/>
                </a:solidFill>
              </a:rPr>
              <a:t> </a:t>
            </a:r>
            <a:r>
              <a:rPr lang="en-US" sz="2800" dirty="0" err="1"/>
              <a:t>için</a:t>
            </a:r>
            <a:r>
              <a:rPr lang="en-US" sz="2800" dirty="0"/>
              <a:t> </a:t>
            </a:r>
            <a:r>
              <a:rPr lang="en-US" sz="2800" dirty="0" err="1"/>
              <a:t>gerekli</a:t>
            </a:r>
            <a:r>
              <a:rPr lang="en-US" sz="2800" dirty="0"/>
              <a:t> </a:t>
            </a:r>
            <a:r>
              <a:rPr lang="en-US" sz="2800" dirty="0" err="1"/>
              <a:t>olabilecek</a:t>
            </a:r>
            <a:r>
              <a:rPr lang="en-US" sz="2800" dirty="0"/>
              <a:t> </a:t>
            </a:r>
            <a:r>
              <a:rPr lang="en-US" sz="2800" dirty="0" err="1"/>
              <a:t>yasama</a:t>
            </a:r>
            <a:r>
              <a:rPr lang="en-US" sz="2800" dirty="0"/>
              <a:t> </a:t>
            </a:r>
            <a:r>
              <a:rPr lang="en-US" sz="2800" dirty="0" err="1"/>
              <a:t>tedbirlerini</a:t>
            </a:r>
            <a:r>
              <a:rPr lang="en-US" sz="2800" dirty="0"/>
              <a:t> </a:t>
            </a:r>
            <a:r>
              <a:rPr lang="en-US" sz="2800" dirty="0" err="1"/>
              <a:t>ve</a:t>
            </a:r>
            <a:r>
              <a:rPr lang="en-US" sz="2800" dirty="0"/>
              <a:t> </a:t>
            </a:r>
            <a:r>
              <a:rPr lang="en-US" sz="2800" dirty="0" err="1"/>
              <a:t>diğer</a:t>
            </a:r>
            <a:r>
              <a:rPr lang="en-US" sz="2800" dirty="0"/>
              <a:t> </a:t>
            </a:r>
            <a:r>
              <a:rPr lang="en-US" sz="2800" dirty="0" err="1"/>
              <a:t>tedbirleri</a:t>
            </a:r>
            <a:r>
              <a:rPr lang="en-US" sz="2800" dirty="0"/>
              <a:t> </a:t>
            </a:r>
            <a:r>
              <a:rPr lang="en-US" sz="2800" dirty="0" err="1"/>
              <a:t>kabul</a:t>
            </a:r>
            <a:r>
              <a:rPr lang="en-US" sz="2800" dirty="0"/>
              <a:t> </a:t>
            </a:r>
            <a:r>
              <a:rPr lang="en-US" sz="2800" dirty="0" err="1" smtClean="0"/>
              <a:t>edecektir</a:t>
            </a:r>
            <a:r>
              <a:rPr lang="en-US" sz="2800" dirty="0" smtClean="0"/>
              <a:t>.</a:t>
            </a:r>
            <a:endParaRPr lang="en-US" sz="2800"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106</a:t>
            </a:fld>
            <a:endParaRPr lang="en-US" dirty="0">
              <a:solidFill>
                <a:schemeClr val="tx1"/>
              </a:solidFill>
            </a:endParaRPr>
          </a:p>
        </p:txBody>
      </p:sp>
    </p:spTree>
    <p:extLst>
      <p:ext uri="{BB962C8B-B14F-4D97-AF65-F5344CB8AC3E}">
        <p14:creationId xmlns:p14="http://schemas.microsoft.com/office/powerpoint/2010/main" val="385556591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Hizmet</a:t>
            </a:r>
            <a:r>
              <a:rPr lang="en-US" sz="3600" b="1" dirty="0" smtClean="0"/>
              <a:t> </a:t>
            </a:r>
            <a:r>
              <a:rPr lang="en-US" sz="3600" b="1" dirty="0" err="1" smtClean="0"/>
              <a:t>sağlayıcıyı</a:t>
            </a:r>
            <a:r>
              <a:rPr lang="en-US" sz="3600" b="1" dirty="0" smtClean="0"/>
              <a:t> </a:t>
            </a:r>
            <a:r>
              <a:rPr lang="en-US" sz="3600" b="1" dirty="0" err="1" smtClean="0"/>
              <a:t>tedbirleri</a:t>
            </a:r>
            <a:r>
              <a:rPr lang="en-US" sz="3600" b="1" dirty="0" smtClean="0"/>
              <a:t> </a:t>
            </a:r>
            <a:r>
              <a:rPr lang="en-US" sz="3600" b="1" dirty="0" err="1" smtClean="0"/>
              <a:t>gizli</a:t>
            </a:r>
            <a:r>
              <a:rPr lang="en-US" sz="3600" b="1" dirty="0" smtClean="0"/>
              <a:t> </a:t>
            </a:r>
            <a:r>
              <a:rPr lang="en-US" sz="3600" b="1" dirty="0" err="1" smtClean="0"/>
              <a:t>tutmaya</a:t>
            </a:r>
            <a:r>
              <a:rPr lang="en-US" sz="3600" b="1" dirty="0" smtClean="0"/>
              <a:t> </a:t>
            </a:r>
            <a:r>
              <a:rPr lang="en-US" sz="3600" b="1" dirty="0" err="1" smtClean="0"/>
              <a:t>zorunlu</a:t>
            </a:r>
            <a:r>
              <a:rPr lang="en-US" sz="3600" b="1" dirty="0" smtClean="0"/>
              <a:t> </a:t>
            </a:r>
            <a:r>
              <a:rPr lang="en-US" sz="3600" b="1" dirty="0" err="1" smtClean="0"/>
              <a:t>kılmak</a:t>
            </a:r>
            <a:endParaRPr lang="en-US" sz="3600" b="1" dirty="0"/>
          </a:p>
        </p:txBody>
      </p:sp>
      <p:sp>
        <p:nvSpPr>
          <p:cNvPr id="3" name="Content Placeholder 2"/>
          <p:cNvSpPr>
            <a:spLocks noGrp="1"/>
          </p:cNvSpPr>
          <p:nvPr>
            <p:ph idx="1"/>
          </p:nvPr>
        </p:nvSpPr>
        <p:spPr>
          <a:xfrm>
            <a:off x="635000" y="1813878"/>
            <a:ext cx="7914640" cy="4525963"/>
          </a:xfrm>
        </p:spPr>
        <p:txBody>
          <a:bodyPr/>
          <a:lstStyle/>
          <a:p>
            <a:pPr algn="just"/>
            <a:r>
              <a:rPr lang="en-US" dirty="0" err="1" smtClean="0"/>
              <a:t>Tedbirler</a:t>
            </a:r>
            <a:r>
              <a:rPr lang="en-US" dirty="0" smtClean="0"/>
              <a:t> </a:t>
            </a:r>
            <a:r>
              <a:rPr lang="en-US" dirty="0" err="1" smtClean="0"/>
              <a:t>ancak</a:t>
            </a:r>
            <a:r>
              <a:rPr lang="en-US" dirty="0" smtClean="0"/>
              <a:t> </a:t>
            </a:r>
            <a:r>
              <a:rPr lang="en-US" dirty="0" err="1" smtClean="0"/>
              <a:t>soruşturma</a:t>
            </a:r>
            <a:r>
              <a:rPr lang="en-US" dirty="0" smtClean="0"/>
              <a:t> </a:t>
            </a:r>
            <a:r>
              <a:rPr lang="en-US" dirty="0" err="1" smtClean="0"/>
              <a:t>altındaki</a:t>
            </a:r>
            <a:r>
              <a:rPr lang="en-US" dirty="0" smtClean="0"/>
              <a:t> </a:t>
            </a:r>
            <a:r>
              <a:rPr lang="en-US" dirty="0" err="1" smtClean="0"/>
              <a:t>kişilerin</a:t>
            </a:r>
            <a:r>
              <a:rPr lang="en-US" dirty="0" smtClean="0"/>
              <a:t> </a:t>
            </a:r>
            <a:r>
              <a:rPr lang="en-US" dirty="0" err="1" smtClean="0"/>
              <a:t>bilgisi</a:t>
            </a:r>
            <a:r>
              <a:rPr lang="en-US" dirty="0" smtClean="0"/>
              <a:t> </a:t>
            </a:r>
            <a:r>
              <a:rPr lang="en-US" dirty="0" err="1" smtClean="0"/>
              <a:t>olmaksızın</a:t>
            </a:r>
            <a:r>
              <a:rPr lang="en-US" dirty="0" smtClean="0"/>
              <a:t> </a:t>
            </a:r>
            <a:r>
              <a:rPr lang="en-US" dirty="0" err="1" smtClean="0"/>
              <a:t>yürütülürse</a:t>
            </a:r>
            <a:r>
              <a:rPr lang="en-US" dirty="0" smtClean="0"/>
              <a:t> </a:t>
            </a:r>
            <a:r>
              <a:rPr lang="en-US" dirty="0" err="1" smtClean="0"/>
              <a:t>etkili</a:t>
            </a:r>
            <a:r>
              <a:rPr lang="en-US" dirty="0" smtClean="0"/>
              <a:t> </a:t>
            </a:r>
            <a:r>
              <a:rPr lang="en-US" dirty="0" err="1" smtClean="0"/>
              <a:t>olacaktır</a:t>
            </a:r>
            <a:r>
              <a:rPr lang="en-US" dirty="0" smtClean="0"/>
              <a:t>. </a:t>
            </a:r>
          </a:p>
          <a:p>
            <a:pPr algn="just"/>
            <a:endParaRPr lang="en-US" dirty="0"/>
          </a:p>
          <a:p>
            <a:pPr algn="just"/>
            <a:r>
              <a:rPr lang="en-US" dirty="0" err="1" smtClean="0"/>
              <a:t>Haberleşen</a:t>
            </a:r>
            <a:r>
              <a:rPr lang="en-US" dirty="0" smtClean="0"/>
              <a:t> </a:t>
            </a:r>
            <a:r>
              <a:rPr lang="en-US" dirty="0" err="1" smtClean="0"/>
              <a:t>şahıslar</a:t>
            </a:r>
            <a:r>
              <a:rPr lang="en-US" dirty="0" smtClean="0"/>
              <a:t> </a:t>
            </a:r>
            <a:r>
              <a:rPr lang="en-US" dirty="0" err="1" smtClean="0"/>
              <a:t>operasyonun</a:t>
            </a:r>
            <a:r>
              <a:rPr lang="en-US" dirty="0" smtClean="0"/>
              <a:t> </a:t>
            </a:r>
            <a:r>
              <a:rPr lang="en-US" dirty="0" err="1" smtClean="0"/>
              <a:t>farkında</a:t>
            </a:r>
            <a:r>
              <a:rPr lang="en-US" dirty="0" smtClean="0"/>
              <a:t> </a:t>
            </a:r>
            <a:r>
              <a:rPr lang="en-US" dirty="0" err="1" smtClean="0"/>
              <a:t>olmamalıdır</a:t>
            </a:r>
            <a:r>
              <a:rPr lang="en-US" dirty="0" smtClean="0"/>
              <a:t>.</a:t>
            </a:r>
          </a:p>
          <a:p>
            <a:pPr algn="just"/>
            <a:endParaRPr lang="en-US" dirty="0"/>
          </a:p>
          <a:p>
            <a:pPr algn="just"/>
            <a:r>
              <a:rPr lang="en-US" dirty="0" err="1" smtClean="0"/>
              <a:t>Hizmet</a:t>
            </a:r>
            <a:r>
              <a:rPr lang="en-US" dirty="0" smtClean="0"/>
              <a:t> </a:t>
            </a:r>
            <a:r>
              <a:rPr lang="en-US" dirty="0" err="1" smtClean="0"/>
              <a:t>sağlayıcılar</a:t>
            </a:r>
            <a:r>
              <a:rPr lang="en-US" dirty="0" smtClean="0"/>
              <a:t> </a:t>
            </a:r>
            <a:r>
              <a:rPr lang="en-US" dirty="0" err="1" smtClean="0"/>
              <a:t>bir</a:t>
            </a:r>
            <a:r>
              <a:rPr lang="en-US" dirty="0" smtClean="0"/>
              <a:t> sır </a:t>
            </a:r>
            <a:r>
              <a:rPr lang="en-US" dirty="0" err="1" smtClean="0"/>
              <a:t>tutma</a:t>
            </a:r>
            <a:r>
              <a:rPr lang="en-US" dirty="0" smtClean="0"/>
              <a:t> </a:t>
            </a:r>
            <a:r>
              <a:rPr lang="en-US" dirty="0" err="1" smtClean="0"/>
              <a:t>yükümlülüğü</a:t>
            </a:r>
            <a:r>
              <a:rPr lang="en-US" dirty="0" smtClean="0"/>
              <a:t> </a:t>
            </a:r>
            <a:r>
              <a:rPr lang="en-US" dirty="0" err="1" smtClean="0"/>
              <a:t>altında</a:t>
            </a:r>
            <a:r>
              <a:rPr lang="en-US" dirty="0" smtClean="0"/>
              <a:t> </a:t>
            </a:r>
            <a:r>
              <a:rPr lang="en-US" dirty="0" err="1" smtClean="0"/>
              <a:t>olmalıdır</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107</a:t>
            </a:fld>
            <a:endParaRPr lang="en-US" dirty="0">
              <a:solidFill>
                <a:schemeClr val="tx1"/>
              </a:solidFill>
            </a:endParaRPr>
          </a:p>
        </p:txBody>
      </p:sp>
    </p:spTree>
    <p:extLst>
      <p:ext uri="{BB962C8B-B14F-4D97-AF65-F5344CB8AC3E}">
        <p14:creationId xmlns:p14="http://schemas.microsoft.com/office/powerpoint/2010/main" val="279116043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108</a:t>
            </a:fld>
            <a:endParaRPr lang="en-US"/>
          </a:p>
        </p:txBody>
      </p:sp>
      <p:sp>
        <p:nvSpPr>
          <p:cNvPr id="5" name="Rectangle 3"/>
          <p:cNvSpPr txBox="1">
            <a:spLocks/>
          </p:cNvSpPr>
          <p:nvPr/>
        </p:nvSpPr>
        <p:spPr bwMode="auto">
          <a:xfrm>
            <a:off x="348344" y="1051560"/>
            <a:ext cx="8519885" cy="463804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sz="2800" b="1" i="1" dirty="0" err="1" smtClean="0">
                <a:ea typeface="ＭＳ Ｐゴシック" pitchFamily="34" charset="-128"/>
              </a:rPr>
              <a:t>İçerik</a:t>
            </a:r>
            <a:r>
              <a:rPr lang="en-GB" altLang="x-none" sz="2800" b="1" i="1" dirty="0" smtClean="0">
                <a:ea typeface="ＭＳ Ｐゴシック" pitchFamily="34" charset="-128"/>
              </a:rPr>
              <a:t> </a:t>
            </a:r>
            <a:r>
              <a:rPr lang="en-GB" altLang="x-none" sz="2800" b="1" i="1" dirty="0" err="1" smtClean="0">
                <a:ea typeface="ＭＳ Ｐゴシック" pitchFamily="34" charset="-128"/>
              </a:rPr>
              <a:t>Verilerinin</a:t>
            </a:r>
            <a:r>
              <a:rPr lang="en-GB" altLang="x-none" sz="2800" b="1" i="1" dirty="0" smtClean="0">
                <a:ea typeface="ＭＳ Ｐゴシック" pitchFamily="34" charset="-128"/>
              </a:rPr>
              <a:t> </a:t>
            </a:r>
            <a:r>
              <a:rPr lang="en-GB" altLang="x-none" sz="2800" b="1" i="1" dirty="0" err="1" smtClean="0">
                <a:ea typeface="ＭＳ Ｐゴシック" pitchFamily="34" charset="-128"/>
              </a:rPr>
              <a:t>Ele</a:t>
            </a:r>
            <a:r>
              <a:rPr lang="en-GB" altLang="x-none" sz="2800" b="1" i="1" dirty="0" smtClean="0">
                <a:ea typeface="ＭＳ Ｐゴシック" pitchFamily="34" charset="-128"/>
              </a:rPr>
              <a:t> </a:t>
            </a:r>
            <a:r>
              <a:rPr lang="en-GB" altLang="x-none" sz="2800" b="1" i="1" dirty="0" err="1" smtClean="0">
                <a:ea typeface="ＭＳ Ｐゴシック" pitchFamily="34" charset="-128"/>
              </a:rPr>
              <a:t>Geçirilmesi</a:t>
            </a:r>
            <a:endParaRPr lang="en-GB" altLang="x-none"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a:t>
            </a:r>
            <a:r>
              <a:rPr lang="en-GB" altLang="x-none" sz="2800" b="1" i="1" dirty="0" err="1" smtClean="0">
                <a:ea typeface="ＭＳ Ｐゴシック" pitchFamily="34" charset="-128"/>
              </a:rPr>
              <a:t>Madde</a:t>
            </a:r>
            <a:r>
              <a:rPr lang="en-GB" altLang="x-none" sz="2800" b="1" i="1" dirty="0" smtClean="0">
                <a:ea typeface="ＭＳ Ｐゴシック" pitchFamily="34" charset="-128"/>
              </a:rPr>
              <a:t> 21 – </a:t>
            </a:r>
            <a:r>
              <a:rPr lang="en-GB" altLang="x-none" sz="2800" b="1" i="1" dirty="0" err="1" smtClean="0">
                <a:ea typeface="ＭＳ Ｐゴシック" pitchFamily="34" charset="-128"/>
              </a:rPr>
              <a:t>Budapeşte</a:t>
            </a:r>
            <a:r>
              <a:rPr lang="en-GB" altLang="x-none" sz="2800" b="1" i="1" dirty="0" smtClean="0">
                <a:ea typeface="ＭＳ Ｐゴシック" pitchFamily="34" charset="-128"/>
              </a:rPr>
              <a:t> </a:t>
            </a:r>
            <a:r>
              <a:rPr lang="en-GB" altLang="x-none" sz="2800" b="1" i="1" dirty="0" err="1" smtClean="0">
                <a:ea typeface="ＭＳ Ｐゴシック" pitchFamily="34" charset="-128"/>
              </a:rPr>
              <a:t>Sözleşmesi</a:t>
            </a:r>
            <a:r>
              <a:rPr lang="en-GB" altLang="x-none" sz="2800" b="1" i="1" dirty="0" smtClean="0">
                <a:ea typeface="ＭＳ Ｐゴシック" pitchFamily="34" charset="-128"/>
              </a:rPr>
              <a:t>)</a:t>
            </a:r>
          </a:p>
          <a:p>
            <a:pPr algn="ctr" eaLnBrk="1" hangingPunct="1">
              <a:lnSpc>
                <a:spcPct val="80000"/>
              </a:lnSpc>
              <a:spcBef>
                <a:spcPts val="600"/>
              </a:spcBef>
              <a:spcAft>
                <a:spcPts val="1200"/>
              </a:spcAft>
              <a:defRPr/>
            </a:pPr>
            <a:endParaRPr lang="en-GB" altLang="x-none" sz="2800" i="1" dirty="0" smtClean="0">
              <a:ea typeface="ＭＳ Ｐゴシック" pitchFamily="34" charset="-128"/>
            </a:endParaRPr>
          </a:p>
          <a:p>
            <a:pPr algn="ctr" eaLnBrk="1" hangingPunct="1">
              <a:lnSpc>
                <a:spcPct val="80000"/>
              </a:lnSpc>
              <a:spcBef>
                <a:spcPts val="600"/>
              </a:spcBef>
              <a:spcAft>
                <a:spcPts val="1200"/>
              </a:spcAft>
              <a:defRPr/>
            </a:pPr>
            <a:r>
              <a:rPr lang="en-GB" altLang="x-none" sz="2800" i="1" dirty="0" err="1" smtClean="0">
                <a:ea typeface="ＭＳ Ｐゴシック" pitchFamily="34" charset="-128"/>
              </a:rPr>
              <a:t>Çok</a:t>
            </a:r>
            <a:r>
              <a:rPr lang="en-GB" altLang="x-none" sz="2800" i="1" dirty="0" smtClean="0">
                <a:ea typeface="ＭＳ Ｐゴシック" pitchFamily="34" charset="-128"/>
              </a:rPr>
              <a:t> </a:t>
            </a:r>
            <a:r>
              <a:rPr lang="en-GB" altLang="x-none" sz="2800" i="1" dirty="0" err="1" smtClean="0">
                <a:ea typeface="ＭＳ Ｐゴシック" pitchFamily="34" charset="-128"/>
              </a:rPr>
              <a:t>güçlü</a:t>
            </a:r>
            <a:r>
              <a:rPr lang="en-GB" altLang="x-none" sz="2800" i="1" dirty="0" smtClean="0">
                <a:ea typeface="ＭＳ Ｐゴシック" pitchFamily="34" charset="-128"/>
              </a:rPr>
              <a:t>, </a:t>
            </a:r>
            <a:r>
              <a:rPr lang="en-GB" altLang="x-none" sz="2800" i="1" dirty="0" err="1" smtClean="0">
                <a:ea typeface="ＭＳ Ｐゴシック" pitchFamily="34" charset="-128"/>
              </a:rPr>
              <a:t>ancak</a:t>
            </a:r>
            <a:r>
              <a:rPr lang="en-GB" altLang="x-none" sz="2800" i="1" dirty="0" smtClean="0">
                <a:ea typeface="ＭＳ Ｐゴシック" pitchFamily="34" charset="-128"/>
              </a:rPr>
              <a:t> </a:t>
            </a:r>
            <a:r>
              <a:rPr lang="en-GB" altLang="x-none" sz="2800" i="1" dirty="0" err="1" smtClean="0">
                <a:ea typeface="ＭＳ Ｐゴシック" pitchFamily="34" charset="-128"/>
              </a:rPr>
              <a:t>çok</a:t>
            </a:r>
            <a:r>
              <a:rPr lang="en-GB" altLang="x-none" sz="2800" i="1" dirty="0" smtClean="0">
                <a:ea typeface="ＭＳ Ｐゴシック" pitchFamily="34" charset="-128"/>
              </a:rPr>
              <a:t> </a:t>
            </a:r>
            <a:r>
              <a:rPr lang="en-GB" altLang="x-none" sz="2800" i="1" dirty="0" err="1" smtClean="0">
                <a:ea typeface="ＭＳ Ｐゴシック" pitchFamily="34" charset="-128"/>
              </a:rPr>
              <a:t>müdahale</a:t>
            </a:r>
            <a:r>
              <a:rPr lang="en-GB" altLang="x-none" sz="2800" i="1" dirty="0" smtClean="0">
                <a:ea typeface="ＭＳ Ｐゴシック" pitchFamily="34" charset="-128"/>
              </a:rPr>
              <a:t> </a:t>
            </a:r>
            <a:r>
              <a:rPr lang="en-GB" altLang="x-none" sz="2800" i="1" dirty="0" err="1" smtClean="0">
                <a:ea typeface="ＭＳ Ｐゴシック" pitchFamily="34" charset="-128"/>
              </a:rPr>
              <a:t>içeren</a:t>
            </a:r>
            <a:r>
              <a:rPr lang="en-GB" altLang="x-none" sz="2800" i="1" dirty="0" smtClean="0">
                <a:ea typeface="ＭＳ Ｐゴシック" pitchFamily="34" charset="-128"/>
              </a:rPr>
              <a:t> </a:t>
            </a:r>
            <a:r>
              <a:rPr lang="en-GB" altLang="x-none" sz="2800" i="1" dirty="0" err="1" smtClean="0">
                <a:ea typeface="ＭＳ Ｐゴシック" pitchFamily="34" charset="-128"/>
              </a:rPr>
              <a:t>bir</a:t>
            </a:r>
            <a:r>
              <a:rPr lang="en-GB" altLang="x-none" sz="2800" i="1" dirty="0" smtClean="0">
                <a:ea typeface="ＭＳ Ｐゴシック" pitchFamily="34" charset="-128"/>
              </a:rPr>
              <a:t> </a:t>
            </a:r>
            <a:r>
              <a:rPr lang="en-GB" altLang="x-none" sz="2800" i="1" dirty="0" err="1" smtClean="0">
                <a:ea typeface="ＭＳ Ｐゴシック" pitchFamily="34" charset="-128"/>
              </a:rPr>
              <a:t>soruşturma</a:t>
            </a:r>
            <a:r>
              <a:rPr lang="en-GB" altLang="x-none" sz="2800" i="1" dirty="0" smtClean="0">
                <a:ea typeface="ＭＳ Ｐゴシック" pitchFamily="34" charset="-128"/>
              </a:rPr>
              <a:t> </a:t>
            </a:r>
            <a:r>
              <a:rPr lang="en-GB" altLang="x-none" sz="2800" i="1" dirty="0" err="1" smtClean="0">
                <a:ea typeface="ＭＳ Ｐゴシック" pitchFamily="34" charset="-128"/>
              </a:rPr>
              <a:t>aracıdır</a:t>
            </a:r>
            <a:r>
              <a:rPr lang="en-GB" altLang="x-none" sz="2800" i="1" dirty="0" smtClean="0">
                <a:ea typeface="ＭＳ Ｐゴシック" pitchFamily="34" charset="-128"/>
              </a:rPr>
              <a:t>.</a:t>
            </a:r>
            <a:endParaRPr lang="en-GB" altLang="x-none" sz="2800" i="1" dirty="0">
              <a:ea typeface="ＭＳ Ｐゴシック" pitchFamily="34" charset="-128"/>
            </a:endParaRPr>
          </a:p>
          <a:p>
            <a:pPr algn="ctr" eaLnBrk="1" hangingPunct="1">
              <a:lnSpc>
                <a:spcPct val="80000"/>
              </a:lnSpc>
              <a:spcBef>
                <a:spcPts val="600"/>
              </a:spcBef>
              <a:spcAft>
                <a:spcPts val="1200"/>
              </a:spcAft>
              <a:defRPr/>
            </a:pPr>
            <a:r>
              <a:rPr lang="en-GB" altLang="x-none" sz="2800" i="1" dirty="0" err="1" smtClean="0">
                <a:ea typeface="ＭＳ Ｐゴシック" pitchFamily="34" charset="-128"/>
              </a:rPr>
              <a:t>Sadece</a:t>
            </a:r>
            <a:r>
              <a:rPr lang="en-GB" altLang="x-none" sz="2800" i="1" dirty="0" smtClean="0">
                <a:ea typeface="ＭＳ Ｐゴシック" pitchFamily="34" charset="-128"/>
              </a:rPr>
              <a:t> </a:t>
            </a:r>
            <a:r>
              <a:rPr lang="en-GB" altLang="x-none" sz="2800" i="1" dirty="0" err="1" smtClean="0">
                <a:ea typeface="ＭＳ Ｐゴシック" pitchFamily="34" charset="-128"/>
              </a:rPr>
              <a:t>ulusal</a:t>
            </a:r>
            <a:r>
              <a:rPr lang="en-GB" altLang="x-none" sz="2800" i="1" dirty="0" smtClean="0">
                <a:ea typeface="ＭＳ Ｐゴシック" pitchFamily="34" charset="-128"/>
              </a:rPr>
              <a:t> </a:t>
            </a:r>
            <a:r>
              <a:rPr lang="en-GB" altLang="x-none" sz="2800" i="1" dirty="0" err="1" smtClean="0">
                <a:ea typeface="ＭＳ Ｐゴシック" pitchFamily="34" charset="-128"/>
              </a:rPr>
              <a:t>kanunlarla</a:t>
            </a:r>
            <a:r>
              <a:rPr lang="en-GB" altLang="x-none" sz="2800" i="1" dirty="0" smtClean="0">
                <a:ea typeface="ＭＳ Ｐゴシック" pitchFamily="34" charset="-128"/>
              </a:rPr>
              <a:t> </a:t>
            </a:r>
            <a:r>
              <a:rPr lang="en-GB" altLang="x-none" sz="2800" i="1" dirty="0" err="1" smtClean="0">
                <a:ea typeface="ＭＳ Ｐゴシック" pitchFamily="34" charset="-128"/>
              </a:rPr>
              <a:t>belirlenecek</a:t>
            </a:r>
            <a:r>
              <a:rPr lang="en-GB" altLang="x-none" sz="2800" i="1" dirty="0" smtClean="0">
                <a:ea typeface="ＭＳ Ｐゴシック" pitchFamily="34" charset="-128"/>
              </a:rPr>
              <a:t> </a:t>
            </a:r>
            <a:r>
              <a:rPr lang="en-GB" altLang="x-none" sz="2800" i="1" dirty="0" err="1" smtClean="0">
                <a:ea typeface="ＭＳ Ｐゴシック" pitchFamily="34" charset="-128"/>
              </a:rPr>
              <a:t>birtakım</a:t>
            </a:r>
            <a:r>
              <a:rPr lang="en-GB" altLang="x-none" sz="2800" i="1" dirty="0" smtClean="0">
                <a:ea typeface="ＭＳ Ｐゴシック" pitchFamily="34" charset="-128"/>
              </a:rPr>
              <a:t> </a:t>
            </a:r>
            <a:r>
              <a:rPr lang="en-GB" altLang="x-none" sz="2800" i="1" dirty="0" err="1" smtClean="0">
                <a:ea typeface="ＭＳ Ｐゴシック" pitchFamily="34" charset="-128"/>
              </a:rPr>
              <a:t>ağır</a:t>
            </a:r>
            <a:r>
              <a:rPr lang="en-GB" altLang="x-none" sz="2800" i="1" dirty="0" smtClean="0">
                <a:ea typeface="ＭＳ Ｐゴシック" pitchFamily="34" charset="-128"/>
              </a:rPr>
              <a:t> </a:t>
            </a:r>
            <a:r>
              <a:rPr lang="en-GB" altLang="x-none" sz="2800" i="1" dirty="0" err="1" smtClean="0">
                <a:ea typeface="ＭＳ Ｐゴシック" pitchFamily="34" charset="-128"/>
              </a:rPr>
              <a:t>suçlarla</a:t>
            </a:r>
            <a:r>
              <a:rPr lang="en-GB" altLang="x-none" sz="2800" i="1" dirty="0" smtClean="0">
                <a:ea typeface="ＭＳ Ｐゴシック" pitchFamily="34" charset="-128"/>
              </a:rPr>
              <a:t> </a:t>
            </a:r>
            <a:r>
              <a:rPr lang="en-GB" altLang="x-none" sz="2800" i="1" dirty="0" err="1" smtClean="0">
                <a:ea typeface="ＭＳ Ｐゴシック" pitchFamily="34" charset="-128"/>
              </a:rPr>
              <a:t>ilgili</a:t>
            </a:r>
            <a:r>
              <a:rPr lang="en-GB" altLang="x-none" sz="2800" i="1" dirty="0" smtClean="0">
                <a:ea typeface="ＭＳ Ｐゴシック" pitchFamily="34" charset="-128"/>
              </a:rPr>
              <a:t> </a:t>
            </a:r>
            <a:r>
              <a:rPr lang="en-GB" altLang="x-none" sz="2800" i="1" dirty="0" err="1" smtClean="0">
                <a:ea typeface="ＭＳ Ｐゴシック" pitchFamily="34" charset="-128"/>
              </a:rPr>
              <a:t>olarak</a:t>
            </a:r>
            <a:r>
              <a:rPr lang="en-GB" altLang="x-none" sz="2800" i="1" dirty="0" smtClean="0">
                <a:ea typeface="ＭＳ Ｐゴシック" pitchFamily="34" charset="-128"/>
              </a:rPr>
              <a:t> </a:t>
            </a:r>
            <a:r>
              <a:rPr lang="en-GB" altLang="x-none" sz="2800" i="1" dirty="0" err="1" smtClean="0">
                <a:ea typeface="ＭＳ Ｐゴシック" pitchFamily="34" charset="-128"/>
              </a:rPr>
              <a:t>müsaade</a:t>
            </a:r>
            <a:r>
              <a:rPr lang="en-GB" altLang="x-none" sz="2800" i="1" dirty="0" smtClean="0">
                <a:ea typeface="ＭＳ Ｐゴシック" pitchFamily="34" charset="-128"/>
              </a:rPr>
              <a:t> </a:t>
            </a:r>
            <a:r>
              <a:rPr lang="en-GB" altLang="x-none" sz="2800" i="1" dirty="0" err="1" smtClean="0">
                <a:ea typeface="ＭＳ Ｐゴシック" pitchFamily="34" charset="-128"/>
              </a:rPr>
              <a:t>edilir</a:t>
            </a:r>
            <a:r>
              <a:rPr lang="en-GB" altLang="x-none" sz="2800" i="1" dirty="0" smtClean="0">
                <a:ea typeface="ＭＳ Ｐゴシック" pitchFamily="34" charset="-128"/>
              </a:rPr>
              <a:t>.</a:t>
            </a:r>
          </a:p>
          <a:p>
            <a:pPr algn="ctr" eaLnBrk="1" hangingPunct="1">
              <a:lnSpc>
                <a:spcPct val="80000"/>
              </a:lnSpc>
              <a:spcBef>
                <a:spcPts val="600"/>
              </a:spcBef>
              <a:spcAft>
                <a:spcPts val="1200"/>
              </a:spcAft>
              <a:defRPr/>
            </a:pPr>
            <a:r>
              <a:rPr lang="en-GB" altLang="x-none" sz="2800" i="1" dirty="0" err="1" smtClean="0">
                <a:ea typeface="ＭＳ Ｐゴシック" pitchFamily="34" charset="-128"/>
              </a:rPr>
              <a:t>Yeterli</a:t>
            </a:r>
            <a:r>
              <a:rPr lang="en-GB" altLang="x-none" sz="2800" i="1" dirty="0" smtClean="0">
                <a:ea typeface="ＭＳ Ｐゴシック" pitchFamily="34" charset="-128"/>
              </a:rPr>
              <a:t> </a:t>
            </a:r>
            <a:r>
              <a:rPr lang="en-GB" altLang="x-none" sz="2800" i="1" dirty="0" err="1" smtClean="0">
                <a:ea typeface="ＭＳ Ｐゴシック" pitchFamily="34" charset="-128"/>
              </a:rPr>
              <a:t>güvenceler</a:t>
            </a:r>
            <a:r>
              <a:rPr lang="en-GB" altLang="x-none" sz="2800" i="1" dirty="0" smtClean="0">
                <a:ea typeface="ＭＳ Ｐゴシック" pitchFamily="34" charset="-128"/>
              </a:rPr>
              <a:t> </a:t>
            </a:r>
            <a:r>
              <a:rPr lang="en-GB" altLang="x-none" sz="2800" i="1" dirty="0" err="1" smtClean="0">
                <a:ea typeface="ＭＳ Ｐゴシック" pitchFamily="34" charset="-128"/>
              </a:rPr>
              <a:t>sağlanması</a:t>
            </a:r>
            <a:r>
              <a:rPr lang="en-GB" altLang="x-none" sz="2800" i="1" dirty="0" smtClean="0">
                <a:ea typeface="ＭＳ Ｐゴシック" pitchFamily="34" charset="-128"/>
              </a:rPr>
              <a:t> </a:t>
            </a:r>
            <a:r>
              <a:rPr lang="en-GB" altLang="x-none" sz="2800" i="1" dirty="0" err="1" smtClean="0">
                <a:ea typeface="ＭＳ Ｐゴシック" pitchFamily="34" charset="-128"/>
              </a:rPr>
              <a:t>gerekir</a:t>
            </a:r>
            <a:r>
              <a:rPr lang="en-GB" altLang="x-none" sz="2800" i="1" dirty="0" smtClean="0">
                <a:ea typeface="ＭＳ Ｐゴシック" pitchFamily="34" charset="-128"/>
              </a:rPr>
              <a:t>.</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78699"/>
            <a:ext cx="8229600" cy="1143000"/>
          </a:xfrm>
        </p:spPr>
        <p:txBody>
          <a:bodyPr rtlCol="0">
            <a:normAutofit fontScale="90000"/>
          </a:bodyPr>
          <a:lstStyle/>
          <a:p>
            <a:pPr eaLnBrk="1" fontAlgn="auto" hangingPunct="1">
              <a:spcAft>
                <a:spcPts val="0"/>
              </a:spcAft>
              <a:defRPr/>
            </a:pPr>
            <a:r>
              <a:rPr lang="en-GB" sz="4000" b="1" dirty="0" err="1" smtClean="0"/>
              <a:t>Madde</a:t>
            </a:r>
            <a:r>
              <a:rPr lang="en-GB" sz="4000" b="1" dirty="0" smtClean="0"/>
              <a:t> 21</a:t>
            </a:r>
            <a:br>
              <a:rPr lang="en-GB" sz="4000" b="1" dirty="0" smtClean="0"/>
            </a:br>
            <a:r>
              <a:rPr lang="en-GB" sz="4000" b="1" dirty="0" err="1" smtClean="0"/>
              <a:t>İçerik</a:t>
            </a:r>
            <a:r>
              <a:rPr lang="en-GB" sz="4000" b="1" dirty="0" smtClean="0"/>
              <a:t> </a:t>
            </a:r>
            <a:r>
              <a:rPr lang="en-GB" sz="4000" b="1" dirty="0" err="1" smtClean="0"/>
              <a:t>Verilerinin</a:t>
            </a:r>
            <a:r>
              <a:rPr lang="en-GB" sz="4000" b="1" dirty="0" smtClean="0"/>
              <a:t> </a:t>
            </a:r>
            <a:r>
              <a:rPr lang="en-GB" sz="4000" b="1" dirty="0" err="1"/>
              <a:t>E</a:t>
            </a:r>
            <a:r>
              <a:rPr lang="en-GB" sz="4000" b="1" dirty="0" err="1" smtClean="0"/>
              <a:t>le</a:t>
            </a:r>
            <a:r>
              <a:rPr lang="en-GB" sz="4000" b="1" dirty="0" smtClean="0"/>
              <a:t> </a:t>
            </a:r>
            <a:r>
              <a:rPr lang="en-GB" sz="4000" b="1" dirty="0" err="1"/>
              <a:t>G</a:t>
            </a:r>
            <a:r>
              <a:rPr lang="en-GB" sz="4000" b="1" dirty="0" err="1" smtClean="0"/>
              <a:t>eçirilmesi</a:t>
            </a:r>
            <a:endParaRPr lang="en-GB" sz="4000" b="1" dirty="0"/>
          </a:p>
        </p:txBody>
      </p:sp>
      <p:sp>
        <p:nvSpPr>
          <p:cNvPr id="122883" name="Rectangle 3"/>
          <p:cNvSpPr>
            <a:spLocks noGrp="1" noChangeArrowheads="1"/>
          </p:cNvSpPr>
          <p:nvPr>
            <p:ph type="body" idx="1"/>
          </p:nvPr>
        </p:nvSpPr>
        <p:spPr>
          <a:xfrm>
            <a:off x="391887" y="1491345"/>
            <a:ext cx="8229600" cy="5230129"/>
          </a:xfrm>
        </p:spPr>
        <p:txBody>
          <a:bodyPr rtlCol="0">
            <a:normAutofit fontScale="92500" lnSpcReduction="10000"/>
          </a:bodyPr>
          <a:lstStyle/>
          <a:p>
            <a:pPr marL="457200" indent="-457200" algn="just" eaLnBrk="1" fontAlgn="auto" hangingPunct="1">
              <a:lnSpc>
                <a:spcPct val="90000"/>
              </a:lnSpc>
              <a:spcBef>
                <a:spcPts val="600"/>
              </a:spcBef>
              <a:spcAft>
                <a:spcPts val="1200"/>
              </a:spcAft>
              <a:buFont typeface="+mj-lt"/>
              <a:buAutoNum type="arabicPeriod"/>
              <a:defRPr/>
            </a:pPr>
            <a:r>
              <a:rPr lang="tr-TR" sz="2400" dirty="0"/>
              <a:t>Taraflardan her biri, </a:t>
            </a:r>
            <a:r>
              <a:rPr lang="tr-TR" sz="2400" dirty="0" smtClean="0"/>
              <a:t>iç hukuku kapsamında belirlenecek bir dizi ağır suç ile ilgili olarak yetkili </a:t>
            </a:r>
            <a:r>
              <a:rPr lang="tr-TR" sz="2400" dirty="0"/>
              <a:t>makamlarına aşağıdaki hususlarda yetki tanınması için gerekli olabilecek yasama tedbirlerini ve diğer tedbirleri kabul edecektir: </a:t>
            </a:r>
          </a:p>
          <a:p>
            <a:pPr marL="0" indent="0" algn="just" eaLnBrk="1" fontAlgn="auto" hangingPunct="1">
              <a:lnSpc>
                <a:spcPct val="90000"/>
              </a:lnSpc>
              <a:spcBef>
                <a:spcPts val="600"/>
              </a:spcBef>
              <a:spcAft>
                <a:spcPts val="1200"/>
              </a:spcAft>
              <a:buNone/>
              <a:defRPr/>
            </a:pPr>
            <a:r>
              <a:rPr lang="tr-TR" sz="2400" dirty="0"/>
              <a:t>	Bir bilgisayar sistemi aracılığıyla </a:t>
            </a:r>
            <a:r>
              <a:rPr lang="tr-TR" sz="2400" dirty="0" smtClean="0"/>
              <a:t>ülke sınırları içerisinde iletilmiş, 	belirlenmiş haberleşmelerin içerik verilerini</a:t>
            </a:r>
            <a:r>
              <a:rPr lang="tr-TR" sz="2400" dirty="0"/>
              <a:t>;</a:t>
            </a:r>
          </a:p>
          <a:p>
            <a:pPr marL="857250" lvl="1" indent="-457200" algn="just" eaLnBrk="1" fontAlgn="auto" hangingPunct="1">
              <a:lnSpc>
                <a:spcPct val="90000"/>
              </a:lnSpc>
              <a:spcBef>
                <a:spcPts val="600"/>
              </a:spcBef>
              <a:spcAft>
                <a:spcPts val="1200"/>
              </a:spcAft>
              <a:buFont typeface="+mj-lt"/>
              <a:buAutoNum type="alphaLcParenR"/>
              <a:defRPr/>
            </a:pPr>
            <a:r>
              <a:rPr lang="tr-TR" sz="2000" dirty="0">
                <a:solidFill>
                  <a:prstClr val="black"/>
                </a:solidFill>
              </a:rPr>
              <a:t>ilgili Tarafın sınırları dahilinde mevcut teknik imkânlar kullanarak toplama veya kaydetme, ve</a:t>
            </a:r>
            <a:endParaRPr lang="tr-TR" sz="2000" dirty="0"/>
          </a:p>
          <a:p>
            <a:pPr marL="857250" lvl="1" indent="-457200" algn="just" eaLnBrk="1" fontAlgn="auto" hangingPunct="1">
              <a:lnSpc>
                <a:spcPct val="90000"/>
              </a:lnSpc>
              <a:spcBef>
                <a:spcPts val="600"/>
              </a:spcBef>
              <a:spcAft>
                <a:spcPts val="1200"/>
              </a:spcAft>
              <a:buFont typeface="+mj-lt"/>
              <a:buAutoNum type="alphaLcParenR"/>
              <a:defRPr/>
            </a:pPr>
            <a:r>
              <a:rPr lang="tr-TR" sz="2000" dirty="0"/>
              <a:t>bir hizmet sağlayıcının mevcut teknik imkânları çerçevesinde,</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ilgili Tarafın sınırları dahilinde mevcut teknik yöntemler uygulayarak toplamaya veya kaydetmeye; veya</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toplama veya kaydetmesi için yetkili makamları ile işbirliği yapmaya ve onlara yardım etmeye;</a:t>
            </a:r>
          </a:p>
          <a:p>
            <a:pPr marL="811213" lvl="1" indent="0" algn="just" eaLnBrk="1" fontAlgn="auto" hangingPunct="1">
              <a:lnSpc>
                <a:spcPct val="90000"/>
              </a:lnSpc>
              <a:spcBef>
                <a:spcPts val="600"/>
              </a:spcBef>
              <a:spcAft>
                <a:spcPts val="1200"/>
              </a:spcAft>
              <a:buNone/>
              <a:defRPr/>
            </a:pPr>
            <a:r>
              <a:rPr lang="tr-TR" sz="2000" dirty="0"/>
              <a:t>zorunlu kılmak.</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109</a:t>
            </a:fld>
            <a:endParaRPr lang="en-US"/>
          </a:p>
        </p:txBody>
      </p:sp>
    </p:spTree>
    <p:extLst>
      <p:ext uri="{BB962C8B-B14F-4D97-AF65-F5344CB8AC3E}">
        <p14:creationId xmlns:p14="http://schemas.microsoft.com/office/powerpoint/2010/main" val="1350269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262" y="442913"/>
            <a:ext cx="8166538" cy="1143000"/>
          </a:xfrm>
        </p:spPr>
        <p:txBody>
          <a:bodyPr/>
          <a:lstStyle/>
          <a:p>
            <a:r>
              <a:rPr lang="en-US" sz="3400" b="1" dirty="0" err="1" smtClean="0"/>
              <a:t>İçerik</a:t>
            </a:r>
            <a:r>
              <a:rPr lang="en-US" sz="3400" b="1" dirty="0" smtClean="0"/>
              <a:t> </a:t>
            </a:r>
            <a:r>
              <a:rPr lang="en-US" sz="3400" b="1" dirty="0" err="1" smtClean="0"/>
              <a:t>verisi</a:t>
            </a:r>
            <a:r>
              <a:rPr lang="en-US" sz="3400" b="1" dirty="0" smtClean="0"/>
              <a:t>	</a:t>
            </a:r>
            <a:endParaRPr lang="en-US" sz="3400" b="1" dirty="0"/>
          </a:p>
        </p:txBody>
      </p:sp>
      <p:sp>
        <p:nvSpPr>
          <p:cNvPr id="3" name="Content Placeholder 2"/>
          <p:cNvSpPr>
            <a:spLocks noGrp="1"/>
          </p:cNvSpPr>
          <p:nvPr>
            <p:ph idx="1"/>
          </p:nvPr>
        </p:nvSpPr>
        <p:spPr>
          <a:xfrm>
            <a:off x="435427" y="1847165"/>
            <a:ext cx="8338457" cy="4433660"/>
          </a:xfrm>
        </p:spPr>
        <p:txBody>
          <a:bodyPr>
            <a:normAutofit/>
          </a:bodyPr>
          <a:lstStyle/>
          <a:p>
            <a:pPr marL="342900" lvl="1" indent="-342900">
              <a:spcBef>
                <a:spcPts val="600"/>
              </a:spcBef>
              <a:spcAft>
                <a:spcPts val="1200"/>
              </a:spcAft>
              <a:buFont typeface="Arial"/>
              <a:buChar char="•"/>
            </a:pPr>
            <a:r>
              <a:rPr lang="en-US" sz="3200" dirty="0" err="1" smtClean="0"/>
              <a:t>İletişimin</a:t>
            </a:r>
            <a:r>
              <a:rPr lang="en-US" sz="3200" dirty="0" smtClean="0"/>
              <a:t> </a:t>
            </a:r>
            <a:r>
              <a:rPr lang="en-US" sz="3200" b="1" u="sng" dirty="0" err="1" smtClean="0"/>
              <a:t>haberleşme</a:t>
            </a:r>
            <a:r>
              <a:rPr lang="en-US" sz="3200" b="1" u="sng" dirty="0" smtClean="0"/>
              <a:t> </a:t>
            </a:r>
            <a:r>
              <a:rPr lang="en-US" sz="3200" b="1" u="sng" dirty="0" err="1" smtClean="0"/>
              <a:t>içeriği</a:t>
            </a:r>
            <a:r>
              <a:rPr lang="en-US" sz="3200" dirty="0" smtClean="0"/>
              <a:t>, </a:t>
            </a:r>
            <a:r>
              <a:rPr lang="en-US" sz="3200" dirty="0" err="1" smtClean="0"/>
              <a:t>yani</a:t>
            </a:r>
            <a:r>
              <a:rPr lang="en-US" sz="3200" dirty="0" smtClean="0"/>
              <a:t> </a:t>
            </a:r>
            <a:r>
              <a:rPr lang="en-US" sz="3200" dirty="0" err="1" smtClean="0"/>
              <a:t>iletişimin</a:t>
            </a:r>
            <a:r>
              <a:rPr lang="en-US" sz="3200" dirty="0" smtClean="0"/>
              <a:t> </a:t>
            </a:r>
            <a:r>
              <a:rPr lang="en-US" sz="3200" dirty="0" err="1" smtClean="0"/>
              <a:t>anlamı</a:t>
            </a:r>
            <a:r>
              <a:rPr lang="en-US" sz="3200" dirty="0" smtClean="0"/>
              <a:t> </a:t>
            </a:r>
            <a:r>
              <a:rPr lang="en-US" sz="3200" dirty="0" err="1" smtClean="0"/>
              <a:t>veya</a:t>
            </a:r>
            <a:r>
              <a:rPr lang="en-US" sz="3200" dirty="0" smtClean="0"/>
              <a:t> </a:t>
            </a:r>
            <a:r>
              <a:rPr lang="en-US" sz="3200" dirty="0" err="1" smtClean="0"/>
              <a:t>meali</a:t>
            </a:r>
            <a:r>
              <a:rPr lang="en-US" sz="3200" dirty="0" smtClean="0"/>
              <a:t> </a:t>
            </a:r>
            <a:r>
              <a:rPr lang="en-US" sz="3200" dirty="0" err="1" smtClean="0"/>
              <a:t>yahut</a:t>
            </a:r>
            <a:r>
              <a:rPr lang="en-US" sz="3200" dirty="0" smtClean="0"/>
              <a:t> </a:t>
            </a:r>
            <a:r>
              <a:rPr lang="en-US" sz="3200" b="1" u="sng" dirty="0" err="1" smtClean="0"/>
              <a:t>iletişimle</a:t>
            </a:r>
            <a:r>
              <a:rPr lang="en-US" sz="3200" b="1" u="sng" dirty="0" smtClean="0"/>
              <a:t> </a:t>
            </a:r>
            <a:r>
              <a:rPr lang="en-US" sz="3200" b="1" u="sng" dirty="0" err="1" smtClean="0"/>
              <a:t>aktarılmakta</a:t>
            </a:r>
            <a:r>
              <a:rPr lang="en-US" sz="3200" b="1" u="sng" dirty="0" smtClean="0"/>
              <a:t> </a:t>
            </a:r>
            <a:r>
              <a:rPr lang="en-US" sz="3200" b="1" u="sng" dirty="0" err="1" smtClean="0"/>
              <a:t>olan</a:t>
            </a:r>
            <a:r>
              <a:rPr lang="en-US" sz="3200" b="1" u="sng" dirty="0" smtClean="0"/>
              <a:t> </a:t>
            </a:r>
            <a:r>
              <a:rPr lang="en-US" sz="3200" b="1" u="sng" dirty="0" err="1" smtClean="0"/>
              <a:t>mesaj</a:t>
            </a:r>
            <a:r>
              <a:rPr lang="en-US" sz="3200" b="1" u="sng" dirty="0" smtClean="0"/>
              <a:t> </a:t>
            </a:r>
            <a:r>
              <a:rPr lang="en-US" sz="3200" b="1" u="sng" dirty="0" err="1" smtClean="0"/>
              <a:t>veya</a:t>
            </a:r>
            <a:r>
              <a:rPr lang="en-US" sz="3200" b="1" u="sng" dirty="0" smtClean="0"/>
              <a:t> </a:t>
            </a:r>
            <a:r>
              <a:rPr lang="en-US" sz="3200" b="1" u="sng" dirty="0" err="1" smtClean="0"/>
              <a:t>bilgi</a:t>
            </a:r>
            <a:r>
              <a:rPr lang="en-US" sz="3200" b="1" u="sng" dirty="0" smtClean="0"/>
              <a:t> </a:t>
            </a:r>
            <a:r>
              <a:rPr lang="en-US" sz="3200" dirty="0" smtClean="0"/>
              <a:t>(</a:t>
            </a:r>
            <a:r>
              <a:rPr lang="en-US" sz="3200" dirty="0" err="1" smtClean="0"/>
              <a:t>trafik</a:t>
            </a:r>
            <a:r>
              <a:rPr lang="en-US" sz="3200" dirty="0" smtClean="0"/>
              <a:t> </a:t>
            </a:r>
            <a:r>
              <a:rPr lang="en-US" sz="3200" dirty="0" err="1" smtClean="0"/>
              <a:t>verileri</a:t>
            </a:r>
            <a:r>
              <a:rPr lang="en-US" sz="3200" dirty="0" smtClean="0"/>
              <a:t> </a:t>
            </a:r>
            <a:r>
              <a:rPr lang="en-US" sz="3200" dirty="0" err="1" smtClean="0"/>
              <a:t>dışında</a:t>
            </a:r>
            <a:r>
              <a:rPr lang="en-US" sz="3200" dirty="0" smtClean="0"/>
              <a:t>)</a:t>
            </a:r>
          </a:p>
          <a:p>
            <a:pPr marL="342900" lvl="1" indent="-342900">
              <a:spcBef>
                <a:spcPts val="600"/>
              </a:spcBef>
              <a:spcAft>
                <a:spcPts val="1200"/>
              </a:spcAft>
              <a:buFont typeface="Arial"/>
              <a:buChar char="•"/>
            </a:pPr>
            <a:r>
              <a:rPr lang="en-US" sz="3200" b="1" u="sng" dirty="0" err="1" smtClean="0"/>
              <a:t>Depolanmış</a:t>
            </a:r>
            <a:r>
              <a:rPr lang="en-US" sz="3200" b="1" u="sng" dirty="0" smtClean="0"/>
              <a:t> </a:t>
            </a:r>
            <a:r>
              <a:rPr lang="en-US" sz="3200" b="1" u="sng" dirty="0" err="1" smtClean="0"/>
              <a:t>içeriği</a:t>
            </a:r>
            <a:r>
              <a:rPr lang="en-US" sz="3200" dirty="0" smtClean="0"/>
              <a:t> </a:t>
            </a:r>
            <a:r>
              <a:rPr lang="en-US" sz="3200" dirty="0" err="1" smtClean="0"/>
              <a:t>ve</a:t>
            </a:r>
            <a:r>
              <a:rPr lang="en-US" sz="3200" dirty="0" smtClean="0"/>
              <a:t> </a:t>
            </a:r>
            <a:r>
              <a:rPr lang="en-US" sz="3200" b="1" u="sng" dirty="0" err="1" smtClean="0"/>
              <a:t>gelecek</a:t>
            </a:r>
            <a:r>
              <a:rPr lang="en-US" sz="3200" b="1" u="sng" dirty="0" smtClean="0"/>
              <a:t> </a:t>
            </a:r>
            <a:r>
              <a:rPr lang="en-US" sz="3200" b="1" u="sng" dirty="0" err="1" smtClean="0"/>
              <a:t>içeriği</a:t>
            </a:r>
            <a:r>
              <a:rPr lang="en-US" sz="3200" dirty="0" smtClean="0"/>
              <a:t> </a:t>
            </a:r>
            <a:r>
              <a:rPr lang="en-US" sz="3200" dirty="0" err="1" smtClean="0"/>
              <a:t>kapsar</a:t>
            </a:r>
            <a:r>
              <a:rPr lang="en-US" sz="3200" dirty="0" smtClean="0"/>
              <a:t>.</a:t>
            </a:r>
          </a:p>
          <a:p>
            <a:pPr marL="342900" lvl="1" indent="-342900">
              <a:spcBef>
                <a:spcPts val="600"/>
              </a:spcBef>
              <a:spcAft>
                <a:spcPts val="1200"/>
              </a:spcAft>
              <a:buFont typeface="Arial"/>
              <a:buChar char="•"/>
            </a:pPr>
            <a:r>
              <a:rPr lang="en-US" sz="3200" dirty="0" err="1" smtClean="0"/>
              <a:t>Örneğin</a:t>
            </a:r>
            <a:r>
              <a:rPr lang="en-US" sz="3200" dirty="0" smtClean="0"/>
              <a:t> </a:t>
            </a:r>
            <a:r>
              <a:rPr lang="en-US" sz="3200" b="1" u="sng" dirty="0" err="1" smtClean="0"/>
              <a:t>epostalar</a:t>
            </a:r>
            <a:r>
              <a:rPr lang="en-US" sz="3200" b="1" u="sng" dirty="0" smtClean="0"/>
              <a:t>, </a:t>
            </a:r>
            <a:r>
              <a:rPr lang="en-US" sz="3200" b="1" u="sng" dirty="0" err="1" smtClean="0"/>
              <a:t>görseller</a:t>
            </a:r>
            <a:r>
              <a:rPr lang="en-US" sz="3200" b="1" u="sng" dirty="0" smtClean="0"/>
              <a:t>, </a:t>
            </a:r>
            <a:r>
              <a:rPr lang="en-US" sz="3200" b="1" u="sng" dirty="0" err="1" smtClean="0"/>
              <a:t>filmler</a:t>
            </a:r>
            <a:r>
              <a:rPr lang="en-US" sz="3200" b="1" u="sng" dirty="0" smtClean="0"/>
              <a:t>, </a:t>
            </a:r>
            <a:r>
              <a:rPr lang="en-US" sz="3200" b="1" u="sng" dirty="0" err="1" smtClean="0"/>
              <a:t>müzik</a:t>
            </a:r>
            <a:r>
              <a:rPr lang="en-US" sz="3200" b="1" dirty="0" smtClean="0"/>
              <a:t> </a:t>
            </a:r>
            <a:r>
              <a:rPr lang="en-US" sz="3200" dirty="0" err="1" smtClean="0"/>
              <a:t>ve</a:t>
            </a:r>
            <a:r>
              <a:rPr lang="en-US" sz="3200" dirty="0" smtClean="0"/>
              <a:t> </a:t>
            </a:r>
            <a:r>
              <a:rPr lang="en-US" sz="3200" dirty="0" err="1" smtClean="0"/>
              <a:t>diğer</a:t>
            </a:r>
            <a:r>
              <a:rPr lang="en-US" sz="3200" dirty="0" smtClean="0"/>
              <a:t> </a:t>
            </a:r>
            <a:r>
              <a:rPr lang="en-US" sz="3200" dirty="0" err="1" smtClean="0"/>
              <a:t>dosyalar</a:t>
            </a:r>
            <a:endParaRPr lang="en-US" sz="3200"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11</a:t>
            </a:fld>
            <a:endParaRPr lang="en-US"/>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smtClean="0"/>
              <a:t>!</a:t>
            </a:r>
            <a:fld id="{CBD56858-EB0B-D04D-B23C-7A827FD60C9F}" type="slidenum">
              <a:rPr lang="en-US" smtClean="0"/>
              <a:pPr/>
              <a:t>11</a:t>
            </a:fld>
            <a:endParaRPr lang="en-US" dirty="0"/>
          </a:p>
        </p:txBody>
      </p:sp>
    </p:spTree>
    <p:extLst>
      <p:ext uri="{BB962C8B-B14F-4D97-AF65-F5344CB8AC3E}">
        <p14:creationId xmlns:p14="http://schemas.microsoft.com/office/powerpoint/2010/main" val="17602966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err="1"/>
              <a:t>Madde</a:t>
            </a:r>
            <a:r>
              <a:rPr lang="en-GB" sz="4000" b="1" dirty="0"/>
              <a:t> 21</a:t>
            </a:r>
            <a:br>
              <a:rPr lang="en-GB" sz="4000" b="1" dirty="0"/>
            </a:br>
            <a:r>
              <a:rPr lang="en-GB" sz="4000" b="1" dirty="0" err="1"/>
              <a:t>İçerik</a:t>
            </a:r>
            <a:r>
              <a:rPr lang="en-GB" sz="4000" b="1" dirty="0"/>
              <a:t> </a:t>
            </a:r>
            <a:r>
              <a:rPr lang="en-GB" sz="4000" b="1" dirty="0" err="1"/>
              <a:t>Verilerinin</a:t>
            </a:r>
            <a:r>
              <a:rPr lang="en-GB" sz="4000" b="1" dirty="0"/>
              <a:t> </a:t>
            </a:r>
            <a:r>
              <a:rPr lang="en-GB" sz="4000" b="1" dirty="0" err="1" smtClean="0"/>
              <a:t>Ele</a:t>
            </a:r>
            <a:r>
              <a:rPr lang="en-GB" sz="4000" b="1" dirty="0" smtClean="0"/>
              <a:t> </a:t>
            </a:r>
            <a:r>
              <a:rPr lang="en-GB" sz="4000" b="1" dirty="0" err="1" smtClean="0"/>
              <a:t>Geçirilmesi</a:t>
            </a:r>
            <a:endParaRPr lang="en-GB" sz="4000" b="1" dirty="0"/>
          </a:p>
        </p:txBody>
      </p:sp>
      <p:sp>
        <p:nvSpPr>
          <p:cNvPr id="122883" name="Rectangle 3"/>
          <p:cNvSpPr>
            <a:spLocks noGrp="1" noChangeArrowheads="1"/>
          </p:cNvSpPr>
          <p:nvPr>
            <p:ph type="body" idx="1"/>
          </p:nvPr>
        </p:nvSpPr>
        <p:spPr>
          <a:xfrm>
            <a:off x="351690" y="1881560"/>
            <a:ext cx="8405446" cy="4492375"/>
          </a:xfrm>
        </p:spPr>
        <p:txBody>
          <a:bodyPr rtlCol="0">
            <a:normAutofit fontScale="92500" lnSpcReduction="10000"/>
          </a:bodyPr>
          <a:lstStyle/>
          <a:p>
            <a:pPr marL="514350" indent="-514350" algn="just">
              <a:buFont typeface="+mj-lt"/>
              <a:buAutoNum type="arabicPeriod" startAt="2"/>
            </a:pPr>
            <a:r>
              <a:rPr lang="tr-TR" dirty="0"/>
              <a:t>Taraflardan birinin, kendi iç hukuk sistemindeki yerleşmiş ilkelerden dolayı 1(a) fıkrasında belirtilen tedbirleri kabul edememesi halinde, bunun yerine, ülke sınırları </a:t>
            </a:r>
            <a:r>
              <a:rPr lang="tr-TR" dirty="0" smtClean="0"/>
              <a:t>içerisindeki belirli </a:t>
            </a:r>
            <a:r>
              <a:rPr lang="tr-TR" dirty="0"/>
              <a:t>haberleşmelere ait </a:t>
            </a:r>
            <a:r>
              <a:rPr lang="tr-TR" dirty="0" smtClean="0"/>
              <a:t>içerik verilerinin </a:t>
            </a:r>
            <a:r>
              <a:rPr lang="tr-TR" dirty="0"/>
              <a:t>gerçek zamanlı olarak toplanması ve kaydedilmesi işleminin ilgili Tarafın sahip olduğu teknik imkânların uygulanması vasıtasıyla sağlanması için gerekli olabilecek yasama tedbirlerini ve diğer tedbirleri kabul edebilecektir.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110</a:t>
            </a:fld>
            <a:endParaRPr lang="en-US"/>
          </a:p>
        </p:txBody>
      </p:sp>
    </p:spTree>
    <p:extLst>
      <p:ext uri="{BB962C8B-B14F-4D97-AF65-F5344CB8AC3E}">
        <p14:creationId xmlns:p14="http://schemas.microsoft.com/office/powerpoint/2010/main" val="162753057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err="1"/>
              <a:t>Madde</a:t>
            </a:r>
            <a:r>
              <a:rPr lang="en-GB" sz="3600" b="1" dirty="0"/>
              <a:t> 21</a:t>
            </a:r>
            <a:br>
              <a:rPr lang="en-GB" sz="3600" b="1" dirty="0"/>
            </a:br>
            <a:r>
              <a:rPr lang="en-GB" sz="3600" b="1" dirty="0" err="1"/>
              <a:t>İçerik</a:t>
            </a:r>
            <a:r>
              <a:rPr lang="en-GB" sz="3600" b="1" dirty="0"/>
              <a:t> </a:t>
            </a:r>
            <a:r>
              <a:rPr lang="en-GB" sz="3600" b="1" dirty="0" err="1"/>
              <a:t>Verilerinin</a:t>
            </a:r>
            <a:r>
              <a:rPr lang="en-GB" sz="3600" b="1" dirty="0"/>
              <a:t> </a:t>
            </a:r>
            <a:r>
              <a:rPr lang="en-GB" sz="3600" b="1" dirty="0" err="1" smtClean="0"/>
              <a:t>Ele</a:t>
            </a:r>
            <a:r>
              <a:rPr lang="en-GB" sz="3600" b="1" dirty="0" smtClean="0"/>
              <a:t> </a:t>
            </a:r>
            <a:r>
              <a:rPr lang="en-GB" sz="3600" b="1" dirty="0" err="1" smtClean="0"/>
              <a:t>Geçirilmesi</a:t>
            </a:r>
            <a:endParaRPr lang="en-US" dirty="0"/>
          </a:p>
        </p:txBody>
      </p:sp>
      <p:sp>
        <p:nvSpPr>
          <p:cNvPr id="3" name="Content Placeholder 2"/>
          <p:cNvSpPr>
            <a:spLocks noGrp="1"/>
          </p:cNvSpPr>
          <p:nvPr>
            <p:ph idx="1"/>
          </p:nvPr>
        </p:nvSpPr>
        <p:spPr>
          <a:xfrm>
            <a:off x="316523" y="1843034"/>
            <a:ext cx="8370277" cy="4016009"/>
          </a:xfrm>
        </p:spPr>
        <p:txBody>
          <a:bodyPr/>
          <a:lstStyle/>
          <a:p>
            <a:pPr marL="514350" indent="-514350" algn="just">
              <a:spcBef>
                <a:spcPts val="600"/>
              </a:spcBef>
              <a:spcAft>
                <a:spcPts val="1200"/>
              </a:spcAft>
              <a:buFont typeface="+mj-lt"/>
              <a:buAutoNum type="arabicPeriod" startAt="3"/>
            </a:pPr>
            <a:r>
              <a:rPr lang="en-US" dirty="0" err="1"/>
              <a:t>Taraflardan</a:t>
            </a:r>
            <a:r>
              <a:rPr lang="en-US" dirty="0"/>
              <a:t> her </a:t>
            </a:r>
            <a:r>
              <a:rPr lang="en-US" dirty="0" err="1"/>
              <a:t>biri</a:t>
            </a:r>
            <a:r>
              <a:rPr lang="en-US" dirty="0"/>
              <a:t>, </a:t>
            </a:r>
            <a:r>
              <a:rPr lang="en-US" dirty="0" err="1"/>
              <a:t>bir</a:t>
            </a:r>
            <a:r>
              <a:rPr lang="en-US" dirty="0"/>
              <a:t> </a:t>
            </a:r>
            <a:r>
              <a:rPr lang="en-US" dirty="0" err="1"/>
              <a:t>hizmet</a:t>
            </a:r>
            <a:r>
              <a:rPr lang="en-US" dirty="0"/>
              <a:t> </a:t>
            </a:r>
            <a:r>
              <a:rPr lang="en-US" dirty="0" err="1"/>
              <a:t>sağlayıcıyı</a:t>
            </a:r>
            <a:r>
              <a:rPr lang="en-US" dirty="0"/>
              <a:t> </a:t>
            </a:r>
            <a:r>
              <a:rPr lang="en-US" dirty="0" err="1"/>
              <a:t>işbu</a:t>
            </a:r>
            <a:r>
              <a:rPr lang="en-US" dirty="0"/>
              <a:t> </a:t>
            </a:r>
            <a:r>
              <a:rPr lang="en-US" dirty="0" err="1"/>
              <a:t>madde</a:t>
            </a:r>
            <a:r>
              <a:rPr lang="en-US" dirty="0"/>
              <a:t> </a:t>
            </a:r>
            <a:r>
              <a:rPr lang="en-US" dirty="0" err="1"/>
              <a:t>ile</a:t>
            </a:r>
            <a:r>
              <a:rPr lang="en-US" dirty="0"/>
              <a:t> </a:t>
            </a:r>
            <a:r>
              <a:rPr lang="en-US" dirty="0" err="1"/>
              <a:t>öngörülen</a:t>
            </a:r>
            <a:r>
              <a:rPr lang="en-US" dirty="0"/>
              <a:t> </a:t>
            </a:r>
            <a:r>
              <a:rPr lang="en-US" dirty="0" err="1"/>
              <a:t>herhangi</a:t>
            </a:r>
            <a:r>
              <a:rPr lang="en-US" dirty="0"/>
              <a:t> </a:t>
            </a:r>
            <a:r>
              <a:rPr lang="en-US" dirty="0" err="1"/>
              <a:t>bir</a:t>
            </a:r>
            <a:r>
              <a:rPr lang="en-US" dirty="0"/>
              <a:t> </a:t>
            </a:r>
            <a:r>
              <a:rPr lang="en-US" dirty="0" err="1"/>
              <a:t>yetkinin</a:t>
            </a:r>
            <a:r>
              <a:rPr lang="en-US" dirty="0"/>
              <a:t> </a:t>
            </a:r>
            <a:r>
              <a:rPr lang="en-US" dirty="0" err="1"/>
              <a:t>icrasını</a:t>
            </a:r>
            <a:r>
              <a:rPr lang="en-US" dirty="0"/>
              <a:t> </a:t>
            </a:r>
            <a:r>
              <a:rPr lang="en-US" dirty="0" err="1"/>
              <a:t>ve</a:t>
            </a:r>
            <a:r>
              <a:rPr lang="en-US" dirty="0"/>
              <a:t> </a:t>
            </a:r>
            <a:r>
              <a:rPr lang="en-US" dirty="0" err="1"/>
              <a:t>bununla</a:t>
            </a:r>
            <a:r>
              <a:rPr lang="en-US" dirty="0"/>
              <a:t> </a:t>
            </a:r>
            <a:r>
              <a:rPr lang="en-US" dirty="0" err="1"/>
              <a:t>ilgili</a:t>
            </a:r>
            <a:r>
              <a:rPr lang="en-US" dirty="0"/>
              <a:t> </a:t>
            </a:r>
            <a:r>
              <a:rPr lang="en-US" dirty="0" err="1"/>
              <a:t>herhangi</a:t>
            </a:r>
            <a:r>
              <a:rPr lang="en-US" dirty="0"/>
              <a:t> </a:t>
            </a:r>
            <a:r>
              <a:rPr lang="en-US" dirty="0" err="1"/>
              <a:t>bir</a:t>
            </a:r>
            <a:r>
              <a:rPr lang="en-US" dirty="0"/>
              <a:t> </a:t>
            </a:r>
            <a:r>
              <a:rPr lang="en-US" dirty="0" err="1"/>
              <a:t>bilgiyi</a:t>
            </a:r>
            <a:r>
              <a:rPr lang="en-US" dirty="0"/>
              <a:t> </a:t>
            </a:r>
            <a:r>
              <a:rPr lang="en-US" dirty="0" err="1"/>
              <a:t>gizli</a:t>
            </a:r>
            <a:r>
              <a:rPr lang="en-US" dirty="0"/>
              <a:t> </a:t>
            </a:r>
            <a:r>
              <a:rPr lang="en-US" dirty="0" err="1"/>
              <a:t>tutmaya</a:t>
            </a:r>
            <a:r>
              <a:rPr lang="en-US" dirty="0"/>
              <a:t> </a:t>
            </a:r>
            <a:r>
              <a:rPr lang="en-US" dirty="0" err="1"/>
              <a:t>zorunlu</a:t>
            </a:r>
            <a:r>
              <a:rPr lang="en-US" dirty="0"/>
              <a:t> </a:t>
            </a:r>
            <a:r>
              <a:rPr lang="en-US" dirty="0" err="1"/>
              <a:t>kılmak</a:t>
            </a:r>
            <a:r>
              <a:rPr lang="en-US" dirty="0"/>
              <a:t> </a:t>
            </a:r>
            <a:r>
              <a:rPr lang="en-US" dirty="0" err="1"/>
              <a:t>için</a:t>
            </a:r>
            <a:r>
              <a:rPr lang="en-US" dirty="0"/>
              <a:t> </a:t>
            </a:r>
            <a:r>
              <a:rPr lang="en-US" dirty="0" err="1"/>
              <a:t>gerekli</a:t>
            </a:r>
            <a:r>
              <a:rPr lang="en-US" dirty="0"/>
              <a:t> </a:t>
            </a:r>
            <a:r>
              <a:rPr lang="en-US" dirty="0" err="1"/>
              <a:t>olabilecek</a:t>
            </a:r>
            <a:r>
              <a:rPr lang="en-US" dirty="0"/>
              <a:t> </a:t>
            </a:r>
            <a:r>
              <a:rPr lang="en-US" dirty="0" err="1"/>
              <a:t>yasama</a:t>
            </a:r>
            <a:r>
              <a:rPr lang="en-US" dirty="0"/>
              <a:t> </a:t>
            </a:r>
            <a:r>
              <a:rPr lang="en-US" dirty="0" err="1"/>
              <a:t>tedbirlerini</a:t>
            </a:r>
            <a:r>
              <a:rPr lang="en-US" dirty="0"/>
              <a:t> </a:t>
            </a:r>
            <a:r>
              <a:rPr lang="en-US" dirty="0" err="1"/>
              <a:t>ve</a:t>
            </a:r>
            <a:r>
              <a:rPr lang="en-US" dirty="0"/>
              <a:t> </a:t>
            </a:r>
            <a:r>
              <a:rPr lang="en-US" dirty="0" err="1"/>
              <a:t>diğer</a:t>
            </a:r>
            <a:r>
              <a:rPr lang="en-US" dirty="0"/>
              <a:t> </a:t>
            </a:r>
            <a:r>
              <a:rPr lang="en-US" dirty="0" err="1"/>
              <a:t>tedbirleri</a:t>
            </a:r>
            <a:r>
              <a:rPr lang="en-US" dirty="0"/>
              <a:t> </a:t>
            </a:r>
            <a:r>
              <a:rPr lang="en-US" dirty="0" err="1"/>
              <a:t>kabul</a:t>
            </a:r>
            <a:r>
              <a:rPr lang="en-US" dirty="0"/>
              <a:t> </a:t>
            </a:r>
            <a:r>
              <a:rPr lang="en-US" dirty="0" err="1"/>
              <a:t>edecektir</a:t>
            </a:r>
            <a:r>
              <a:rPr lang="en-US" dirty="0"/>
              <a:t>. </a:t>
            </a:r>
          </a:p>
          <a:p>
            <a:pPr marL="514350" indent="-514350" algn="just">
              <a:spcBef>
                <a:spcPts val="600"/>
              </a:spcBef>
              <a:spcAft>
                <a:spcPts val="1200"/>
              </a:spcAft>
              <a:buFont typeface="+mj-lt"/>
              <a:buAutoNum type="arabicPeriod" startAt="3"/>
            </a:pPr>
            <a:endParaRPr lang="en-US" sz="1400" dirty="0"/>
          </a:p>
          <a:p>
            <a:pPr marL="514350" indent="-514350" algn="just">
              <a:spcBef>
                <a:spcPts val="600"/>
              </a:spcBef>
              <a:spcAft>
                <a:spcPts val="1200"/>
              </a:spcAft>
              <a:buFont typeface="+mj-lt"/>
              <a:buAutoNum type="arabicPeriod" startAt="3"/>
            </a:pPr>
            <a:r>
              <a:rPr lang="en-US" dirty="0" err="1"/>
              <a:t>İşbu</a:t>
            </a:r>
            <a:r>
              <a:rPr lang="en-US" dirty="0"/>
              <a:t> </a:t>
            </a:r>
            <a:r>
              <a:rPr lang="en-US" dirty="0" err="1"/>
              <a:t>maddede</a:t>
            </a:r>
            <a:r>
              <a:rPr lang="en-US" dirty="0"/>
              <a:t> </a:t>
            </a:r>
            <a:r>
              <a:rPr lang="en-US" dirty="0" err="1"/>
              <a:t>atıfta</a:t>
            </a:r>
            <a:r>
              <a:rPr lang="en-US" dirty="0"/>
              <a:t> </a:t>
            </a:r>
            <a:r>
              <a:rPr lang="en-US" dirty="0" err="1"/>
              <a:t>bulunulan</a:t>
            </a:r>
            <a:r>
              <a:rPr lang="en-US" dirty="0"/>
              <a:t> </a:t>
            </a:r>
            <a:r>
              <a:rPr lang="en-US" dirty="0" err="1"/>
              <a:t>yetki</a:t>
            </a:r>
            <a:r>
              <a:rPr lang="en-US" dirty="0"/>
              <a:t> </a:t>
            </a:r>
            <a:r>
              <a:rPr lang="en-US" dirty="0" err="1"/>
              <a:t>ve</a:t>
            </a:r>
            <a:r>
              <a:rPr lang="en-US" dirty="0"/>
              <a:t> </a:t>
            </a:r>
            <a:r>
              <a:rPr lang="en-US" dirty="0" err="1"/>
              <a:t>usuller</a:t>
            </a:r>
            <a:r>
              <a:rPr lang="en-US" dirty="0"/>
              <a:t> 14. </a:t>
            </a:r>
            <a:r>
              <a:rPr lang="en-US" dirty="0" err="1"/>
              <a:t>ve</a:t>
            </a:r>
            <a:r>
              <a:rPr lang="en-US" dirty="0"/>
              <a:t> 15. </a:t>
            </a:r>
            <a:r>
              <a:rPr lang="en-US" dirty="0" err="1"/>
              <a:t>maddeye</a:t>
            </a:r>
            <a:r>
              <a:rPr lang="en-US" dirty="0"/>
              <a:t> </a:t>
            </a:r>
            <a:r>
              <a:rPr lang="en-US" dirty="0" err="1"/>
              <a:t>tabi</a:t>
            </a:r>
            <a:r>
              <a:rPr lang="en-US" dirty="0"/>
              <a:t> </a:t>
            </a:r>
            <a:r>
              <a:rPr lang="en-US" dirty="0" err="1" smtClean="0"/>
              <a:t>olacaktır</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111</a:t>
            </a:fld>
            <a:endParaRPr lang="en-US"/>
          </a:p>
        </p:txBody>
      </p:sp>
    </p:spTree>
    <p:extLst>
      <p:ext uri="{BB962C8B-B14F-4D97-AF65-F5344CB8AC3E}">
        <p14:creationId xmlns:p14="http://schemas.microsoft.com/office/powerpoint/2010/main" val="228824087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err="1"/>
              <a:t>Madde</a:t>
            </a:r>
            <a:r>
              <a:rPr lang="en-GB" sz="4000" b="1" dirty="0"/>
              <a:t> 21</a:t>
            </a:r>
            <a:br>
              <a:rPr lang="en-GB" sz="4000" b="1" dirty="0"/>
            </a:br>
            <a:r>
              <a:rPr lang="en-GB" sz="4000" b="1" dirty="0" err="1"/>
              <a:t>İçerik</a:t>
            </a:r>
            <a:r>
              <a:rPr lang="en-GB" sz="4000" b="1" dirty="0"/>
              <a:t> </a:t>
            </a:r>
            <a:r>
              <a:rPr lang="en-GB" sz="4000" b="1" dirty="0" err="1"/>
              <a:t>Verilerinin</a:t>
            </a:r>
            <a:r>
              <a:rPr lang="en-GB" sz="4000" b="1" dirty="0"/>
              <a:t> </a:t>
            </a:r>
            <a:r>
              <a:rPr lang="en-GB" sz="4000" b="1" dirty="0" err="1" smtClean="0"/>
              <a:t>Ele</a:t>
            </a:r>
            <a:r>
              <a:rPr lang="en-GB" sz="4000" b="1" dirty="0" smtClean="0"/>
              <a:t> </a:t>
            </a:r>
            <a:r>
              <a:rPr lang="en-GB" sz="4000" b="1" dirty="0" err="1" smtClean="0"/>
              <a:t>Geçirilmesi</a:t>
            </a:r>
            <a:endParaRPr lang="en-GB" sz="40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112</a:t>
            </a:fld>
            <a:endParaRPr lang="en-US" dirty="0">
              <a:solidFill>
                <a:schemeClr val="tx1"/>
              </a:solidFill>
            </a:endParaRPr>
          </a:p>
        </p:txBody>
      </p:sp>
      <p:sp>
        <p:nvSpPr>
          <p:cNvPr id="6" name="Rectangle 3"/>
          <p:cNvSpPr txBox="1">
            <a:spLocks noChangeArrowheads="1"/>
          </p:cNvSpPr>
          <p:nvPr/>
        </p:nvSpPr>
        <p:spPr bwMode="auto">
          <a:xfrm>
            <a:off x="457200" y="1758466"/>
            <a:ext cx="8229600" cy="509953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tr-TR" sz="2400" dirty="0"/>
              <a:t>Taraflardan her biri, iç hukuku kapsamında belirlenecek bir dizi ağır suç ile ilgili olarak </a:t>
            </a:r>
            <a:r>
              <a:rPr lang="tr-TR" sz="2800" b="1" dirty="0">
                <a:solidFill>
                  <a:srgbClr val="FF0000"/>
                </a:solidFill>
              </a:rPr>
              <a:t>yetkili makamlarına </a:t>
            </a:r>
            <a:r>
              <a:rPr lang="tr-TR" sz="2400" dirty="0"/>
              <a:t>aşağıdaki hususlarda yetki tanınması için gerekli olabilecek yasama tedbirlerini ve diğer tedbirleri kabul edecektir: </a:t>
            </a:r>
          </a:p>
          <a:p>
            <a:pPr marL="0" indent="0" algn="just" eaLnBrk="1" fontAlgn="auto" hangingPunct="1">
              <a:lnSpc>
                <a:spcPct val="90000"/>
              </a:lnSpc>
              <a:spcBef>
                <a:spcPts val="600"/>
              </a:spcBef>
              <a:spcAft>
                <a:spcPts val="1200"/>
              </a:spcAft>
              <a:buNone/>
              <a:defRPr/>
            </a:pPr>
            <a:r>
              <a:rPr lang="tr-TR" sz="2400" dirty="0"/>
              <a:t>	Bir bilgisayar sistemi aracılığıyla ülke sınırları içerisinde iletilmiş, 	belirlenmiş haberleşmelerin içerik verilerini;</a:t>
            </a:r>
          </a:p>
          <a:p>
            <a:pPr marL="857250" lvl="1" indent="-457200" algn="just" eaLnBrk="1" fontAlgn="auto" hangingPunct="1">
              <a:lnSpc>
                <a:spcPct val="90000"/>
              </a:lnSpc>
              <a:spcBef>
                <a:spcPts val="600"/>
              </a:spcBef>
              <a:spcAft>
                <a:spcPts val="1200"/>
              </a:spcAft>
              <a:buFont typeface="+mj-lt"/>
              <a:buAutoNum type="alphaLcParenR"/>
              <a:defRPr/>
            </a:pPr>
            <a:r>
              <a:rPr lang="tr-TR" sz="2000" dirty="0">
                <a:solidFill>
                  <a:prstClr val="black"/>
                </a:solidFill>
              </a:rPr>
              <a:t>ilgili Tarafın sınırları dahilinde mevcut teknik imkânlar kullanarak toplama veya kaydetme, ve</a:t>
            </a:r>
            <a:endParaRPr lang="tr-TR" sz="2000" dirty="0"/>
          </a:p>
          <a:p>
            <a:pPr marL="857250" lvl="1" indent="-457200" algn="just" eaLnBrk="1" fontAlgn="auto" hangingPunct="1">
              <a:lnSpc>
                <a:spcPct val="90000"/>
              </a:lnSpc>
              <a:spcBef>
                <a:spcPts val="600"/>
              </a:spcBef>
              <a:spcAft>
                <a:spcPts val="1200"/>
              </a:spcAft>
              <a:buFont typeface="+mj-lt"/>
              <a:buAutoNum type="alphaLcParenR"/>
              <a:defRPr/>
            </a:pPr>
            <a:r>
              <a:rPr lang="tr-TR" sz="2000" dirty="0"/>
              <a:t>bir hizmet sağlayıcının mevcut teknik imkânları çerçevesinde,</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ilgili Tarafın sınırları dahilinde mevcut teknik yöntemler uygulayarak toplamaya veya kaydetmeye; veya</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toplama veya kaydetmesi için yetkili makamları ile işbirliği yapmaya ve onlara yardım etmeye;</a:t>
            </a:r>
          </a:p>
          <a:p>
            <a:pPr marL="811213" lvl="1" indent="0" algn="just" eaLnBrk="1" fontAlgn="auto" hangingPunct="1">
              <a:lnSpc>
                <a:spcPct val="90000"/>
              </a:lnSpc>
              <a:spcBef>
                <a:spcPts val="600"/>
              </a:spcBef>
              <a:spcAft>
                <a:spcPts val="1200"/>
              </a:spcAft>
              <a:buNone/>
              <a:defRPr/>
            </a:pPr>
            <a:r>
              <a:rPr lang="tr-TR" sz="2000" dirty="0"/>
              <a:t>zorunlu kılmak.</a:t>
            </a:r>
          </a:p>
        </p:txBody>
      </p:sp>
    </p:spTree>
    <p:extLst>
      <p:ext uri="{BB962C8B-B14F-4D97-AF65-F5344CB8AC3E}">
        <p14:creationId xmlns:p14="http://schemas.microsoft.com/office/powerpoint/2010/main" val="368598541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Yetkili</a:t>
            </a:r>
            <a:r>
              <a:rPr lang="en-US" sz="3600" b="1" dirty="0" smtClean="0"/>
              <a:t> </a:t>
            </a:r>
            <a:r>
              <a:rPr lang="en-US" sz="3600" b="1" dirty="0" err="1"/>
              <a:t>m</a:t>
            </a:r>
            <a:r>
              <a:rPr lang="en-US" sz="3600" b="1" dirty="0" err="1" smtClean="0"/>
              <a:t>akamlar</a:t>
            </a:r>
            <a:endParaRPr lang="en-US" sz="3600" b="1" dirty="0"/>
          </a:p>
        </p:txBody>
      </p:sp>
      <p:sp>
        <p:nvSpPr>
          <p:cNvPr id="3" name="Content Placeholder 2"/>
          <p:cNvSpPr>
            <a:spLocks noGrp="1"/>
          </p:cNvSpPr>
          <p:nvPr>
            <p:ph idx="1"/>
          </p:nvPr>
        </p:nvSpPr>
        <p:spPr>
          <a:xfrm>
            <a:off x="635000" y="1493838"/>
            <a:ext cx="7790543" cy="4525963"/>
          </a:xfrm>
        </p:spPr>
        <p:txBody>
          <a:bodyPr/>
          <a:lstStyle/>
          <a:p>
            <a:pPr algn="just"/>
            <a:r>
              <a:rPr lang="en-US" dirty="0" err="1"/>
              <a:t>Şunlar</a:t>
            </a:r>
            <a:r>
              <a:rPr lang="en-US" dirty="0"/>
              <a:t> </a:t>
            </a:r>
            <a:r>
              <a:rPr lang="en-US" dirty="0" err="1"/>
              <a:t>olabilir</a:t>
            </a:r>
            <a:r>
              <a:rPr lang="en-US" dirty="0"/>
              <a:t>:</a:t>
            </a:r>
          </a:p>
          <a:p>
            <a:pPr lvl="1" algn="just"/>
            <a:r>
              <a:rPr lang="en-US" dirty="0" err="1"/>
              <a:t>Kolluk</a:t>
            </a:r>
            <a:r>
              <a:rPr lang="en-US" dirty="0"/>
              <a:t> </a:t>
            </a:r>
            <a:r>
              <a:rPr lang="en-US" dirty="0" err="1"/>
              <a:t>görevlisi</a:t>
            </a:r>
            <a:endParaRPr lang="en-US" dirty="0"/>
          </a:p>
          <a:p>
            <a:pPr lvl="1" algn="just"/>
            <a:r>
              <a:rPr lang="en-US" dirty="0" err="1"/>
              <a:t>Adli</a:t>
            </a:r>
            <a:r>
              <a:rPr lang="en-US" dirty="0"/>
              <a:t> </a:t>
            </a:r>
            <a:r>
              <a:rPr lang="en-US" dirty="0" err="1"/>
              <a:t>görevli</a:t>
            </a:r>
            <a:endParaRPr lang="en-US" dirty="0"/>
          </a:p>
          <a:p>
            <a:pPr lvl="1" algn="just"/>
            <a:r>
              <a:rPr lang="en-US" dirty="0" err="1"/>
              <a:t>Savcı</a:t>
            </a:r>
            <a:r>
              <a:rPr lang="en-US" dirty="0"/>
              <a:t> </a:t>
            </a:r>
            <a:r>
              <a:rPr lang="en-US" dirty="0" err="1"/>
              <a:t>veya</a:t>
            </a:r>
            <a:r>
              <a:rPr lang="en-US" dirty="0"/>
              <a:t> hakim</a:t>
            </a:r>
          </a:p>
          <a:p>
            <a:pPr lvl="1" algn="just"/>
            <a:r>
              <a:rPr lang="en-US" dirty="0" err="1"/>
              <a:t>İdari</a:t>
            </a:r>
            <a:r>
              <a:rPr lang="en-US" dirty="0"/>
              <a:t> </a:t>
            </a:r>
            <a:r>
              <a:rPr lang="en-US" dirty="0" err="1"/>
              <a:t>görevli</a:t>
            </a:r>
            <a:endParaRPr lang="en-US" dirty="0"/>
          </a:p>
          <a:p>
            <a:pPr lvl="1" algn="just"/>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113</a:t>
            </a:fld>
            <a:endParaRPr lang="en-US" dirty="0">
              <a:solidFill>
                <a:schemeClr val="tx1"/>
              </a:solidFill>
            </a:endParaRPr>
          </a:p>
        </p:txBody>
      </p:sp>
    </p:spTree>
    <p:extLst>
      <p:ext uri="{BB962C8B-B14F-4D97-AF65-F5344CB8AC3E}">
        <p14:creationId xmlns:p14="http://schemas.microsoft.com/office/powerpoint/2010/main" val="1369108031"/>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err="1"/>
              <a:t>Madde</a:t>
            </a:r>
            <a:r>
              <a:rPr lang="en-GB" sz="4000" b="1" dirty="0"/>
              <a:t> 21</a:t>
            </a:r>
            <a:br>
              <a:rPr lang="en-GB" sz="4000" b="1" dirty="0"/>
            </a:br>
            <a:r>
              <a:rPr lang="en-GB" sz="4000" b="1" dirty="0" err="1"/>
              <a:t>İçerik</a:t>
            </a:r>
            <a:r>
              <a:rPr lang="en-GB" sz="4000" b="1" dirty="0"/>
              <a:t> </a:t>
            </a:r>
            <a:r>
              <a:rPr lang="en-GB" sz="4000" b="1" dirty="0" err="1"/>
              <a:t>Verilerinin</a:t>
            </a:r>
            <a:r>
              <a:rPr lang="en-GB" sz="4000" b="1" dirty="0"/>
              <a:t> </a:t>
            </a:r>
            <a:r>
              <a:rPr lang="en-GB" sz="4000" b="1" dirty="0" err="1" smtClean="0"/>
              <a:t>Ele</a:t>
            </a:r>
            <a:r>
              <a:rPr lang="en-GB" sz="4000" b="1" dirty="0" smtClean="0"/>
              <a:t> </a:t>
            </a:r>
            <a:r>
              <a:rPr lang="en-GB" sz="4000" b="1" dirty="0" err="1" smtClean="0"/>
              <a:t>Geçirilmesi</a:t>
            </a:r>
            <a:endParaRPr lang="en-GB" sz="40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114</a:t>
            </a:fld>
            <a:endParaRPr lang="en-US" dirty="0">
              <a:solidFill>
                <a:schemeClr val="tx1"/>
              </a:solidFill>
            </a:endParaRPr>
          </a:p>
        </p:txBody>
      </p:sp>
      <p:sp>
        <p:nvSpPr>
          <p:cNvPr id="6" name="Rectangle 3"/>
          <p:cNvSpPr txBox="1">
            <a:spLocks noChangeArrowheads="1"/>
          </p:cNvSpPr>
          <p:nvPr/>
        </p:nvSpPr>
        <p:spPr bwMode="auto">
          <a:xfrm>
            <a:off x="457200" y="1600201"/>
            <a:ext cx="8229600" cy="512127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tr-TR" sz="2400" dirty="0"/>
              <a:t>Taraflardan her biri, iç hukuku kapsamında belirlenecek bir dizi ağır suç ile ilgili olarak yetkili makamlarına aşağıdaki hususlarda yetki tanınması için gerekli olabilecek yasama tedbirlerini ve diğer tedbirleri kabul edecektir: </a:t>
            </a:r>
          </a:p>
          <a:p>
            <a:pPr marL="0" indent="0" algn="just" eaLnBrk="1" fontAlgn="auto" hangingPunct="1">
              <a:lnSpc>
                <a:spcPct val="90000"/>
              </a:lnSpc>
              <a:spcBef>
                <a:spcPts val="600"/>
              </a:spcBef>
              <a:spcAft>
                <a:spcPts val="1200"/>
              </a:spcAft>
              <a:buNone/>
              <a:defRPr/>
            </a:pPr>
            <a:r>
              <a:rPr lang="tr-TR" sz="2400" dirty="0"/>
              <a:t>	Bir bilgisayar sistemi aracılığıyla ülke sınırları içerisinde </a:t>
            </a:r>
            <a:r>
              <a:rPr lang="tr-TR" sz="2400" dirty="0" smtClean="0"/>
              <a:t>iletilmiş, 	belirlenmiş </a:t>
            </a:r>
            <a:r>
              <a:rPr lang="tr-TR" sz="2400" dirty="0"/>
              <a:t>haberleşmelerin içerik verilerini;</a:t>
            </a:r>
          </a:p>
          <a:p>
            <a:pPr marL="857250" lvl="1" indent="-457200" algn="just" eaLnBrk="1" fontAlgn="auto" hangingPunct="1">
              <a:lnSpc>
                <a:spcPct val="90000"/>
              </a:lnSpc>
              <a:spcBef>
                <a:spcPts val="600"/>
              </a:spcBef>
              <a:spcAft>
                <a:spcPts val="1200"/>
              </a:spcAft>
              <a:buFont typeface="+mj-lt"/>
              <a:buAutoNum type="alphaLcParenR"/>
              <a:defRPr/>
            </a:pPr>
            <a:r>
              <a:rPr lang="tr-TR" sz="2000" dirty="0">
                <a:solidFill>
                  <a:prstClr val="black"/>
                </a:solidFill>
              </a:rPr>
              <a:t>ilgili Tarafın sınırları dahilinde</a:t>
            </a:r>
            <a:r>
              <a:rPr lang="tr-TR" sz="2700" b="1" dirty="0">
                <a:solidFill>
                  <a:srgbClr val="FF0000"/>
                </a:solidFill>
              </a:rPr>
              <a:t> mevcut teknik imkânlar kullanarak toplama veya kaydetme</a:t>
            </a:r>
            <a:r>
              <a:rPr lang="tr-TR" sz="2000" dirty="0">
                <a:solidFill>
                  <a:prstClr val="black"/>
                </a:solidFill>
              </a:rPr>
              <a:t>, ve</a:t>
            </a:r>
            <a:endParaRPr lang="tr-TR" sz="2000" dirty="0"/>
          </a:p>
          <a:p>
            <a:pPr marL="857250" lvl="1" indent="-457200" algn="just" eaLnBrk="1" fontAlgn="auto" hangingPunct="1">
              <a:lnSpc>
                <a:spcPct val="90000"/>
              </a:lnSpc>
              <a:spcBef>
                <a:spcPts val="600"/>
              </a:spcBef>
              <a:spcAft>
                <a:spcPts val="1200"/>
              </a:spcAft>
              <a:buFont typeface="+mj-lt"/>
              <a:buAutoNum type="alphaLcParenR"/>
              <a:defRPr/>
            </a:pPr>
            <a:r>
              <a:rPr lang="tr-TR" sz="2000" dirty="0"/>
              <a:t>bir hizmet sağlayıcının mevcut teknik imkânları çerçevesinde,</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ilgili Tarafın sınırları dahilinde mevcut teknik yöntemler uygulayarak toplamaya veya kaydetmeye; veya</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toplama veya kaydetmesi için yetkili makamları ile işbirliği yapmaya ve onlara yardım etmeye;</a:t>
            </a:r>
          </a:p>
          <a:p>
            <a:pPr marL="811213" lvl="1" indent="0" algn="just" eaLnBrk="1" fontAlgn="auto" hangingPunct="1">
              <a:lnSpc>
                <a:spcPct val="90000"/>
              </a:lnSpc>
              <a:spcBef>
                <a:spcPts val="600"/>
              </a:spcBef>
              <a:spcAft>
                <a:spcPts val="1200"/>
              </a:spcAft>
              <a:buNone/>
              <a:defRPr/>
            </a:pPr>
            <a:r>
              <a:rPr lang="tr-TR" sz="2000" dirty="0"/>
              <a:t>zorunlu kılmak.</a:t>
            </a:r>
          </a:p>
        </p:txBody>
      </p:sp>
    </p:spTree>
    <p:extLst>
      <p:ext uri="{BB962C8B-B14F-4D97-AF65-F5344CB8AC3E}">
        <p14:creationId xmlns:p14="http://schemas.microsoft.com/office/powerpoint/2010/main" val="134572384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Teknik</a:t>
            </a:r>
            <a:r>
              <a:rPr lang="en-US" sz="3600" b="1" dirty="0" smtClean="0"/>
              <a:t> </a:t>
            </a:r>
            <a:r>
              <a:rPr lang="en-US" sz="3600" b="1" dirty="0" err="1" smtClean="0"/>
              <a:t>imkânlar</a:t>
            </a:r>
            <a:r>
              <a:rPr lang="en-US" sz="3600" b="1" dirty="0" smtClean="0"/>
              <a:t> </a:t>
            </a:r>
            <a:r>
              <a:rPr lang="en-US" sz="3600" b="1" dirty="0" err="1" smtClean="0"/>
              <a:t>kullanılarak</a:t>
            </a:r>
            <a:r>
              <a:rPr lang="en-US" sz="3600" b="1" dirty="0" smtClean="0"/>
              <a:t> </a:t>
            </a:r>
            <a:br>
              <a:rPr lang="en-US" sz="3600" b="1" dirty="0" smtClean="0"/>
            </a:br>
            <a:r>
              <a:rPr lang="en-US" sz="3600" b="1" dirty="0" err="1" smtClean="0"/>
              <a:t>toplama</a:t>
            </a:r>
            <a:r>
              <a:rPr lang="en-US" sz="3600" b="1" dirty="0" smtClean="0"/>
              <a:t> </a:t>
            </a:r>
            <a:r>
              <a:rPr lang="en-US" sz="3600" b="1" dirty="0" err="1" smtClean="0"/>
              <a:t>veya</a:t>
            </a:r>
            <a:r>
              <a:rPr lang="en-US" sz="3600" b="1" dirty="0" smtClean="0"/>
              <a:t> </a:t>
            </a:r>
            <a:r>
              <a:rPr lang="en-US" sz="3600" b="1" dirty="0" err="1" smtClean="0"/>
              <a:t>kaydetme</a:t>
            </a:r>
            <a:endParaRPr lang="en-US" sz="3600" b="1" dirty="0"/>
          </a:p>
        </p:txBody>
      </p:sp>
      <p:sp>
        <p:nvSpPr>
          <p:cNvPr id="3" name="Content Placeholder 2"/>
          <p:cNvSpPr>
            <a:spLocks noGrp="1"/>
          </p:cNvSpPr>
          <p:nvPr>
            <p:ph idx="1"/>
          </p:nvPr>
        </p:nvSpPr>
        <p:spPr>
          <a:xfrm>
            <a:off x="635000" y="2057400"/>
            <a:ext cx="7914640" cy="3962401"/>
          </a:xfrm>
        </p:spPr>
        <p:txBody>
          <a:bodyPr/>
          <a:lstStyle/>
          <a:p>
            <a:pPr algn="just"/>
            <a:r>
              <a:rPr lang="en-US" dirty="0" smtClean="0"/>
              <a:t>Bu </a:t>
            </a:r>
            <a:r>
              <a:rPr lang="en-US" dirty="0" err="1" smtClean="0"/>
              <a:t>yetki</a:t>
            </a:r>
            <a:r>
              <a:rPr lang="en-US" dirty="0" smtClean="0"/>
              <a:t> </a:t>
            </a:r>
            <a:r>
              <a:rPr lang="en-US" dirty="0" err="1" smtClean="0"/>
              <a:t>içerik</a:t>
            </a:r>
            <a:r>
              <a:rPr lang="en-US" dirty="0" smtClean="0"/>
              <a:t> </a:t>
            </a:r>
            <a:r>
              <a:rPr lang="en-US" dirty="0" err="1" smtClean="0"/>
              <a:t>verilerinin</a:t>
            </a:r>
            <a:r>
              <a:rPr lang="en-US" dirty="0" smtClean="0"/>
              <a:t> </a:t>
            </a:r>
            <a:r>
              <a:rPr lang="en-US" dirty="0" err="1" smtClean="0"/>
              <a:t>gerçek</a:t>
            </a:r>
            <a:r>
              <a:rPr lang="en-US" dirty="0" smtClean="0"/>
              <a:t> </a:t>
            </a:r>
            <a:r>
              <a:rPr lang="en-US" dirty="0" err="1" smtClean="0"/>
              <a:t>zamanlı</a:t>
            </a:r>
            <a:r>
              <a:rPr lang="en-US" dirty="0" smtClean="0"/>
              <a:t> </a:t>
            </a:r>
            <a:r>
              <a:rPr lang="en-US" dirty="0" err="1" smtClean="0"/>
              <a:t>toplanması</a:t>
            </a:r>
            <a:r>
              <a:rPr lang="en-US" dirty="0" smtClean="0"/>
              <a:t> </a:t>
            </a:r>
            <a:r>
              <a:rPr lang="en-US" dirty="0" err="1" smtClean="0"/>
              <a:t>ve</a:t>
            </a:r>
            <a:r>
              <a:rPr lang="en-US" dirty="0" smtClean="0"/>
              <a:t> </a:t>
            </a:r>
            <a:r>
              <a:rPr lang="en-US" dirty="0" err="1" smtClean="0"/>
              <a:t>kaydedilmesi</a:t>
            </a:r>
            <a:r>
              <a:rPr lang="en-US" dirty="0" smtClean="0"/>
              <a:t> </a:t>
            </a:r>
            <a:r>
              <a:rPr lang="en-US" dirty="0" err="1" smtClean="0"/>
              <a:t>yönünde</a:t>
            </a:r>
            <a:r>
              <a:rPr lang="en-US" dirty="0" smtClean="0"/>
              <a:t> </a:t>
            </a:r>
            <a:r>
              <a:rPr lang="en-US" dirty="0" err="1" smtClean="0"/>
              <a:t>yetkili</a:t>
            </a:r>
            <a:r>
              <a:rPr lang="en-US" dirty="0" smtClean="0"/>
              <a:t> </a:t>
            </a:r>
            <a:r>
              <a:rPr lang="en-US" dirty="0" err="1" smtClean="0"/>
              <a:t>makamlara</a:t>
            </a:r>
            <a:r>
              <a:rPr lang="en-US" dirty="0" smtClean="0"/>
              <a:t> </a:t>
            </a:r>
            <a:r>
              <a:rPr lang="en-US" dirty="0" err="1" smtClean="0"/>
              <a:t>tanınan</a:t>
            </a:r>
            <a:r>
              <a:rPr lang="en-US" dirty="0" smtClean="0"/>
              <a:t> </a:t>
            </a:r>
            <a:r>
              <a:rPr lang="en-US" dirty="0" err="1" smtClean="0"/>
              <a:t>doğrudan</a:t>
            </a:r>
            <a:r>
              <a:rPr lang="en-US" dirty="0" smtClean="0"/>
              <a:t> </a:t>
            </a:r>
            <a:r>
              <a:rPr lang="en-US" dirty="0" err="1" smtClean="0"/>
              <a:t>yetkiye</a:t>
            </a:r>
            <a:r>
              <a:rPr lang="en-US" dirty="0" smtClean="0"/>
              <a:t> </a:t>
            </a:r>
            <a:r>
              <a:rPr lang="en-US" dirty="0" err="1" smtClean="0"/>
              <a:t>işaret</a:t>
            </a:r>
            <a:r>
              <a:rPr lang="en-US" dirty="0" smtClean="0"/>
              <a:t> </a:t>
            </a:r>
            <a:r>
              <a:rPr lang="en-US" dirty="0" err="1" smtClean="0"/>
              <a:t>etmektedir</a:t>
            </a:r>
            <a:r>
              <a:rPr lang="en-US" dirty="0" smtClean="0"/>
              <a:t>.</a:t>
            </a:r>
          </a:p>
          <a:p>
            <a:pPr algn="just"/>
            <a:endParaRPr lang="en-US" dirty="0"/>
          </a:p>
          <a:p>
            <a:pPr algn="just"/>
            <a:r>
              <a:rPr lang="en-US" dirty="0" err="1" smtClean="0"/>
              <a:t>Özel</a:t>
            </a:r>
            <a:r>
              <a:rPr lang="en-US" dirty="0" smtClean="0"/>
              <a:t> </a:t>
            </a:r>
            <a:r>
              <a:rPr lang="en-US" dirty="0" err="1" smtClean="0"/>
              <a:t>bir</a:t>
            </a:r>
            <a:r>
              <a:rPr lang="en-US" dirty="0" smtClean="0"/>
              <a:t> </a:t>
            </a:r>
            <a:r>
              <a:rPr lang="en-US" dirty="0" err="1" smtClean="0"/>
              <a:t>teknolojiye</a:t>
            </a:r>
            <a:r>
              <a:rPr lang="en-US" dirty="0" smtClean="0"/>
              <a:t> </a:t>
            </a:r>
            <a:r>
              <a:rPr lang="en-US" dirty="0" err="1" smtClean="0"/>
              <a:t>atıfta</a:t>
            </a:r>
            <a:r>
              <a:rPr lang="en-US" dirty="0" smtClean="0"/>
              <a:t> </a:t>
            </a:r>
            <a:r>
              <a:rPr lang="en-US" dirty="0" err="1" smtClean="0"/>
              <a:t>bulunulmamaktadır</a:t>
            </a:r>
            <a:r>
              <a:rPr lang="en-US" dirty="0" smtClean="0"/>
              <a:t>.</a:t>
            </a:r>
          </a:p>
          <a:p>
            <a:pPr algn="just"/>
            <a:endParaRPr lang="en-US" dirty="0"/>
          </a:p>
          <a:p>
            <a:pPr algn="just"/>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115</a:t>
            </a:fld>
            <a:endParaRPr lang="en-US" dirty="0">
              <a:solidFill>
                <a:schemeClr val="tx1"/>
              </a:solidFill>
            </a:endParaRPr>
          </a:p>
        </p:txBody>
      </p:sp>
    </p:spTree>
    <p:extLst>
      <p:ext uri="{BB962C8B-B14F-4D97-AF65-F5344CB8AC3E}">
        <p14:creationId xmlns:p14="http://schemas.microsoft.com/office/powerpoint/2010/main" val="189743610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78699"/>
            <a:ext cx="8229600" cy="1143000"/>
          </a:xfrm>
        </p:spPr>
        <p:txBody>
          <a:bodyPr rtlCol="0">
            <a:normAutofit fontScale="90000"/>
          </a:bodyPr>
          <a:lstStyle/>
          <a:p>
            <a:pPr eaLnBrk="1" fontAlgn="auto" hangingPunct="1">
              <a:spcAft>
                <a:spcPts val="0"/>
              </a:spcAft>
              <a:defRPr/>
            </a:pPr>
            <a:r>
              <a:rPr lang="en-GB" sz="4000" b="1" dirty="0" err="1"/>
              <a:t>Madde</a:t>
            </a:r>
            <a:r>
              <a:rPr lang="en-GB" sz="4000" b="1" dirty="0"/>
              <a:t> 21</a:t>
            </a:r>
            <a:br>
              <a:rPr lang="en-GB" sz="4000" b="1" dirty="0"/>
            </a:br>
            <a:r>
              <a:rPr lang="en-GB" sz="4000" b="1" dirty="0" err="1"/>
              <a:t>İçerik</a:t>
            </a:r>
            <a:r>
              <a:rPr lang="en-GB" sz="4000" b="1" dirty="0"/>
              <a:t> </a:t>
            </a:r>
            <a:r>
              <a:rPr lang="en-GB" sz="4000" b="1" dirty="0" err="1"/>
              <a:t>Verilerinin</a:t>
            </a:r>
            <a:r>
              <a:rPr lang="en-GB" sz="4000" b="1" dirty="0"/>
              <a:t> </a:t>
            </a:r>
            <a:r>
              <a:rPr lang="en-GB" sz="4000" b="1" dirty="0" err="1" smtClean="0"/>
              <a:t>Ele</a:t>
            </a:r>
            <a:r>
              <a:rPr lang="en-GB" sz="4000" b="1" dirty="0" smtClean="0"/>
              <a:t> </a:t>
            </a:r>
            <a:r>
              <a:rPr lang="en-GB" sz="4000" b="1" dirty="0" err="1" smtClean="0"/>
              <a:t>Geçirilmesi</a:t>
            </a:r>
            <a:endParaRPr lang="en-GB" sz="40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116</a:t>
            </a:fld>
            <a:endParaRPr lang="en-US" dirty="0">
              <a:solidFill>
                <a:schemeClr val="tx1"/>
              </a:solidFill>
            </a:endParaRPr>
          </a:p>
        </p:txBody>
      </p:sp>
      <p:sp>
        <p:nvSpPr>
          <p:cNvPr id="6" name="Rectangle 3"/>
          <p:cNvSpPr txBox="1">
            <a:spLocks noChangeArrowheads="1"/>
          </p:cNvSpPr>
          <p:nvPr/>
        </p:nvSpPr>
        <p:spPr bwMode="auto">
          <a:xfrm>
            <a:off x="457200" y="1408447"/>
            <a:ext cx="8229600" cy="5313027"/>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tr-TR" sz="2400" dirty="0"/>
              <a:t>Taraflardan her biri, iç hukuku kapsamında belirlenecek bir dizi ağır suç ile ilgili olarak yetkili makamlarına aşağıdaki hususlarda yetki tanınması için gerekli olabilecek yasama tedbirlerini ve diğer tedbirleri kabul edecektir: </a:t>
            </a:r>
          </a:p>
          <a:p>
            <a:pPr marL="0" indent="0" algn="just" eaLnBrk="1" fontAlgn="auto" hangingPunct="1">
              <a:lnSpc>
                <a:spcPct val="90000"/>
              </a:lnSpc>
              <a:spcBef>
                <a:spcPts val="600"/>
              </a:spcBef>
              <a:spcAft>
                <a:spcPts val="1200"/>
              </a:spcAft>
              <a:buNone/>
              <a:defRPr/>
            </a:pPr>
            <a:r>
              <a:rPr lang="tr-TR" sz="2400" dirty="0"/>
              <a:t>	Bir bilgisayar sistemi aracılığıyla ülke sınırları içerisinde </a:t>
            </a:r>
            <a:r>
              <a:rPr lang="tr-TR" sz="2400" dirty="0" smtClean="0"/>
              <a:t>	iletilmiş</a:t>
            </a:r>
            <a:r>
              <a:rPr lang="tr-TR" sz="2400" dirty="0"/>
              <a:t>, </a:t>
            </a:r>
            <a:r>
              <a:rPr lang="tr-TR" sz="2400" dirty="0" smtClean="0"/>
              <a:t>belirlenmiş </a:t>
            </a:r>
            <a:r>
              <a:rPr lang="tr-TR" sz="2400" dirty="0"/>
              <a:t>haberleşmelerin içerik verilerini;</a:t>
            </a:r>
          </a:p>
          <a:p>
            <a:pPr marL="857250" lvl="1" indent="-457200" algn="just" eaLnBrk="1" fontAlgn="auto" hangingPunct="1">
              <a:lnSpc>
                <a:spcPct val="90000"/>
              </a:lnSpc>
              <a:spcBef>
                <a:spcPts val="600"/>
              </a:spcBef>
              <a:spcAft>
                <a:spcPts val="1200"/>
              </a:spcAft>
              <a:buFont typeface="+mj-lt"/>
              <a:buAutoNum type="alphaLcParenR"/>
              <a:defRPr/>
            </a:pPr>
            <a:r>
              <a:rPr lang="tr-TR" sz="2000" dirty="0">
                <a:solidFill>
                  <a:prstClr val="black"/>
                </a:solidFill>
              </a:rPr>
              <a:t>ilgili Tarafın sınırları dahilinde mevcut teknik imkânlar kullanarak toplama veya kaydetme, ve</a:t>
            </a:r>
            <a:endParaRPr lang="tr-TR" sz="2000" dirty="0"/>
          </a:p>
          <a:p>
            <a:pPr marL="857250" lvl="1" indent="-457200" algn="just" eaLnBrk="1" fontAlgn="auto" hangingPunct="1">
              <a:lnSpc>
                <a:spcPct val="90000"/>
              </a:lnSpc>
              <a:spcBef>
                <a:spcPts val="600"/>
              </a:spcBef>
              <a:spcAft>
                <a:spcPts val="1200"/>
              </a:spcAft>
              <a:buFont typeface="+mj-lt"/>
              <a:buAutoNum type="alphaLcParenR"/>
              <a:defRPr/>
            </a:pPr>
            <a:r>
              <a:rPr lang="tr-TR" sz="2000" b="1" dirty="0">
                <a:solidFill>
                  <a:srgbClr val="FF0000"/>
                </a:solidFill>
              </a:rPr>
              <a:t>bir hizmet sağlayıcının mevcut teknik imkânları çerçevesinde</a:t>
            </a:r>
            <a:r>
              <a:rPr lang="tr-TR" sz="2000" dirty="0"/>
              <a:t>,</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ilgili Tarafın sınırları dahilinde </a:t>
            </a:r>
            <a:r>
              <a:rPr lang="tr-TR" sz="1800" b="1" dirty="0">
                <a:solidFill>
                  <a:srgbClr val="FF0000"/>
                </a:solidFill>
              </a:rPr>
              <a:t>mevcut teknik yöntemler uygulayarak toplamaya veya kaydetmeye</a:t>
            </a:r>
            <a:r>
              <a:rPr lang="tr-TR" sz="1800" dirty="0"/>
              <a:t>; veya</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toplama veya kaydetmesi için </a:t>
            </a:r>
            <a:r>
              <a:rPr lang="tr-TR" sz="1800" b="1" dirty="0">
                <a:solidFill>
                  <a:srgbClr val="FF0000"/>
                </a:solidFill>
              </a:rPr>
              <a:t>yetkili makamları ile işbirliği yapmaya ve onlara yardım etmeye</a:t>
            </a:r>
            <a:r>
              <a:rPr lang="tr-TR" sz="1800" dirty="0"/>
              <a:t>;</a:t>
            </a:r>
          </a:p>
          <a:p>
            <a:pPr marL="811213" lvl="1" indent="0" algn="just" eaLnBrk="1" fontAlgn="auto" hangingPunct="1">
              <a:lnSpc>
                <a:spcPct val="90000"/>
              </a:lnSpc>
              <a:spcBef>
                <a:spcPts val="600"/>
              </a:spcBef>
              <a:spcAft>
                <a:spcPts val="1200"/>
              </a:spcAft>
              <a:buNone/>
              <a:defRPr/>
            </a:pPr>
            <a:r>
              <a:rPr lang="tr-TR" sz="2000" b="1" dirty="0" smtClean="0">
                <a:solidFill>
                  <a:srgbClr val="FF0000"/>
                </a:solidFill>
              </a:rPr>
              <a:t>zorunlu kılmak</a:t>
            </a:r>
            <a:r>
              <a:rPr lang="tr-TR" sz="2000" dirty="0" smtClean="0"/>
              <a:t>.</a:t>
            </a:r>
            <a:endParaRPr lang="tr-TR" sz="2000" dirty="0"/>
          </a:p>
        </p:txBody>
      </p:sp>
    </p:spTree>
    <p:extLst>
      <p:ext uri="{BB962C8B-B14F-4D97-AF65-F5344CB8AC3E}">
        <p14:creationId xmlns:p14="http://schemas.microsoft.com/office/powerpoint/2010/main" val="1061239847"/>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012"/>
            <a:ext cx="8229600" cy="1143000"/>
          </a:xfrm>
        </p:spPr>
        <p:txBody>
          <a:bodyPr/>
          <a:lstStyle/>
          <a:p>
            <a:r>
              <a:rPr lang="en-US" sz="3600" b="1" dirty="0" err="1" smtClean="0"/>
              <a:t>Bir</a:t>
            </a:r>
            <a:r>
              <a:rPr lang="en-US" sz="3600" b="1" dirty="0" smtClean="0"/>
              <a:t> </a:t>
            </a:r>
            <a:r>
              <a:rPr lang="en-US" sz="3600" b="1" dirty="0" err="1" smtClean="0"/>
              <a:t>hizmet</a:t>
            </a:r>
            <a:r>
              <a:rPr lang="en-US" sz="3600" b="1" dirty="0" smtClean="0"/>
              <a:t> </a:t>
            </a:r>
            <a:r>
              <a:rPr lang="en-US" sz="3600" b="1" dirty="0" err="1" smtClean="0"/>
              <a:t>sağlayıcıyı</a:t>
            </a:r>
            <a:r>
              <a:rPr lang="en-US" sz="3600" b="1" dirty="0" smtClean="0"/>
              <a:t> </a:t>
            </a:r>
            <a:r>
              <a:rPr lang="en-US" sz="3600" b="1" dirty="0" err="1" smtClean="0"/>
              <a:t>zorunlu</a:t>
            </a:r>
            <a:r>
              <a:rPr lang="en-US" sz="3600" b="1" dirty="0" smtClean="0"/>
              <a:t> </a:t>
            </a:r>
            <a:r>
              <a:rPr lang="en-US" sz="3600" b="1" dirty="0" err="1" smtClean="0"/>
              <a:t>kılmak</a:t>
            </a:r>
            <a:endParaRPr lang="en-US" sz="3600" b="1" dirty="0"/>
          </a:p>
        </p:txBody>
      </p:sp>
      <p:sp>
        <p:nvSpPr>
          <p:cNvPr id="3" name="Content Placeholder 2"/>
          <p:cNvSpPr>
            <a:spLocks noGrp="1"/>
          </p:cNvSpPr>
          <p:nvPr>
            <p:ph idx="1"/>
          </p:nvPr>
        </p:nvSpPr>
        <p:spPr>
          <a:xfrm>
            <a:off x="504374" y="1384983"/>
            <a:ext cx="8229600" cy="4525963"/>
          </a:xfrm>
        </p:spPr>
        <p:txBody>
          <a:bodyPr/>
          <a:lstStyle/>
          <a:p>
            <a:pPr algn="just"/>
            <a:r>
              <a:rPr lang="en-US" dirty="0" err="1" smtClean="0"/>
              <a:t>Söz</a:t>
            </a:r>
            <a:r>
              <a:rPr lang="en-US" dirty="0" smtClean="0"/>
              <a:t> </a:t>
            </a:r>
            <a:r>
              <a:rPr lang="en-US" dirty="0" err="1" smtClean="0"/>
              <a:t>konusu</a:t>
            </a:r>
            <a:r>
              <a:rPr lang="en-US" dirty="0" smtClean="0"/>
              <a:t> </a:t>
            </a:r>
            <a:r>
              <a:rPr lang="en-US" dirty="0" err="1" smtClean="0"/>
              <a:t>teknik</a:t>
            </a:r>
            <a:r>
              <a:rPr lang="en-US" dirty="0" smtClean="0"/>
              <a:t> </a:t>
            </a:r>
            <a:r>
              <a:rPr lang="en-US" dirty="0" err="1" smtClean="0"/>
              <a:t>özellikler</a:t>
            </a:r>
            <a:r>
              <a:rPr lang="en-US" dirty="0" smtClean="0"/>
              <a:t> </a:t>
            </a:r>
            <a:r>
              <a:rPr lang="en-US" dirty="0" err="1" smtClean="0"/>
              <a:t>normalde</a:t>
            </a:r>
            <a:r>
              <a:rPr lang="en-US" dirty="0" smtClean="0"/>
              <a:t> </a:t>
            </a:r>
            <a:r>
              <a:rPr lang="en-US" dirty="0" err="1" smtClean="0"/>
              <a:t>kullanılsın</a:t>
            </a:r>
            <a:r>
              <a:rPr lang="en-US" dirty="0" smtClean="0"/>
              <a:t> </a:t>
            </a:r>
            <a:r>
              <a:rPr lang="en-US" dirty="0" err="1" smtClean="0"/>
              <a:t>yahut</a:t>
            </a:r>
            <a:r>
              <a:rPr lang="en-US" dirty="0" smtClean="0"/>
              <a:t> </a:t>
            </a:r>
            <a:r>
              <a:rPr lang="en-US" dirty="0" err="1" smtClean="0"/>
              <a:t>kullanılmasın</a:t>
            </a:r>
            <a:r>
              <a:rPr lang="en-US" dirty="0" smtClean="0"/>
              <a:t>, </a:t>
            </a:r>
            <a:r>
              <a:rPr lang="en-US" dirty="0" err="1" smtClean="0"/>
              <a:t>hizmet</a:t>
            </a:r>
            <a:r>
              <a:rPr lang="en-US" dirty="0" smtClean="0"/>
              <a:t> </a:t>
            </a:r>
            <a:r>
              <a:rPr lang="en-US" dirty="0" err="1" smtClean="0"/>
              <a:t>sağlayıcının</a:t>
            </a:r>
            <a:r>
              <a:rPr lang="en-US" dirty="0" smtClean="0"/>
              <a:t> </a:t>
            </a:r>
            <a:r>
              <a:rPr lang="en-US" dirty="0" err="1" smtClean="0"/>
              <a:t>teknik</a:t>
            </a:r>
            <a:r>
              <a:rPr lang="en-US" dirty="0" smtClean="0"/>
              <a:t> </a:t>
            </a:r>
            <a:r>
              <a:rPr lang="en-US" dirty="0" err="1" smtClean="0"/>
              <a:t>becerilerinin</a:t>
            </a:r>
            <a:r>
              <a:rPr lang="en-US" dirty="0" smtClean="0"/>
              <a:t> </a:t>
            </a:r>
            <a:r>
              <a:rPr lang="en-US" dirty="0" err="1" smtClean="0"/>
              <a:t>derecesine</a:t>
            </a:r>
            <a:r>
              <a:rPr lang="en-US" dirty="0" smtClean="0"/>
              <a:t> </a:t>
            </a:r>
            <a:r>
              <a:rPr lang="en-US" dirty="0" err="1" smtClean="0"/>
              <a:t>bağlıdır</a:t>
            </a:r>
            <a:r>
              <a:rPr lang="en-US" dirty="0" smtClean="0"/>
              <a:t>.</a:t>
            </a:r>
          </a:p>
          <a:p>
            <a:pPr algn="just"/>
            <a:endParaRPr lang="en-US" sz="1800" dirty="0"/>
          </a:p>
          <a:p>
            <a:pPr algn="just"/>
            <a:r>
              <a:rPr lang="en-US" dirty="0" err="1" smtClean="0"/>
              <a:t>Hizmet</a:t>
            </a:r>
            <a:r>
              <a:rPr lang="en-US" dirty="0" smtClean="0"/>
              <a:t> </a:t>
            </a:r>
            <a:r>
              <a:rPr lang="en-US" dirty="0" err="1" smtClean="0"/>
              <a:t>sağlayıcılara</a:t>
            </a:r>
            <a:r>
              <a:rPr lang="en-US" dirty="0" smtClean="0"/>
              <a:t> </a:t>
            </a:r>
            <a:r>
              <a:rPr lang="en-US" dirty="0" err="1" smtClean="0"/>
              <a:t>şu</a:t>
            </a:r>
            <a:r>
              <a:rPr lang="en-US" dirty="0" smtClean="0"/>
              <a:t> </a:t>
            </a:r>
            <a:r>
              <a:rPr lang="en-US" dirty="0" err="1" smtClean="0"/>
              <a:t>konularda</a:t>
            </a:r>
            <a:r>
              <a:rPr lang="en-US" dirty="0" smtClean="0"/>
              <a:t> </a:t>
            </a:r>
            <a:r>
              <a:rPr lang="en-US" dirty="0" err="1" smtClean="0"/>
              <a:t>yükümlülük</a:t>
            </a:r>
            <a:r>
              <a:rPr lang="en-US" dirty="0" smtClean="0"/>
              <a:t> </a:t>
            </a:r>
            <a:r>
              <a:rPr lang="en-US" dirty="0" err="1" smtClean="0"/>
              <a:t>getirmez</a:t>
            </a:r>
            <a:r>
              <a:rPr lang="en-US" dirty="0" smtClean="0"/>
              <a:t>: </a:t>
            </a:r>
          </a:p>
          <a:p>
            <a:pPr lvl="1" algn="just"/>
            <a:r>
              <a:rPr lang="en-US" dirty="0" err="1" smtClean="0"/>
              <a:t>Yeni</a:t>
            </a:r>
            <a:r>
              <a:rPr lang="en-US" dirty="0" smtClean="0"/>
              <a:t> </a:t>
            </a:r>
            <a:r>
              <a:rPr lang="en-US" dirty="0" err="1" smtClean="0"/>
              <a:t>teçhizat</a:t>
            </a:r>
            <a:r>
              <a:rPr lang="en-US" dirty="0" smtClean="0"/>
              <a:t> </a:t>
            </a:r>
            <a:r>
              <a:rPr lang="en-US" dirty="0" err="1" smtClean="0"/>
              <a:t>geliştirmek</a:t>
            </a:r>
            <a:endParaRPr lang="en-US" dirty="0" smtClean="0"/>
          </a:p>
          <a:p>
            <a:pPr lvl="1" algn="just"/>
            <a:r>
              <a:rPr lang="en-US" dirty="0" err="1" smtClean="0"/>
              <a:t>Uzman</a:t>
            </a:r>
            <a:r>
              <a:rPr lang="en-US" dirty="0" smtClean="0"/>
              <a:t> </a:t>
            </a:r>
            <a:r>
              <a:rPr lang="en-US" dirty="0" err="1" smtClean="0"/>
              <a:t>desteği</a:t>
            </a:r>
            <a:r>
              <a:rPr lang="en-US" dirty="0" smtClean="0"/>
              <a:t> </a:t>
            </a:r>
            <a:r>
              <a:rPr lang="en-US" dirty="0" err="1" smtClean="0"/>
              <a:t>almak</a:t>
            </a:r>
            <a:endParaRPr lang="en-US" dirty="0" smtClean="0"/>
          </a:p>
          <a:p>
            <a:pPr lvl="1" algn="just"/>
            <a:r>
              <a:rPr lang="en-US" dirty="0" err="1" smtClean="0"/>
              <a:t>Sistemleri</a:t>
            </a:r>
            <a:r>
              <a:rPr lang="en-US" dirty="0" smtClean="0"/>
              <a:t> </a:t>
            </a:r>
            <a:r>
              <a:rPr lang="en-US" dirty="0" err="1" smtClean="0"/>
              <a:t>maliyetli</a:t>
            </a:r>
            <a:r>
              <a:rPr lang="en-US" dirty="0" smtClean="0"/>
              <a:t> </a:t>
            </a:r>
            <a:r>
              <a:rPr lang="en-US" dirty="0" err="1" smtClean="0"/>
              <a:t>bir</a:t>
            </a:r>
            <a:r>
              <a:rPr lang="en-US" dirty="0" smtClean="0"/>
              <a:t> </a:t>
            </a:r>
            <a:r>
              <a:rPr lang="en-US" dirty="0" err="1" smtClean="0"/>
              <a:t>şekilde</a:t>
            </a:r>
            <a:r>
              <a:rPr lang="en-US" dirty="0" smtClean="0"/>
              <a:t> </a:t>
            </a:r>
            <a:r>
              <a:rPr lang="en-US" dirty="0" err="1" smtClean="0"/>
              <a:t>yeniden</a:t>
            </a:r>
            <a:r>
              <a:rPr lang="en-US" dirty="0" smtClean="0"/>
              <a:t> </a:t>
            </a:r>
            <a:r>
              <a:rPr lang="en-US" dirty="0" err="1" smtClean="0"/>
              <a:t>yapılandırmak</a:t>
            </a:r>
            <a:endParaRPr lang="en-US" dirty="0"/>
          </a:p>
          <a:p>
            <a:pPr marL="0" indent="0" algn="just">
              <a:buNone/>
            </a:pPr>
            <a:endParaRPr lang="en-US" dirty="0"/>
          </a:p>
          <a:p>
            <a:pPr algn="just"/>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117</a:t>
            </a:fld>
            <a:endParaRPr lang="en-US" dirty="0">
              <a:solidFill>
                <a:schemeClr val="tx1"/>
              </a:solidFill>
            </a:endParaRPr>
          </a:p>
        </p:txBody>
      </p:sp>
    </p:spTree>
    <p:extLst>
      <p:ext uri="{BB962C8B-B14F-4D97-AF65-F5344CB8AC3E}">
        <p14:creationId xmlns:p14="http://schemas.microsoft.com/office/powerpoint/2010/main" val="534084592"/>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100470"/>
            <a:ext cx="8229600" cy="1143000"/>
          </a:xfrm>
        </p:spPr>
        <p:txBody>
          <a:bodyPr rtlCol="0">
            <a:normAutofit fontScale="90000"/>
          </a:bodyPr>
          <a:lstStyle/>
          <a:p>
            <a:pPr eaLnBrk="1" fontAlgn="auto" hangingPunct="1">
              <a:spcAft>
                <a:spcPts val="0"/>
              </a:spcAft>
              <a:defRPr/>
            </a:pPr>
            <a:r>
              <a:rPr lang="en-GB" sz="4000" b="1" dirty="0" err="1"/>
              <a:t>Madde</a:t>
            </a:r>
            <a:r>
              <a:rPr lang="en-GB" sz="4000" b="1" dirty="0"/>
              <a:t> 21</a:t>
            </a:r>
            <a:br>
              <a:rPr lang="en-GB" sz="4000" b="1" dirty="0"/>
            </a:br>
            <a:r>
              <a:rPr lang="en-GB" sz="4000" b="1" dirty="0" err="1"/>
              <a:t>İçerik</a:t>
            </a:r>
            <a:r>
              <a:rPr lang="en-GB" sz="4000" b="1" dirty="0"/>
              <a:t> </a:t>
            </a:r>
            <a:r>
              <a:rPr lang="en-GB" sz="4000" b="1" dirty="0" err="1"/>
              <a:t>Verilerinin</a:t>
            </a:r>
            <a:r>
              <a:rPr lang="en-GB" sz="4000" b="1" dirty="0"/>
              <a:t> </a:t>
            </a:r>
            <a:r>
              <a:rPr lang="en-GB" sz="4000" b="1" dirty="0" err="1" smtClean="0"/>
              <a:t>Ele</a:t>
            </a:r>
            <a:r>
              <a:rPr lang="en-GB" sz="4000" b="1" dirty="0" smtClean="0"/>
              <a:t> </a:t>
            </a:r>
            <a:r>
              <a:rPr lang="en-GB" sz="4000" b="1" dirty="0" err="1" smtClean="0"/>
              <a:t>Geçirilmesi</a:t>
            </a:r>
            <a:endParaRPr lang="en-GB" sz="40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118</a:t>
            </a:fld>
            <a:endParaRPr lang="en-US" dirty="0">
              <a:solidFill>
                <a:schemeClr val="tx1"/>
              </a:solidFill>
            </a:endParaRPr>
          </a:p>
        </p:txBody>
      </p:sp>
      <p:sp>
        <p:nvSpPr>
          <p:cNvPr id="6" name="Rectangle 3"/>
          <p:cNvSpPr txBox="1">
            <a:spLocks noChangeArrowheads="1"/>
          </p:cNvSpPr>
          <p:nvPr/>
        </p:nvSpPr>
        <p:spPr bwMode="auto">
          <a:xfrm>
            <a:off x="457200" y="1415143"/>
            <a:ext cx="8229600" cy="5306332"/>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tr-TR" sz="2400" dirty="0"/>
              <a:t>Taraflardan her biri, iç hukuku kapsamında belirlenecek bir dizi ağır suç ile ilgili olarak yetkili makamlarına aşağıdaki hususlarda yetki tanınması için gerekli olabilecek yasama tedbirlerini ve diğer tedbirleri kabul edecektir: </a:t>
            </a:r>
          </a:p>
          <a:p>
            <a:pPr marL="0" indent="0" algn="just" eaLnBrk="1" fontAlgn="auto" hangingPunct="1">
              <a:lnSpc>
                <a:spcPct val="90000"/>
              </a:lnSpc>
              <a:spcBef>
                <a:spcPts val="600"/>
              </a:spcBef>
              <a:spcAft>
                <a:spcPts val="1200"/>
              </a:spcAft>
              <a:buNone/>
              <a:defRPr/>
            </a:pPr>
            <a:r>
              <a:rPr lang="tr-TR" sz="2400" dirty="0"/>
              <a:t>	Bir bilgisayar sistemi aracılığıyla ülke sınırları içerisinde </a:t>
            </a:r>
            <a:r>
              <a:rPr lang="tr-TR" sz="2400" dirty="0" smtClean="0"/>
              <a:t>	iletilmiş</a:t>
            </a:r>
            <a:r>
              <a:rPr lang="tr-TR" sz="2400" dirty="0"/>
              <a:t>, </a:t>
            </a:r>
            <a:r>
              <a:rPr lang="tr-TR" sz="2800" b="1" dirty="0" smtClean="0">
                <a:solidFill>
                  <a:srgbClr val="FF0000"/>
                </a:solidFill>
              </a:rPr>
              <a:t>belirlenmiş </a:t>
            </a:r>
            <a:r>
              <a:rPr lang="tr-TR" sz="2800" b="1" dirty="0">
                <a:solidFill>
                  <a:srgbClr val="FF0000"/>
                </a:solidFill>
              </a:rPr>
              <a:t>haberleşmelerin </a:t>
            </a:r>
            <a:r>
              <a:rPr lang="tr-TR" sz="2400" dirty="0"/>
              <a:t>içerik verilerini;</a:t>
            </a:r>
          </a:p>
          <a:p>
            <a:pPr marL="857250" lvl="1" indent="-457200" algn="just" eaLnBrk="1" fontAlgn="auto" hangingPunct="1">
              <a:lnSpc>
                <a:spcPct val="90000"/>
              </a:lnSpc>
              <a:spcBef>
                <a:spcPts val="600"/>
              </a:spcBef>
              <a:spcAft>
                <a:spcPts val="1200"/>
              </a:spcAft>
              <a:buFont typeface="+mj-lt"/>
              <a:buAutoNum type="alphaLcParenR"/>
              <a:defRPr/>
            </a:pPr>
            <a:r>
              <a:rPr lang="tr-TR" sz="2000" dirty="0">
                <a:solidFill>
                  <a:prstClr val="black"/>
                </a:solidFill>
              </a:rPr>
              <a:t>ilgili Tarafın sınırları dahilinde mevcut teknik imkânlar kullanarak toplama veya kaydetme, ve</a:t>
            </a:r>
            <a:endParaRPr lang="tr-TR" sz="2000" dirty="0"/>
          </a:p>
          <a:p>
            <a:pPr marL="857250" lvl="1" indent="-457200" algn="just" eaLnBrk="1" fontAlgn="auto" hangingPunct="1">
              <a:lnSpc>
                <a:spcPct val="90000"/>
              </a:lnSpc>
              <a:spcBef>
                <a:spcPts val="600"/>
              </a:spcBef>
              <a:spcAft>
                <a:spcPts val="1200"/>
              </a:spcAft>
              <a:buFont typeface="+mj-lt"/>
              <a:buAutoNum type="alphaLcParenR"/>
              <a:defRPr/>
            </a:pPr>
            <a:r>
              <a:rPr lang="tr-TR" sz="2000" dirty="0"/>
              <a:t>bir hizmet sağlayıcının mevcut teknik imkânları çerçevesinde,</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ilgili Tarafın sınırları dahilinde mevcut teknik yöntemler uygulayarak toplamaya veya kaydetmeye; veya</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toplama veya kaydetmesi için yetkili makamları ile işbirliği yapmaya ve onlara yardım etmeye;</a:t>
            </a:r>
          </a:p>
          <a:p>
            <a:pPr marL="811213" lvl="1" indent="0" algn="just" eaLnBrk="1" fontAlgn="auto" hangingPunct="1">
              <a:lnSpc>
                <a:spcPct val="90000"/>
              </a:lnSpc>
              <a:spcBef>
                <a:spcPts val="600"/>
              </a:spcBef>
              <a:spcAft>
                <a:spcPts val="1200"/>
              </a:spcAft>
              <a:buNone/>
              <a:defRPr/>
            </a:pPr>
            <a:r>
              <a:rPr lang="tr-TR" sz="2000" dirty="0"/>
              <a:t>zorunlu kılmak.</a:t>
            </a:r>
          </a:p>
        </p:txBody>
      </p:sp>
    </p:spTree>
    <p:extLst>
      <p:ext uri="{BB962C8B-B14F-4D97-AF65-F5344CB8AC3E}">
        <p14:creationId xmlns:p14="http://schemas.microsoft.com/office/powerpoint/2010/main" val="426984423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Belirli</a:t>
            </a:r>
            <a:r>
              <a:rPr lang="en-US" sz="3600" b="1" dirty="0" smtClean="0"/>
              <a:t> </a:t>
            </a:r>
            <a:r>
              <a:rPr lang="en-US" sz="3600" b="1" dirty="0" err="1" smtClean="0"/>
              <a:t>haberleşmeler</a:t>
            </a:r>
            <a:endParaRPr lang="en-US" sz="3600" b="1" dirty="0"/>
          </a:p>
        </p:txBody>
      </p:sp>
      <p:sp>
        <p:nvSpPr>
          <p:cNvPr id="3" name="Content Placeholder 2"/>
          <p:cNvSpPr>
            <a:spLocks noGrp="1"/>
          </p:cNvSpPr>
          <p:nvPr>
            <p:ph idx="1"/>
          </p:nvPr>
        </p:nvSpPr>
        <p:spPr>
          <a:xfrm>
            <a:off x="635000" y="1585278"/>
            <a:ext cx="8051800" cy="4525963"/>
          </a:xfrm>
        </p:spPr>
        <p:txBody>
          <a:bodyPr/>
          <a:lstStyle/>
          <a:p>
            <a:pPr algn="just">
              <a:spcBef>
                <a:spcPts val="600"/>
              </a:spcBef>
              <a:spcAft>
                <a:spcPts val="1200"/>
              </a:spcAft>
            </a:pPr>
            <a:r>
              <a:rPr lang="en-US" dirty="0" err="1" smtClean="0"/>
              <a:t>İçerik</a:t>
            </a:r>
            <a:r>
              <a:rPr lang="en-US" dirty="0" smtClean="0"/>
              <a:t> </a:t>
            </a:r>
            <a:r>
              <a:rPr lang="en-US" dirty="0" err="1" smtClean="0"/>
              <a:t>verileri</a:t>
            </a:r>
            <a:r>
              <a:rPr lang="en-US" dirty="0" smtClean="0"/>
              <a:t> </a:t>
            </a:r>
            <a:r>
              <a:rPr lang="en-US" dirty="0" err="1" smtClean="0"/>
              <a:t>yetkili</a:t>
            </a:r>
            <a:r>
              <a:rPr lang="en-US" dirty="0" smtClean="0"/>
              <a:t> </a:t>
            </a:r>
            <a:r>
              <a:rPr lang="en-US" dirty="0" err="1" smtClean="0"/>
              <a:t>makamca</a:t>
            </a:r>
            <a:r>
              <a:rPr lang="en-US" dirty="0" smtClean="0"/>
              <a:t> </a:t>
            </a:r>
            <a:r>
              <a:rPr lang="en-US" dirty="0" err="1" smtClean="0"/>
              <a:t>saptanması</a:t>
            </a:r>
            <a:r>
              <a:rPr lang="en-US" dirty="0" smtClean="0"/>
              <a:t> </a:t>
            </a:r>
            <a:r>
              <a:rPr lang="en-US" dirty="0" err="1" smtClean="0"/>
              <a:t>gereken</a:t>
            </a:r>
            <a:r>
              <a:rPr lang="en-US" dirty="0" smtClean="0"/>
              <a:t> </a:t>
            </a:r>
            <a:r>
              <a:rPr lang="en-US" dirty="0" err="1" smtClean="0"/>
              <a:t>belirli</a:t>
            </a:r>
            <a:r>
              <a:rPr lang="en-US" dirty="0" smtClean="0"/>
              <a:t> </a:t>
            </a:r>
            <a:r>
              <a:rPr lang="en-US" dirty="0" err="1" smtClean="0"/>
              <a:t>haberleşmelerle</a:t>
            </a:r>
            <a:r>
              <a:rPr lang="en-US" dirty="0" smtClean="0"/>
              <a:t> </a:t>
            </a:r>
            <a:r>
              <a:rPr lang="en-US" dirty="0" err="1" smtClean="0"/>
              <a:t>ilişkilendirilmelidir</a:t>
            </a:r>
            <a:r>
              <a:rPr lang="en-US" dirty="0" smtClean="0"/>
              <a:t>.</a:t>
            </a:r>
          </a:p>
          <a:p>
            <a:pPr algn="just">
              <a:spcBef>
                <a:spcPts val="600"/>
              </a:spcBef>
              <a:spcAft>
                <a:spcPts val="1200"/>
              </a:spcAft>
            </a:pPr>
            <a:r>
              <a:rPr lang="en-US" dirty="0" err="1" smtClean="0"/>
              <a:t>Geniş</a:t>
            </a:r>
            <a:r>
              <a:rPr lang="en-US" dirty="0" smtClean="0"/>
              <a:t> </a:t>
            </a:r>
            <a:r>
              <a:rPr lang="en-US" dirty="0" err="1" smtClean="0"/>
              <a:t>miktarda</a:t>
            </a:r>
            <a:r>
              <a:rPr lang="en-US" dirty="0" smtClean="0"/>
              <a:t> </a:t>
            </a:r>
            <a:r>
              <a:rPr lang="en-US" dirty="0" err="1" smtClean="0"/>
              <a:t>trafik</a:t>
            </a:r>
            <a:r>
              <a:rPr lang="en-US" dirty="0" smtClean="0"/>
              <a:t> </a:t>
            </a:r>
            <a:r>
              <a:rPr lang="en-US" dirty="0" err="1" smtClean="0"/>
              <a:t>verisine</a:t>
            </a:r>
            <a:r>
              <a:rPr lang="en-US" dirty="0" smtClean="0"/>
              <a:t> </a:t>
            </a:r>
            <a:r>
              <a:rPr lang="en-US" dirty="0" err="1" smtClean="0"/>
              <a:t>yönelik</a:t>
            </a:r>
            <a:r>
              <a:rPr lang="en-US" dirty="0" smtClean="0"/>
              <a:t> </a:t>
            </a:r>
            <a:r>
              <a:rPr lang="en-US" dirty="0" err="1"/>
              <a:t>g</a:t>
            </a:r>
            <a:r>
              <a:rPr lang="en-US" dirty="0" err="1" smtClean="0"/>
              <a:t>enel</a:t>
            </a:r>
            <a:r>
              <a:rPr lang="en-US" dirty="0" smtClean="0"/>
              <a:t> </a:t>
            </a:r>
            <a:r>
              <a:rPr lang="en-US" dirty="0" err="1" smtClean="0"/>
              <a:t>veya</a:t>
            </a:r>
            <a:r>
              <a:rPr lang="en-US" dirty="0" smtClean="0"/>
              <a:t> </a:t>
            </a:r>
            <a:r>
              <a:rPr lang="en-US" dirty="0" err="1" smtClean="0"/>
              <a:t>gelişigüzel</a:t>
            </a:r>
            <a:r>
              <a:rPr lang="en-US" dirty="0" smtClean="0"/>
              <a:t> </a:t>
            </a:r>
            <a:r>
              <a:rPr lang="en-US" dirty="0" err="1" smtClean="0"/>
              <a:t>izleme</a:t>
            </a:r>
            <a:r>
              <a:rPr lang="en-US" dirty="0" smtClean="0"/>
              <a:t> </a:t>
            </a:r>
            <a:r>
              <a:rPr lang="en-US" dirty="0" err="1" smtClean="0"/>
              <a:t>veya</a:t>
            </a:r>
            <a:r>
              <a:rPr lang="en-US" dirty="0" smtClean="0"/>
              <a:t> </a:t>
            </a:r>
            <a:r>
              <a:rPr lang="en-US" dirty="0" err="1" smtClean="0"/>
              <a:t>toplama</a:t>
            </a:r>
            <a:r>
              <a:rPr lang="en-US" dirty="0" smtClean="0"/>
              <a:t> </a:t>
            </a:r>
            <a:r>
              <a:rPr lang="en-US" dirty="0" err="1" smtClean="0"/>
              <a:t>işlemlerine</a:t>
            </a:r>
            <a:r>
              <a:rPr lang="en-US" dirty="0" smtClean="0"/>
              <a:t> </a:t>
            </a:r>
            <a:r>
              <a:rPr lang="en-US" dirty="0" err="1" smtClean="0"/>
              <a:t>izin</a:t>
            </a:r>
            <a:r>
              <a:rPr lang="en-US" dirty="0" smtClean="0"/>
              <a:t> </a:t>
            </a:r>
            <a:r>
              <a:rPr lang="en-US" dirty="0" err="1" smtClean="0"/>
              <a:t>verilmemektedir</a:t>
            </a:r>
            <a:r>
              <a:rPr lang="en-US" dirty="0" smtClean="0"/>
              <a:t>.</a:t>
            </a:r>
          </a:p>
          <a:p>
            <a:pPr algn="just">
              <a:spcBef>
                <a:spcPts val="600"/>
              </a:spcBef>
              <a:spcAft>
                <a:spcPts val="1200"/>
              </a:spcAft>
            </a:pPr>
            <a:r>
              <a:rPr lang="en-US" dirty="0" err="1" smtClean="0"/>
              <a:t>Suç</a:t>
            </a:r>
            <a:r>
              <a:rPr lang="en-US" dirty="0" smtClean="0"/>
              <a:t> </a:t>
            </a:r>
            <a:r>
              <a:rPr lang="en-US" dirty="0" err="1" smtClean="0"/>
              <a:t>faaliyetlerini</a:t>
            </a:r>
            <a:r>
              <a:rPr lang="en-US" dirty="0" smtClean="0"/>
              <a:t> </a:t>
            </a:r>
            <a:r>
              <a:rPr lang="en-US" dirty="0" err="1" smtClean="0"/>
              <a:t>ortaya</a:t>
            </a:r>
            <a:r>
              <a:rPr lang="en-US" dirty="0" smtClean="0"/>
              <a:t> </a:t>
            </a:r>
            <a:r>
              <a:rPr lang="en-US" dirty="0" err="1" smtClean="0"/>
              <a:t>çıkarmaya</a:t>
            </a:r>
            <a:r>
              <a:rPr lang="en-US" dirty="0" smtClean="0"/>
              <a:t> </a:t>
            </a:r>
            <a:r>
              <a:rPr lang="en-US" dirty="0" err="1" smtClean="0"/>
              <a:t>yönelik</a:t>
            </a:r>
            <a:r>
              <a:rPr lang="en-US" dirty="0" smtClean="0"/>
              <a:t> “zarf </a:t>
            </a:r>
            <a:r>
              <a:rPr lang="en-US" dirty="0" err="1" smtClean="0"/>
              <a:t>atmalara</a:t>
            </a:r>
            <a:r>
              <a:rPr lang="en-US" dirty="0" smtClean="0"/>
              <a:t>” </a:t>
            </a:r>
            <a:r>
              <a:rPr lang="en-US" dirty="0" err="1" smtClean="0"/>
              <a:t>izin</a:t>
            </a:r>
            <a:r>
              <a:rPr lang="en-US" dirty="0" smtClean="0"/>
              <a:t> </a:t>
            </a:r>
            <a:r>
              <a:rPr lang="en-US" dirty="0" err="1" smtClean="0"/>
              <a:t>verilmemektedir</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119</a:t>
            </a:fld>
            <a:endParaRPr lang="en-US" dirty="0">
              <a:solidFill>
                <a:schemeClr val="tx1"/>
              </a:solidFill>
            </a:endParaRPr>
          </a:p>
        </p:txBody>
      </p:sp>
    </p:spTree>
    <p:extLst>
      <p:ext uri="{BB962C8B-B14F-4D97-AF65-F5344CB8AC3E}">
        <p14:creationId xmlns:p14="http://schemas.microsoft.com/office/powerpoint/2010/main" val="897402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p:cNvSpPr>
          <p:nvPr>
            <p:ph type="body" idx="1"/>
          </p:nvPr>
        </p:nvSpPr>
        <p:spPr>
          <a:xfrm>
            <a:off x="420914" y="507091"/>
            <a:ext cx="8519885" cy="5835648"/>
          </a:xfrm>
          <a:ln w="38100">
            <a:solidFill>
              <a:srgbClr val="FF0000"/>
            </a:solidFill>
          </a:ln>
        </p:spPr>
        <p:txBody>
          <a:bodyPr/>
          <a:lstStyle/>
          <a:p>
            <a:pPr marL="0" indent="0" algn="ctr" eaLnBrk="1" hangingPunct="1">
              <a:lnSpc>
                <a:spcPct val="80000"/>
              </a:lnSpc>
              <a:spcBef>
                <a:spcPts val="600"/>
              </a:spcBef>
              <a:spcAft>
                <a:spcPts val="1200"/>
              </a:spcAft>
              <a:buFont typeface="Arial" pitchFamily="34" charset="0"/>
              <a:buNone/>
              <a:defRPr/>
            </a:pPr>
            <a:endParaRPr lang="tr-TR" altLang="x-none" sz="2800" b="1" i="1" dirty="0" smtClean="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tr-TR" altLang="x-none" sz="2800" b="1" i="1" dirty="0" smtClean="0">
                <a:ea typeface="ＭＳ Ｐゴシック" pitchFamily="34" charset="-128"/>
              </a:rPr>
              <a:t>Bilgisayar verisinin süratli şekilde korunması</a:t>
            </a:r>
          </a:p>
          <a:p>
            <a:pPr marL="0" indent="0" algn="ctr" eaLnBrk="1" hangingPunct="1">
              <a:lnSpc>
                <a:spcPct val="80000"/>
              </a:lnSpc>
              <a:spcBef>
                <a:spcPts val="600"/>
              </a:spcBef>
              <a:spcAft>
                <a:spcPts val="1200"/>
              </a:spcAft>
              <a:buFont typeface="Arial" pitchFamily="34" charset="0"/>
              <a:buNone/>
              <a:defRPr/>
            </a:pPr>
            <a:r>
              <a:rPr lang="tr-TR" altLang="x-none" sz="2800" b="1" i="1" dirty="0" smtClean="0">
                <a:ea typeface="ＭＳ Ｐゴシック" pitchFamily="34" charset="-128"/>
              </a:rPr>
              <a:t>Trafik verisinin süratli şekilde korunması ve açıklanması</a:t>
            </a:r>
          </a:p>
          <a:p>
            <a:pPr marL="0" indent="0" algn="ctr" eaLnBrk="1" hangingPunct="1">
              <a:lnSpc>
                <a:spcPct val="80000"/>
              </a:lnSpc>
              <a:spcBef>
                <a:spcPts val="600"/>
              </a:spcBef>
              <a:spcAft>
                <a:spcPts val="1200"/>
              </a:spcAft>
              <a:buFont typeface="Arial" pitchFamily="34" charset="0"/>
              <a:buNone/>
              <a:defRPr/>
            </a:pPr>
            <a:r>
              <a:rPr lang="tr-TR" altLang="x-none" sz="2800" b="1" i="1" dirty="0" smtClean="0">
                <a:ea typeface="ＭＳ Ｐゴシック" pitchFamily="34" charset="-128"/>
              </a:rPr>
              <a:t>(Madde 16 ve 17 – Budapeşte Sözleşmesi)</a:t>
            </a:r>
          </a:p>
          <a:p>
            <a:pPr eaLnBrk="1" hangingPunct="1">
              <a:lnSpc>
                <a:spcPct val="80000"/>
              </a:lnSpc>
              <a:spcBef>
                <a:spcPts val="600"/>
              </a:spcBef>
              <a:spcAft>
                <a:spcPts val="1200"/>
              </a:spcAft>
              <a:defRPr/>
            </a:pPr>
            <a:endParaRPr lang="tr-TR" altLang="x-none" sz="1800" dirty="0" smtClean="0">
              <a:ea typeface="ＭＳ Ｐゴシック" pitchFamily="34" charset="-128"/>
            </a:endParaRPr>
          </a:p>
          <a:p>
            <a:pPr algn="ctr" eaLnBrk="1" hangingPunct="1">
              <a:lnSpc>
                <a:spcPct val="80000"/>
              </a:lnSpc>
              <a:spcBef>
                <a:spcPts val="600"/>
              </a:spcBef>
              <a:spcAft>
                <a:spcPts val="1200"/>
              </a:spcAft>
              <a:defRPr/>
            </a:pPr>
            <a:r>
              <a:rPr lang="tr-TR" altLang="x-none" sz="2400" i="1" dirty="0" smtClean="0">
                <a:ea typeface="ＭＳ Ｐゴシック" pitchFamily="34" charset="-128"/>
              </a:rPr>
              <a:t>Çok yenilikçi ve son derece önemli</a:t>
            </a:r>
          </a:p>
          <a:p>
            <a:pPr algn="ctr" eaLnBrk="1" hangingPunct="1">
              <a:lnSpc>
                <a:spcPct val="80000"/>
              </a:lnSpc>
              <a:spcBef>
                <a:spcPts val="600"/>
              </a:spcBef>
              <a:spcAft>
                <a:spcPts val="1200"/>
              </a:spcAft>
              <a:defRPr/>
            </a:pPr>
            <a:r>
              <a:rPr lang="tr-TR" altLang="x-none" sz="2400" i="1" dirty="0" smtClean="0">
                <a:ea typeface="ＭＳ Ｐゴシック" pitchFamily="34" charset="-128"/>
              </a:rPr>
              <a:t>Farklı bir odak noktası</a:t>
            </a:r>
            <a:endParaRPr lang="tr-TR" altLang="x-none" sz="2400" dirty="0" smtClean="0">
              <a:ea typeface="ＭＳ Ｐゴシック" pitchFamily="34" charset="-128"/>
            </a:endParaRPr>
          </a:p>
          <a:p>
            <a:pPr eaLnBrk="1" hangingPunct="1">
              <a:lnSpc>
                <a:spcPct val="80000"/>
              </a:lnSpc>
              <a:spcBef>
                <a:spcPts val="600"/>
              </a:spcBef>
              <a:spcAft>
                <a:spcPts val="1200"/>
              </a:spcAft>
              <a:defRPr/>
            </a:pPr>
            <a:r>
              <a:rPr lang="tr-TR" altLang="x-none" sz="2000" i="1" dirty="0" smtClean="0">
                <a:ea typeface="ＭＳ Ｐゴシック" pitchFamily="34" charset="-128"/>
              </a:rPr>
              <a:t>Her iki koruma da dijital ortamda bilginin dolaşım hızına uyum sağlayabilmek için süratli kılınmıştır. </a:t>
            </a:r>
          </a:p>
          <a:p>
            <a:pPr eaLnBrk="1" hangingPunct="1">
              <a:lnSpc>
                <a:spcPct val="80000"/>
              </a:lnSpc>
              <a:spcBef>
                <a:spcPts val="600"/>
              </a:spcBef>
              <a:spcAft>
                <a:spcPts val="1200"/>
              </a:spcAft>
              <a:defRPr/>
            </a:pPr>
            <a:r>
              <a:rPr lang="tr-TR" altLang="x-none" sz="2000" i="1" dirty="0" smtClean="0">
                <a:ea typeface="ＭＳ Ｐゴシック" pitchFamily="34" charset="-128"/>
              </a:rPr>
              <a:t>Müdahale seviyesi çok yüksek değildir.</a:t>
            </a:r>
          </a:p>
          <a:p>
            <a:pPr eaLnBrk="1" hangingPunct="1">
              <a:lnSpc>
                <a:spcPct val="80000"/>
              </a:lnSpc>
              <a:spcBef>
                <a:spcPts val="600"/>
              </a:spcBef>
              <a:spcAft>
                <a:spcPts val="1200"/>
              </a:spcAft>
              <a:defRPr/>
            </a:pPr>
            <a:r>
              <a:rPr lang="tr-TR" altLang="x-none" sz="2000" i="1" dirty="0" smtClean="0">
                <a:ea typeface="ＭＳ Ｐゴシック" pitchFamily="34" charset="-128"/>
              </a:rPr>
              <a:t>Trafik verisi bakımından, süratli açıklamaya olanak sağlayan bir hüküm de mevcuttur.</a:t>
            </a:r>
          </a:p>
        </p:txBody>
      </p:sp>
      <p:sp>
        <p:nvSpPr>
          <p:cNvPr id="9011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a:spcBef>
                <a:spcPct val="0"/>
              </a:spcBef>
              <a:buFontTx/>
              <a:buNone/>
            </a:pPr>
            <a:fld id="{019598C9-07BF-49CD-8715-32887A82D4AE}" type="slidenum">
              <a:rPr lang="en-US" altLang="fr-FR" sz="1200" smtClean="0">
                <a:solidFill>
                  <a:srgbClr val="898989"/>
                </a:solidFill>
                <a:cs typeface="Arial" charset="0"/>
              </a:rPr>
              <a:pPr>
                <a:spcBef>
                  <a:spcPct val="0"/>
                </a:spcBef>
                <a:buFontTx/>
                <a:buNone/>
              </a:pPr>
              <a:t>12</a:t>
            </a:fld>
            <a:endParaRPr lang="en-US" altLang="fr-FR" sz="1200" smtClean="0">
              <a:solidFill>
                <a:srgbClr val="898989"/>
              </a:solidFill>
              <a:cs typeface="Arial" charset="0"/>
            </a:endParaRPr>
          </a:p>
        </p:txBody>
      </p:sp>
    </p:spTree>
    <p:extLst>
      <p:ext uri="{BB962C8B-B14F-4D97-AF65-F5344CB8AC3E}">
        <p14:creationId xmlns:p14="http://schemas.microsoft.com/office/powerpoint/2010/main" val="1551004274"/>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err="1"/>
              <a:t>Madde</a:t>
            </a:r>
            <a:r>
              <a:rPr lang="en-GB" sz="4000" b="1" dirty="0"/>
              <a:t> 21</a:t>
            </a:r>
            <a:br>
              <a:rPr lang="en-GB" sz="4000" b="1" dirty="0"/>
            </a:br>
            <a:r>
              <a:rPr lang="en-GB" sz="4000" b="1" dirty="0" err="1"/>
              <a:t>İçerik</a:t>
            </a:r>
            <a:r>
              <a:rPr lang="en-GB" sz="4000" b="1" dirty="0"/>
              <a:t> </a:t>
            </a:r>
            <a:r>
              <a:rPr lang="en-GB" sz="4000" b="1" dirty="0" err="1"/>
              <a:t>Verilerinin</a:t>
            </a:r>
            <a:r>
              <a:rPr lang="en-GB" sz="4000" b="1" dirty="0"/>
              <a:t> </a:t>
            </a:r>
            <a:r>
              <a:rPr lang="en-GB" sz="4000" b="1" dirty="0" err="1" smtClean="0"/>
              <a:t>Ele</a:t>
            </a:r>
            <a:r>
              <a:rPr lang="en-GB" sz="4000" b="1" dirty="0" smtClean="0"/>
              <a:t> </a:t>
            </a:r>
            <a:r>
              <a:rPr lang="en-GB" sz="4000" b="1" dirty="0" err="1" smtClean="0"/>
              <a:t>Geçirilmesi</a:t>
            </a:r>
            <a:endParaRPr lang="en-GB" sz="40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120</a:t>
            </a:fld>
            <a:endParaRPr lang="en-US" dirty="0">
              <a:solidFill>
                <a:schemeClr val="tx1"/>
              </a:solidFill>
            </a:endParaRPr>
          </a:p>
        </p:txBody>
      </p:sp>
      <p:sp>
        <p:nvSpPr>
          <p:cNvPr id="6" name="Rectangle 3"/>
          <p:cNvSpPr txBox="1">
            <a:spLocks noChangeArrowheads="1"/>
          </p:cNvSpPr>
          <p:nvPr/>
        </p:nvSpPr>
        <p:spPr bwMode="auto">
          <a:xfrm>
            <a:off x="351690" y="1881560"/>
            <a:ext cx="8405446" cy="449237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lgn="just">
              <a:buFont typeface="+mj-lt"/>
              <a:buAutoNum type="arabicPeriod" startAt="2"/>
            </a:pPr>
            <a:r>
              <a:rPr lang="tr-TR" dirty="0"/>
              <a:t>Taraflardan birinin, kendi iç hukuk sistemindeki yerleşmiş ilkelerden dolayı 1(a) fıkrasında belirtilen tedbirleri kabul edememesi halinde, bunun yerine, ülke sınırları içerisindeki belirli haberleşmelere ait </a:t>
            </a:r>
            <a:r>
              <a:rPr lang="tr-TR" sz="3500" b="1" dirty="0" smtClean="0">
                <a:solidFill>
                  <a:srgbClr val="FF0000"/>
                </a:solidFill>
              </a:rPr>
              <a:t>içerik verilerinin gerçek zamanlı olarak toplanması ve kaydedilmesi işleminin</a:t>
            </a:r>
            <a:r>
              <a:rPr lang="tr-TR" b="1" dirty="0" smtClean="0">
                <a:solidFill>
                  <a:srgbClr val="FF0000"/>
                </a:solidFill>
              </a:rPr>
              <a:t> </a:t>
            </a:r>
            <a:r>
              <a:rPr lang="tr-TR" dirty="0" smtClean="0"/>
              <a:t>ilgili </a:t>
            </a:r>
            <a:r>
              <a:rPr lang="tr-TR" dirty="0"/>
              <a:t>Tarafın sahip </a:t>
            </a:r>
            <a:r>
              <a:rPr lang="tr-TR" dirty="0" smtClean="0"/>
              <a:t>olduğu </a:t>
            </a:r>
            <a:r>
              <a:rPr lang="tr-TR" dirty="0"/>
              <a:t>teknik imkânların uygulanması vasıtasıyla </a:t>
            </a:r>
            <a:r>
              <a:rPr lang="tr-TR" sz="3500" b="1" dirty="0">
                <a:solidFill>
                  <a:srgbClr val="FF0000"/>
                </a:solidFill>
              </a:rPr>
              <a:t>sağlanması için gerekli olabilecek</a:t>
            </a:r>
            <a:r>
              <a:rPr lang="tr-TR" b="1" dirty="0">
                <a:solidFill>
                  <a:srgbClr val="FF0000"/>
                </a:solidFill>
              </a:rPr>
              <a:t> </a:t>
            </a:r>
            <a:r>
              <a:rPr lang="tr-TR" dirty="0"/>
              <a:t>yasama tedbirlerini ve </a:t>
            </a:r>
            <a:r>
              <a:rPr lang="tr-TR" sz="3500" b="1" dirty="0">
                <a:solidFill>
                  <a:srgbClr val="FF0000"/>
                </a:solidFill>
              </a:rPr>
              <a:t>diğer tedbirleri </a:t>
            </a:r>
            <a:r>
              <a:rPr lang="tr-TR" dirty="0"/>
              <a:t>kabul edebilecektir. </a:t>
            </a:r>
          </a:p>
        </p:txBody>
      </p:sp>
    </p:spTree>
    <p:extLst>
      <p:ext uri="{BB962C8B-B14F-4D97-AF65-F5344CB8AC3E}">
        <p14:creationId xmlns:p14="http://schemas.microsoft.com/office/powerpoint/2010/main" val="760908721"/>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Diğer</a:t>
            </a:r>
            <a:r>
              <a:rPr lang="en-US" sz="3600" b="1" dirty="0" smtClean="0"/>
              <a:t> </a:t>
            </a:r>
            <a:r>
              <a:rPr lang="en-US" sz="3600" b="1" dirty="0" err="1" smtClean="0"/>
              <a:t>tedbirler</a:t>
            </a:r>
            <a:endParaRPr lang="en-US" sz="3600" b="1" dirty="0"/>
          </a:p>
        </p:txBody>
      </p:sp>
      <p:sp>
        <p:nvSpPr>
          <p:cNvPr id="3" name="Content Placeholder 2"/>
          <p:cNvSpPr>
            <a:spLocks noGrp="1"/>
          </p:cNvSpPr>
          <p:nvPr>
            <p:ph idx="1"/>
          </p:nvPr>
        </p:nvSpPr>
        <p:spPr>
          <a:xfrm>
            <a:off x="635000" y="1691958"/>
            <a:ext cx="8051800" cy="4525963"/>
          </a:xfrm>
        </p:spPr>
        <p:txBody>
          <a:bodyPr/>
          <a:lstStyle/>
          <a:p>
            <a:pPr algn="just"/>
            <a:r>
              <a:rPr lang="tr-TR" dirty="0" smtClean="0"/>
              <a:t>Kimi ülkelerde kolluk makamlarının hizmet sağlayıcının yardımı alınmadan veya en azından bilgisi olmadan gerçek zamanlı veri toplamasına ya da kaydetmesine izin verilmemektedir.</a:t>
            </a:r>
          </a:p>
          <a:p>
            <a:pPr algn="just"/>
            <a:endParaRPr lang="tr-TR" sz="2400" dirty="0" smtClean="0"/>
          </a:p>
          <a:p>
            <a:pPr algn="just"/>
            <a:r>
              <a:rPr lang="tr-TR" dirty="0" smtClean="0"/>
              <a:t>Başkaca tedbirler de alınabilir, örneğin: </a:t>
            </a:r>
          </a:p>
          <a:p>
            <a:pPr lvl="1" algn="just"/>
            <a:r>
              <a:rPr lang="tr-TR" dirty="0" smtClean="0"/>
              <a:t>Hizmet sağlayıcının gerekli teknik olanakları temin etmek zorunda kılınması</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121</a:t>
            </a:fld>
            <a:endParaRPr lang="en-US" dirty="0">
              <a:solidFill>
                <a:schemeClr val="tx1"/>
              </a:solidFill>
            </a:endParaRPr>
          </a:p>
        </p:txBody>
      </p:sp>
    </p:spTree>
    <p:extLst>
      <p:ext uri="{BB962C8B-B14F-4D97-AF65-F5344CB8AC3E}">
        <p14:creationId xmlns:p14="http://schemas.microsoft.com/office/powerpoint/2010/main" val="6803243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err="1"/>
              <a:t>Madde</a:t>
            </a:r>
            <a:r>
              <a:rPr lang="en-GB" sz="3600" b="1" dirty="0"/>
              <a:t> 21</a:t>
            </a:r>
            <a:br>
              <a:rPr lang="en-GB" sz="3600" b="1" dirty="0"/>
            </a:br>
            <a:r>
              <a:rPr lang="en-GB" sz="3600" b="1" dirty="0" err="1"/>
              <a:t>İçerik</a:t>
            </a:r>
            <a:r>
              <a:rPr lang="en-GB" sz="3600" b="1" dirty="0"/>
              <a:t> </a:t>
            </a:r>
            <a:r>
              <a:rPr lang="en-GB" sz="3600" b="1" dirty="0" err="1"/>
              <a:t>Verilerinin</a:t>
            </a:r>
            <a:r>
              <a:rPr lang="en-GB" sz="3600" b="1" dirty="0"/>
              <a:t> </a:t>
            </a:r>
            <a:r>
              <a:rPr lang="en-GB" sz="3600" b="1" dirty="0" err="1" smtClean="0"/>
              <a:t>Ele</a:t>
            </a:r>
            <a:r>
              <a:rPr lang="en-GB" sz="3600" b="1" dirty="0" smtClean="0"/>
              <a:t> </a:t>
            </a:r>
            <a:r>
              <a:rPr lang="en-GB" sz="3600" b="1" dirty="0" err="1" smtClean="0"/>
              <a:t>Geçirilmesi</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122</a:t>
            </a:fld>
            <a:endParaRPr lang="en-US" dirty="0">
              <a:solidFill>
                <a:schemeClr val="tx1"/>
              </a:solidFill>
            </a:endParaRPr>
          </a:p>
        </p:txBody>
      </p:sp>
      <p:sp>
        <p:nvSpPr>
          <p:cNvPr id="6" name="Content Placeholder 2"/>
          <p:cNvSpPr>
            <a:spLocks noGrp="1"/>
          </p:cNvSpPr>
          <p:nvPr>
            <p:ph idx="1"/>
          </p:nvPr>
        </p:nvSpPr>
        <p:spPr>
          <a:xfrm>
            <a:off x="316523" y="1951889"/>
            <a:ext cx="8370277" cy="4404461"/>
          </a:xfrm>
        </p:spPr>
        <p:txBody>
          <a:bodyPr/>
          <a:lstStyle/>
          <a:p>
            <a:pPr marL="514350" indent="-514350" algn="just">
              <a:spcBef>
                <a:spcPts val="600"/>
              </a:spcBef>
              <a:spcAft>
                <a:spcPts val="1200"/>
              </a:spcAft>
              <a:buFont typeface="+mj-lt"/>
              <a:buAutoNum type="arabicPeriod" startAt="3"/>
            </a:pPr>
            <a:r>
              <a:rPr lang="en-US" sz="2800" dirty="0" err="1"/>
              <a:t>Taraflardan</a:t>
            </a:r>
            <a:r>
              <a:rPr lang="en-US" sz="2800" dirty="0"/>
              <a:t> her </a:t>
            </a:r>
            <a:r>
              <a:rPr lang="en-US" sz="2800" dirty="0" err="1"/>
              <a:t>biri</a:t>
            </a:r>
            <a:r>
              <a:rPr lang="en-US" sz="2800" dirty="0"/>
              <a:t>, </a:t>
            </a:r>
            <a:r>
              <a:rPr lang="en-US" sz="2800" b="1" dirty="0" err="1">
                <a:solidFill>
                  <a:srgbClr val="FF0000"/>
                </a:solidFill>
              </a:rPr>
              <a:t>bir</a:t>
            </a:r>
            <a:r>
              <a:rPr lang="en-US" sz="2800" b="1" dirty="0">
                <a:solidFill>
                  <a:srgbClr val="FF0000"/>
                </a:solidFill>
              </a:rPr>
              <a:t> </a:t>
            </a:r>
            <a:r>
              <a:rPr lang="en-US" sz="2800" b="1" dirty="0" err="1">
                <a:solidFill>
                  <a:srgbClr val="FF0000"/>
                </a:solidFill>
              </a:rPr>
              <a:t>hizmet</a:t>
            </a:r>
            <a:r>
              <a:rPr lang="en-US" sz="2800" b="1" dirty="0">
                <a:solidFill>
                  <a:srgbClr val="FF0000"/>
                </a:solidFill>
              </a:rPr>
              <a:t> </a:t>
            </a:r>
            <a:r>
              <a:rPr lang="en-US" sz="2800" b="1" dirty="0" err="1">
                <a:solidFill>
                  <a:srgbClr val="FF0000"/>
                </a:solidFill>
              </a:rPr>
              <a:t>sağlayıcıyı</a:t>
            </a:r>
            <a:r>
              <a:rPr lang="en-US" sz="2800" b="1" dirty="0">
                <a:solidFill>
                  <a:srgbClr val="FF0000"/>
                </a:solidFill>
              </a:rPr>
              <a:t> </a:t>
            </a:r>
            <a:r>
              <a:rPr lang="en-US" sz="2800" dirty="0" err="1"/>
              <a:t>işbu</a:t>
            </a:r>
            <a:r>
              <a:rPr lang="en-US" sz="2800" dirty="0"/>
              <a:t> </a:t>
            </a:r>
            <a:r>
              <a:rPr lang="en-US" sz="2800" dirty="0" err="1"/>
              <a:t>madde</a:t>
            </a:r>
            <a:r>
              <a:rPr lang="en-US" sz="2800" dirty="0"/>
              <a:t> </a:t>
            </a:r>
            <a:r>
              <a:rPr lang="en-US" sz="2800" dirty="0" err="1"/>
              <a:t>ile</a:t>
            </a:r>
            <a:r>
              <a:rPr lang="en-US" sz="2800" dirty="0"/>
              <a:t> </a:t>
            </a:r>
            <a:r>
              <a:rPr lang="en-US" sz="2800" dirty="0" err="1"/>
              <a:t>öngörülen</a:t>
            </a:r>
            <a:r>
              <a:rPr lang="en-US" sz="2800" dirty="0"/>
              <a:t> </a:t>
            </a:r>
            <a:r>
              <a:rPr lang="en-US" sz="2800" b="1" dirty="0" err="1">
                <a:solidFill>
                  <a:srgbClr val="FF0000"/>
                </a:solidFill>
              </a:rPr>
              <a:t>herhangi</a:t>
            </a:r>
            <a:r>
              <a:rPr lang="en-US" sz="2800" b="1" dirty="0">
                <a:solidFill>
                  <a:srgbClr val="FF0000"/>
                </a:solidFill>
              </a:rPr>
              <a:t> </a:t>
            </a:r>
            <a:r>
              <a:rPr lang="en-US" sz="2800" b="1" dirty="0" err="1">
                <a:solidFill>
                  <a:srgbClr val="FF0000"/>
                </a:solidFill>
              </a:rPr>
              <a:t>bir</a:t>
            </a:r>
            <a:r>
              <a:rPr lang="en-US" sz="2800" b="1" dirty="0">
                <a:solidFill>
                  <a:srgbClr val="FF0000"/>
                </a:solidFill>
              </a:rPr>
              <a:t> </a:t>
            </a:r>
            <a:r>
              <a:rPr lang="en-US" sz="2800" b="1" dirty="0" err="1">
                <a:solidFill>
                  <a:srgbClr val="FF0000"/>
                </a:solidFill>
              </a:rPr>
              <a:t>yetkinin</a:t>
            </a:r>
            <a:r>
              <a:rPr lang="en-US" sz="2800" b="1" dirty="0">
                <a:solidFill>
                  <a:srgbClr val="FF0000"/>
                </a:solidFill>
              </a:rPr>
              <a:t> </a:t>
            </a:r>
            <a:r>
              <a:rPr lang="en-US" sz="2800" b="1" dirty="0" err="1">
                <a:solidFill>
                  <a:srgbClr val="FF0000"/>
                </a:solidFill>
              </a:rPr>
              <a:t>icrasını</a:t>
            </a:r>
            <a:r>
              <a:rPr lang="en-US" sz="2800" b="1" dirty="0">
                <a:solidFill>
                  <a:srgbClr val="FF0000"/>
                </a:solidFill>
              </a:rPr>
              <a:t> </a:t>
            </a:r>
            <a:r>
              <a:rPr lang="en-US" sz="2800" dirty="0" err="1"/>
              <a:t>ve</a:t>
            </a:r>
            <a:r>
              <a:rPr lang="en-US" sz="2800" dirty="0"/>
              <a:t> </a:t>
            </a:r>
            <a:r>
              <a:rPr lang="en-US" sz="2800" dirty="0" err="1"/>
              <a:t>bununla</a:t>
            </a:r>
            <a:r>
              <a:rPr lang="en-US" sz="2800" dirty="0"/>
              <a:t> </a:t>
            </a:r>
            <a:r>
              <a:rPr lang="en-US" sz="2800" dirty="0" err="1"/>
              <a:t>ilgili</a:t>
            </a:r>
            <a:r>
              <a:rPr lang="en-US" sz="2800" dirty="0"/>
              <a:t> </a:t>
            </a:r>
            <a:r>
              <a:rPr lang="en-US" sz="2800" dirty="0" err="1"/>
              <a:t>herhangi</a:t>
            </a:r>
            <a:r>
              <a:rPr lang="en-US" sz="2800" dirty="0"/>
              <a:t> </a:t>
            </a:r>
            <a:r>
              <a:rPr lang="en-US" sz="2800" dirty="0" err="1"/>
              <a:t>bir</a:t>
            </a:r>
            <a:r>
              <a:rPr lang="en-US" sz="2800" dirty="0"/>
              <a:t> </a:t>
            </a:r>
            <a:r>
              <a:rPr lang="en-US" sz="2800" dirty="0" err="1"/>
              <a:t>bilgiyi</a:t>
            </a:r>
            <a:r>
              <a:rPr lang="en-US" sz="2800" dirty="0"/>
              <a:t> </a:t>
            </a:r>
            <a:r>
              <a:rPr lang="en-US" sz="2800" b="1" dirty="0" err="1">
                <a:solidFill>
                  <a:srgbClr val="FF0000"/>
                </a:solidFill>
              </a:rPr>
              <a:t>gizli</a:t>
            </a:r>
            <a:r>
              <a:rPr lang="en-US" sz="2800" b="1" dirty="0">
                <a:solidFill>
                  <a:srgbClr val="FF0000"/>
                </a:solidFill>
              </a:rPr>
              <a:t> </a:t>
            </a:r>
            <a:r>
              <a:rPr lang="en-US" sz="2800" b="1" dirty="0" err="1">
                <a:solidFill>
                  <a:srgbClr val="FF0000"/>
                </a:solidFill>
              </a:rPr>
              <a:t>tutmaya</a:t>
            </a:r>
            <a:r>
              <a:rPr lang="en-US" sz="2800" b="1" dirty="0">
                <a:solidFill>
                  <a:srgbClr val="FF0000"/>
                </a:solidFill>
              </a:rPr>
              <a:t> </a:t>
            </a:r>
            <a:r>
              <a:rPr lang="en-US" sz="2800" b="1" dirty="0" err="1">
                <a:solidFill>
                  <a:srgbClr val="FF0000"/>
                </a:solidFill>
              </a:rPr>
              <a:t>zorunlu</a:t>
            </a:r>
            <a:r>
              <a:rPr lang="en-US" sz="2800" b="1" dirty="0">
                <a:solidFill>
                  <a:srgbClr val="FF0000"/>
                </a:solidFill>
              </a:rPr>
              <a:t> </a:t>
            </a:r>
            <a:r>
              <a:rPr lang="en-US" sz="2800" b="1" dirty="0" err="1">
                <a:solidFill>
                  <a:srgbClr val="FF0000"/>
                </a:solidFill>
              </a:rPr>
              <a:t>kılmak</a:t>
            </a:r>
            <a:r>
              <a:rPr lang="en-US" sz="2800" b="1" dirty="0">
                <a:solidFill>
                  <a:srgbClr val="FF0000"/>
                </a:solidFill>
              </a:rPr>
              <a:t> </a:t>
            </a:r>
            <a:r>
              <a:rPr lang="en-US" sz="2800" dirty="0" err="1"/>
              <a:t>için</a:t>
            </a:r>
            <a:r>
              <a:rPr lang="en-US" sz="2800" dirty="0"/>
              <a:t> </a:t>
            </a:r>
            <a:r>
              <a:rPr lang="en-US" sz="2800" dirty="0" err="1"/>
              <a:t>gerekli</a:t>
            </a:r>
            <a:r>
              <a:rPr lang="en-US" sz="2800" dirty="0"/>
              <a:t> </a:t>
            </a:r>
            <a:r>
              <a:rPr lang="en-US" sz="2800" dirty="0" err="1"/>
              <a:t>olabilecek</a:t>
            </a:r>
            <a:r>
              <a:rPr lang="en-US" sz="2800" dirty="0"/>
              <a:t> </a:t>
            </a:r>
            <a:r>
              <a:rPr lang="en-US" sz="2800" dirty="0" err="1"/>
              <a:t>yasama</a:t>
            </a:r>
            <a:r>
              <a:rPr lang="en-US" sz="2800" dirty="0"/>
              <a:t> </a:t>
            </a:r>
            <a:r>
              <a:rPr lang="en-US" sz="2800" dirty="0" err="1"/>
              <a:t>tedbirlerini</a:t>
            </a:r>
            <a:r>
              <a:rPr lang="en-US" sz="2800" dirty="0"/>
              <a:t> </a:t>
            </a:r>
            <a:r>
              <a:rPr lang="en-US" sz="2800" dirty="0" err="1"/>
              <a:t>ve</a:t>
            </a:r>
            <a:r>
              <a:rPr lang="en-US" sz="2800" dirty="0"/>
              <a:t> </a:t>
            </a:r>
            <a:r>
              <a:rPr lang="en-US" sz="2800" dirty="0" err="1"/>
              <a:t>diğer</a:t>
            </a:r>
            <a:r>
              <a:rPr lang="en-US" sz="2800" dirty="0"/>
              <a:t> </a:t>
            </a:r>
            <a:r>
              <a:rPr lang="en-US" sz="2800" dirty="0" err="1"/>
              <a:t>tedbirleri</a:t>
            </a:r>
            <a:r>
              <a:rPr lang="en-US" sz="2800" dirty="0"/>
              <a:t> </a:t>
            </a:r>
            <a:r>
              <a:rPr lang="en-US" sz="2800" dirty="0" err="1"/>
              <a:t>kabul</a:t>
            </a:r>
            <a:r>
              <a:rPr lang="en-US" sz="2800" dirty="0"/>
              <a:t> </a:t>
            </a:r>
            <a:r>
              <a:rPr lang="en-US" sz="2800" dirty="0" err="1"/>
              <a:t>edecektir</a:t>
            </a:r>
            <a:r>
              <a:rPr lang="en-US" sz="2800" dirty="0"/>
              <a:t>. </a:t>
            </a:r>
          </a:p>
          <a:p>
            <a:pPr marL="514350" indent="-514350" algn="just">
              <a:spcBef>
                <a:spcPts val="600"/>
              </a:spcBef>
              <a:spcAft>
                <a:spcPts val="1200"/>
              </a:spcAft>
              <a:buFont typeface="+mj-lt"/>
              <a:buAutoNum type="arabicPeriod" startAt="3"/>
            </a:pPr>
            <a:endParaRPr lang="en-US" sz="1200" dirty="0"/>
          </a:p>
          <a:p>
            <a:pPr marL="514350" indent="-514350" algn="just">
              <a:spcBef>
                <a:spcPts val="600"/>
              </a:spcBef>
              <a:spcAft>
                <a:spcPts val="1200"/>
              </a:spcAft>
              <a:buFont typeface="+mj-lt"/>
              <a:buAutoNum type="arabicPeriod" startAt="3"/>
            </a:pPr>
            <a:r>
              <a:rPr lang="en-US" sz="2800" dirty="0" err="1"/>
              <a:t>İşbu</a:t>
            </a:r>
            <a:r>
              <a:rPr lang="en-US" sz="2800" dirty="0"/>
              <a:t> </a:t>
            </a:r>
            <a:r>
              <a:rPr lang="en-US" sz="2800" dirty="0" err="1"/>
              <a:t>maddede</a:t>
            </a:r>
            <a:r>
              <a:rPr lang="en-US" sz="2800" dirty="0"/>
              <a:t> </a:t>
            </a:r>
            <a:r>
              <a:rPr lang="en-US" sz="2800" dirty="0" err="1"/>
              <a:t>atıfta</a:t>
            </a:r>
            <a:r>
              <a:rPr lang="en-US" sz="2800" dirty="0"/>
              <a:t> </a:t>
            </a:r>
            <a:r>
              <a:rPr lang="en-US" sz="2800" dirty="0" err="1"/>
              <a:t>bulunulan</a:t>
            </a:r>
            <a:r>
              <a:rPr lang="en-US" sz="2800" dirty="0"/>
              <a:t> </a:t>
            </a:r>
            <a:r>
              <a:rPr lang="en-US" sz="2800" dirty="0" err="1"/>
              <a:t>yetki</a:t>
            </a:r>
            <a:r>
              <a:rPr lang="en-US" sz="2800" dirty="0"/>
              <a:t> </a:t>
            </a:r>
            <a:r>
              <a:rPr lang="en-US" sz="2800" dirty="0" err="1"/>
              <a:t>ve</a:t>
            </a:r>
            <a:r>
              <a:rPr lang="en-US" sz="2800" dirty="0"/>
              <a:t> </a:t>
            </a:r>
            <a:r>
              <a:rPr lang="en-US" sz="2800" dirty="0" err="1"/>
              <a:t>usuller</a:t>
            </a:r>
            <a:r>
              <a:rPr lang="en-US" sz="2800" dirty="0"/>
              <a:t> 14. </a:t>
            </a:r>
            <a:r>
              <a:rPr lang="en-US" sz="2800" dirty="0" err="1"/>
              <a:t>ve</a:t>
            </a:r>
            <a:r>
              <a:rPr lang="en-US" sz="2800" dirty="0"/>
              <a:t> 15. </a:t>
            </a:r>
            <a:r>
              <a:rPr lang="en-US" sz="2800" dirty="0" err="1"/>
              <a:t>maddeye</a:t>
            </a:r>
            <a:r>
              <a:rPr lang="en-US" sz="2800" dirty="0"/>
              <a:t> </a:t>
            </a:r>
            <a:r>
              <a:rPr lang="en-US" sz="2800" dirty="0" err="1"/>
              <a:t>tabi</a:t>
            </a:r>
            <a:r>
              <a:rPr lang="en-US" sz="2800" dirty="0"/>
              <a:t> </a:t>
            </a:r>
            <a:r>
              <a:rPr lang="en-US" sz="2800" dirty="0" err="1" smtClean="0"/>
              <a:t>olacaktır</a:t>
            </a:r>
            <a:r>
              <a:rPr lang="en-US" sz="2800" dirty="0" smtClean="0"/>
              <a:t>.</a:t>
            </a:r>
            <a:endParaRPr lang="en-US" sz="2800" dirty="0"/>
          </a:p>
        </p:txBody>
      </p:sp>
    </p:spTree>
    <p:extLst>
      <p:ext uri="{BB962C8B-B14F-4D97-AF65-F5344CB8AC3E}">
        <p14:creationId xmlns:p14="http://schemas.microsoft.com/office/powerpoint/2010/main" val="2443752505"/>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Hizmet</a:t>
            </a:r>
            <a:r>
              <a:rPr lang="en-US" sz="3600" b="1" dirty="0" smtClean="0"/>
              <a:t> </a:t>
            </a:r>
            <a:r>
              <a:rPr lang="en-US" sz="3600" b="1" dirty="0" err="1" smtClean="0"/>
              <a:t>sağlayıcıyı</a:t>
            </a:r>
            <a:r>
              <a:rPr lang="en-US" sz="3600" b="1" dirty="0" smtClean="0"/>
              <a:t> </a:t>
            </a:r>
            <a:r>
              <a:rPr lang="en-US" sz="3600" b="1" dirty="0" err="1" smtClean="0"/>
              <a:t>tedbirleri</a:t>
            </a:r>
            <a:r>
              <a:rPr lang="en-US" sz="3600" b="1" dirty="0" smtClean="0"/>
              <a:t> </a:t>
            </a:r>
            <a:r>
              <a:rPr lang="en-US" sz="3600" b="1" dirty="0" err="1" smtClean="0"/>
              <a:t>gizli</a:t>
            </a:r>
            <a:r>
              <a:rPr lang="en-US" sz="3600" b="1" dirty="0" smtClean="0"/>
              <a:t> </a:t>
            </a:r>
            <a:r>
              <a:rPr lang="en-US" sz="3600" b="1" dirty="0" err="1" smtClean="0"/>
              <a:t>tutmaya</a:t>
            </a:r>
            <a:r>
              <a:rPr lang="en-US" sz="3600" b="1" dirty="0" smtClean="0"/>
              <a:t> </a:t>
            </a:r>
            <a:r>
              <a:rPr lang="en-US" sz="3600" b="1" dirty="0" err="1" smtClean="0"/>
              <a:t>zorunlu</a:t>
            </a:r>
            <a:r>
              <a:rPr lang="en-US" sz="3600" b="1" dirty="0" smtClean="0"/>
              <a:t> </a:t>
            </a:r>
            <a:r>
              <a:rPr lang="en-US" sz="3600" b="1" dirty="0" err="1" smtClean="0"/>
              <a:t>kılmak</a:t>
            </a:r>
            <a:endParaRPr lang="en-US" sz="3600" b="1" dirty="0"/>
          </a:p>
        </p:txBody>
      </p:sp>
      <p:sp>
        <p:nvSpPr>
          <p:cNvPr id="3" name="Content Placeholder 2"/>
          <p:cNvSpPr>
            <a:spLocks noGrp="1"/>
          </p:cNvSpPr>
          <p:nvPr>
            <p:ph idx="1"/>
          </p:nvPr>
        </p:nvSpPr>
        <p:spPr>
          <a:xfrm>
            <a:off x="635000" y="1813878"/>
            <a:ext cx="7914640" cy="4525963"/>
          </a:xfrm>
        </p:spPr>
        <p:txBody>
          <a:bodyPr/>
          <a:lstStyle/>
          <a:p>
            <a:pPr algn="just"/>
            <a:r>
              <a:rPr lang="en-US" dirty="0" err="1" smtClean="0"/>
              <a:t>Tedbirler</a:t>
            </a:r>
            <a:r>
              <a:rPr lang="en-US" dirty="0" smtClean="0"/>
              <a:t> </a:t>
            </a:r>
            <a:r>
              <a:rPr lang="en-US" dirty="0" err="1" smtClean="0"/>
              <a:t>ancak</a:t>
            </a:r>
            <a:r>
              <a:rPr lang="en-US" dirty="0" smtClean="0"/>
              <a:t> </a:t>
            </a:r>
            <a:r>
              <a:rPr lang="en-US" dirty="0" err="1" smtClean="0"/>
              <a:t>soruşturma</a:t>
            </a:r>
            <a:r>
              <a:rPr lang="en-US" dirty="0" smtClean="0"/>
              <a:t> </a:t>
            </a:r>
            <a:r>
              <a:rPr lang="en-US" dirty="0" err="1" smtClean="0"/>
              <a:t>altındaki</a:t>
            </a:r>
            <a:r>
              <a:rPr lang="en-US" dirty="0" smtClean="0"/>
              <a:t> </a:t>
            </a:r>
            <a:r>
              <a:rPr lang="en-US" dirty="0" err="1" smtClean="0"/>
              <a:t>kişilerin</a:t>
            </a:r>
            <a:r>
              <a:rPr lang="en-US" dirty="0" smtClean="0"/>
              <a:t> </a:t>
            </a:r>
            <a:r>
              <a:rPr lang="en-US" dirty="0" err="1" smtClean="0"/>
              <a:t>bilgisi</a:t>
            </a:r>
            <a:r>
              <a:rPr lang="en-US" dirty="0" smtClean="0"/>
              <a:t> </a:t>
            </a:r>
            <a:r>
              <a:rPr lang="en-US" dirty="0" err="1" smtClean="0"/>
              <a:t>olmaksızın</a:t>
            </a:r>
            <a:r>
              <a:rPr lang="en-US" dirty="0" smtClean="0"/>
              <a:t> </a:t>
            </a:r>
            <a:r>
              <a:rPr lang="en-US" dirty="0" err="1" smtClean="0"/>
              <a:t>yürütülürse</a:t>
            </a:r>
            <a:r>
              <a:rPr lang="en-US" dirty="0" smtClean="0"/>
              <a:t> </a:t>
            </a:r>
            <a:r>
              <a:rPr lang="en-US" dirty="0" err="1" smtClean="0"/>
              <a:t>etkili</a:t>
            </a:r>
            <a:r>
              <a:rPr lang="en-US" dirty="0" smtClean="0"/>
              <a:t> </a:t>
            </a:r>
            <a:r>
              <a:rPr lang="en-US" dirty="0" err="1" smtClean="0"/>
              <a:t>olacaktır</a:t>
            </a:r>
            <a:r>
              <a:rPr lang="en-US" dirty="0" smtClean="0"/>
              <a:t>. </a:t>
            </a:r>
          </a:p>
          <a:p>
            <a:pPr algn="just"/>
            <a:endParaRPr lang="en-US" dirty="0"/>
          </a:p>
          <a:p>
            <a:pPr algn="just"/>
            <a:r>
              <a:rPr lang="en-US" dirty="0" err="1" smtClean="0"/>
              <a:t>Haberleşen</a:t>
            </a:r>
            <a:r>
              <a:rPr lang="en-US" dirty="0" smtClean="0"/>
              <a:t> </a:t>
            </a:r>
            <a:r>
              <a:rPr lang="en-US" dirty="0" err="1" smtClean="0"/>
              <a:t>şahıslar</a:t>
            </a:r>
            <a:r>
              <a:rPr lang="en-US" dirty="0" smtClean="0"/>
              <a:t> </a:t>
            </a:r>
            <a:r>
              <a:rPr lang="en-US" dirty="0" err="1" smtClean="0"/>
              <a:t>operasyonun</a:t>
            </a:r>
            <a:r>
              <a:rPr lang="en-US" dirty="0" smtClean="0"/>
              <a:t> </a:t>
            </a:r>
            <a:r>
              <a:rPr lang="en-US" dirty="0" err="1" smtClean="0"/>
              <a:t>farkında</a:t>
            </a:r>
            <a:r>
              <a:rPr lang="en-US" dirty="0" smtClean="0"/>
              <a:t> </a:t>
            </a:r>
            <a:r>
              <a:rPr lang="en-US" dirty="0" err="1" smtClean="0"/>
              <a:t>olmamalıdır</a:t>
            </a:r>
            <a:r>
              <a:rPr lang="en-US" dirty="0" smtClean="0"/>
              <a:t>.</a:t>
            </a:r>
          </a:p>
          <a:p>
            <a:pPr algn="just"/>
            <a:endParaRPr lang="en-US" dirty="0"/>
          </a:p>
          <a:p>
            <a:pPr algn="just"/>
            <a:r>
              <a:rPr lang="en-US" dirty="0" err="1" smtClean="0"/>
              <a:t>Hizmet</a:t>
            </a:r>
            <a:r>
              <a:rPr lang="en-US" dirty="0" smtClean="0"/>
              <a:t> </a:t>
            </a:r>
            <a:r>
              <a:rPr lang="en-US" dirty="0" err="1" smtClean="0"/>
              <a:t>sağlayıcılar</a:t>
            </a:r>
            <a:r>
              <a:rPr lang="en-US" dirty="0" smtClean="0"/>
              <a:t> </a:t>
            </a:r>
            <a:r>
              <a:rPr lang="en-US" dirty="0" err="1" smtClean="0"/>
              <a:t>bir</a:t>
            </a:r>
            <a:r>
              <a:rPr lang="en-US" dirty="0" smtClean="0"/>
              <a:t> sır </a:t>
            </a:r>
            <a:r>
              <a:rPr lang="en-US" dirty="0" err="1" smtClean="0"/>
              <a:t>tutma</a:t>
            </a:r>
            <a:r>
              <a:rPr lang="en-US" dirty="0" smtClean="0"/>
              <a:t> </a:t>
            </a:r>
            <a:r>
              <a:rPr lang="en-US" dirty="0" err="1" smtClean="0"/>
              <a:t>yükümlülüğü</a:t>
            </a:r>
            <a:r>
              <a:rPr lang="en-US" dirty="0" smtClean="0"/>
              <a:t> </a:t>
            </a:r>
            <a:r>
              <a:rPr lang="en-US" dirty="0" err="1" smtClean="0"/>
              <a:t>altında</a:t>
            </a:r>
            <a:r>
              <a:rPr lang="en-US" dirty="0" smtClean="0"/>
              <a:t> </a:t>
            </a:r>
            <a:r>
              <a:rPr lang="en-US" dirty="0" err="1" smtClean="0"/>
              <a:t>olmalıdır</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123</a:t>
            </a:fld>
            <a:endParaRPr lang="en-US" dirty="0">
              <a:solidFill>
                <a:schemeClr val="tx1"/>
              </a:solidFill>
            </a:endParaRPr>
          </a:p>
        </p:txBody>
      </p:sp>
    </p:spTree>
    <p:extLst>
      <p:ext uri="{BB962C8B-B14F-4D97-AF65-F5344CB8AC3E}">
        <p14:creationId xmlns:p14="http://schemas.microsoft.com/office/powerpoint/2010/main" val="161783520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785"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786" name="TextBox 3"/>
          <p:cNvSpPr txBox="1">
            <a:spLocks noChangeArrowheads="1"/>
          </p:cNvSpPr>
          <p:nvPr/>
        </p:nvSpPr>
        <p:spPr bwMode="auto">
          <a:xfrm>
            <a:off x="3479800" y="4500563"/>
            <a:ext cx="2260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94"/>
              <a:buChar char="•"/>
              <a:defRPr sz="3200">
                <a:solidFill>
                  <a:schemeClr val="tx1"/>
                </a:solidFill>
                <a:latin typeface="Calibri" charset="-94"/>
                <a:ea typeface="MS PGothic" charset="-128"/>
              </a:defRPr>
            </a:lvl1pPr>
            <a:lvl2pPr marL="742950" indent="-285750">
              <a:spcBef>
                <a:spcPct val="20000"/>
              </a:spcBef>
              <a:buFont typeface="Arial" charset="-94"/>
              <a:buChar char="–"/>
              <a:defRPr sz="2800">
                <a:solidFill>
                  <a:schemeClr val="tx1"/>
                </a:solidFill>
                <a:latin typeface="Calibri" charset="-94"/>
                <a:ea typeface="MS PGothic" charset="-128"/>
              </a:defRPr>
            </a:lvl2pPr>
            <a:lvl3pPr marL="1143000" indent="-228600">
              <a:spcBef>
                <a:spcPct val="20000"/>
              </a:spcBef>
              <a:buFont typeface="Arial" charset="-94"/>
              <a:buChar char="•"/>
              <a:defRPr sz="2400">
                <a:solidFill>
                  <a:schemeClr val="tx1"/>
                </a:solidFill>
                <a:latin typeface="Calibri" charset="-94"/>
                <a:ea typeface="MS PGothic" charset="-128"/>
              </a:defRPr>
            </a:lvl3pPr>
            <a:lvl4pPr marL="1600200" indent="-228600">
              <a:spcBef>
                <a:spcPct val="20000"/>
              </a:spcBef>
              <a:buFont typeface="Arial" charset="-94"/>
              <a:buChar char="–"/>
              <a:defRPr sz="2000">
                <a:solidFill>
                  <a:schemeClr val="tx1"/>
                </a:solidFill>
                <a:latin typeface="Calibri" charset="-94"/>
                <a:ea typeface="MS PGothic" charset="-128"/>
              </a:defRPr>
            </a:lvl4pPr>
            <a:lvl5pPr marL="2057400" indent="-228600">
              <a:spcBef>
                <a:spcPct val="20000"/>
              </a:spcBef>
              <a:buFont typeface="Arial" charset="-94"/>
              <a:buChar char="»"/>
              <a:defRPr sz="2000">
                <a:solidFill>
                  <a:schemeClr val="tx1"/>
                </a:solidFill>
                <a:latin typeface="Calibri" charset="-94"/>
                <a:ea typeface="MS PGothic" charset="-128"/>
              </a:defRPr>
            </a:lvl5pPr>
            <a:lvl6pPr marL="25146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6pPr>
            <a:lvl7pPr marL="29718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7pPr>
            <a:lvl8pPr marL="34290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8pPr>
            <a:lvl9pPr marL="38862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9pPr>
          </a:lstStyle>
          <a:p>
            <a:pPr eaLnBrk="1" hangingPunct="1">
              <a:spcBef>
                <a:spcPct val="0"/>
              </a:spcBef>
              <a:buFontTx/>
              <a:buNone/>
            </a:pPr>
            <a:r>
              <a:rPr lang="en-GB" altLang="en-US" sz="5400" b="1"/>
              <a:t>Sorular</a:t>
            </a:r>
          </a:p>
        </p:txBody>
      </p:sp>
      <p:sp>
        <p:nvSpPr>
          <p:cNvPr id="24678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94"/>
              <a:buChar char="•"/>
              <a:defRPr sz="3200">
                <a:solidFill>
                  <a:schemeClr val="tx1"/>
                </a:solidFill>
                <a:latin typeface="Calibri" charset="-94"/>
                <a:ea typeface="MS PGothic" charset="-128"/>
              </a:defRPr>
            </a:lvl1pPr>
            <a:lvl2pPr marL="742950" indent="-285750">
              <a:spcBef>
                <a:spcPct val="20000"/>
              </a:spcBef>
              <a:buFont typeface="Arial" charset="-94"/>
              <a:buChar char="–"/>
              <a:defRPr sz="2800">
                <a:solidFill>
                  <a:schemeClr val="tx1"/>
                </a:solidFill>
                <a:latin typeface="Calibri" charset="-94"/>
                <a:ea typeface="MS PGothic" charset="-128"/>
              </a:defRPr>
            </a:lvl2pPr>
            <a:lvl3pPr marL="1143000" indent="-228600">
              <a:spcBef>
                <a:spcPct val="20000"/>
              </a:spcBef>
              <a:buFont typeface="Arial" charset="-94"/>
              <a:buChar char="•"/>
              <a:defRPr sz="2400">
                <a:solidFill>
                  <a:schemeClr val="tx1"/>
                </a:solidFill>
                <a:latin typeface="Calibri" charset="-94"/>
                <a:ea typeface="MS PGothic" charset="-128"/>
              </a:defRPr>
            </a:lvl3pPr>
            <a:lvl4pPr marL="1600200" indent="-228600">
              <a:spcBef>
                <a:spcPct val="20000"/>
              </a:spcBef>
              <a:buFont typeface="Arial" charset="-94"/>
              <a:buChar char="–"/>
              <a:defRPr sz="2000">
                <a:solidFill>
                  <a:schemeClr val="tx1"/>
                </a:solidFill>
                <a:latin typeface="Calibri" charset="-94"/>
                <a:ea typeface="MS PGothic" charset="-128"/>
              </a:defRPr>
            </a:lvl4pPr>
            <a:lvl5pPr marL="2057400" indent="-228600">
              <a:spcBef>
                <a:spcPct val="20000"/>
              </a:spcBef>
              <a:buFont typeface="Arial" charset="-94"/>
              <a:buChar char="»"/>
              <a:defRPr sz="2000">
                <a:solidFill>
                  <a:schemeClr val="tx1"/>
                </a:solidFill>
                <a:latin typeface="Calibri" charset="-94"/>
                <a:ea typeface="MS PGothic" charset="-128"/>
              </a:defRPr>
            </a:lvl5pPr>
            <a:lvl6pPr marL="25146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6pPr>
            <a:lvl7pPr marL="29718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7pPr>
            <a:lvl8pPr marL="34290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8pPr>
            <a:lvl9pPr marL="38862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9pPr>
          </a:lstStyle>
          <a:p>
            <a:pPr>
              <a:spcBef>
                <a:spcPct val="0"/>
              </a:spcBef>
              <a:buFontTx/>
              <a:buNone/>
            </a:pPr>
            <a:fld id="{6617F007-EC07-0444-8B15-F41B75A77F44}" type="slidenum">
              <a:rPr lang="en-US" altLang="en-US" sz="1200">
                <a:solidFill>
                  <a:srgbClr val="898989"/>
                </a:solidFill>
              </a:rPr>
              <a:pPr>
                <a:spcBef>
                  <a:spcPct val="0"/>
                </a:spcBef>
                <a:buFontTx/>
                <a:buNone/>
              </a:pPr>
              <a:t>124</a:t>
            </a:fld>
            <a:endParaRPr lang="en-US" altLang="en-US" sz="1200">
              <a:solidFill>
                <a:srgbClr val="898989"/>
              </a:solidFill>
            </a:endParaRPr>
          </a:p>
        </p:txBody>
      </p:sp>
    </p:spTree>
    <p:extLst>
      <p:ext uri="{BB962C8B-B14F-4D97-AF65-F5344CB8AC3E}">
        <p14:creationId xmlns:p14="http://schemas.microsoft.com/office/powerpoint/2010/main" val="653078010"/>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en-GB" sz="3600" b="1" dirty="0" err="1" smtClean="0"/>
              <a:t>Bölüm</a:t>
            </a:r>
            <a:r>
              <a:rPr lang="en-GB" sz="3600" b="1" dirty="0" smtClean="0"/>
              <a:t> </a:t>
            </a:r>
            <a:r>
              <a:rPr lang="en-GB" sz="3600" b="1" dirty="0" err="1" smtClean="0"/>
              <a:t>İki</a:t>
            </a:r>
            <a:r>
              <a:rPr lang="en-GB" sz="3600" b="1" dirty="0" smtClean="0"/>
              <a:t/>
            </a:r>
            <a:br>
              <a:rPr lang="en-GB" sz="3600" b="1" dirty="0" smtClean="0"/>
            </a:br>
            <a:r>
              <a:rPr lang="en-GB" sz="3600" b="1" dirty="0" err="1" smtClean="0"/>
              <a:t>Budapeşte</a:t>
            </a:r>
            <a:r>
              <a:rPr lang="en-GB" sz="3600" b="1" dirty="0" smtClean="0"/>
              <a:t> </a:t>
            </a:r>
            <a:r>
              <a:rPr lang="en-GB" sz="3600" b="1" dirty="0" err="1" smtClean="0"/>
              <a:t>Sözleşmesi’ndeki</a:t>
            </a:r>
            <a:r>
              <a:rPr lang="en-GB" sz="3600" b="1" dirty="0" smtClean="0"/>
              <a:t> </a:t>
            </a:r>
            <a:br>
              <a:rPr lang="en-GB" sz="3600" b="1" dirty="0" smtClean="0"/>
            </a:br>
            <a:r>
              <a:rPr lang="en-GB" sz="3600" b="1" dirty="0" err="1" smtClean="0"/>
              <a:t>Şartlar</a:t>
            </a:r>
            <a:r>
              <a:rPr lang="en-GB" sz="3600" b="1" dirty="0" smtClean="0"/>
              <a:t> </a:t>
            </a:r>
            <a:r>
              <a:rPr lang="en-GB" sz="3600" b="1" dirty="0" err="1" smtClean="0"/>
              <a:t>ve</a:t>
            </a:r>
            <a:r>
              <a:rPr lang="en-GB" sz="3600" b="1" dirty="0" smtClean="0"/>
              <a:t> </a:t>
            </a:r>
            <a:r>
              <a:rPr lang="en-GB" sz="3600" b="1" dirty="0" err="1" smtClean="0"/>
              <a:t>Güvenceler</a:t>
            </a:r>
            <a:endParaRPr lang="en-GB" sz="4500" dirty="0" smtClean="0"/>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125</a:t>
            </a:fld>
            <a:endParaRPr lang="en-US"/>
          </a:p>
        </p:txBody>
      </p:sp>
    </p:spTree>
    <p:extLst>
      <p:ext uri="{BB962C8B-B14F-4D97-AF65-F5344CB8AC3E}">
        <p14:creationId xmlns:p14="http://schemas.microsoft.com/office/powerpoint/2010/main" val="3526885723"/>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en-GB" sz="3600" b="1" dirty="0" err="1" smtClean="0"/>
              <a:t>Madde</a:t>
            </a:r>
            <a:r>
              <a:rPr lang="en-GB" sz="3600" b="1" dirty="0" smtClean="0"/>
              <a:t> 15(1)</a:t>
            </a:r>
            <a:br>
              <a:rPr lang="en-GB" sz="3600" b="1" dirty="0" smtClean="0"/>
            </a:br>
            <a:r>
              <a:rPr lang="en-GB" sz="3600" b="1" dirty="0" err="1" smtClean="0"/>
              <a:t>Şartlar</a:t>
            </a:r>
            <a:r>
              <a:rPr lang="en-GB" sz="3600" b="1" dirty="0" smtClean="0"/>
              <a:t> </a:t>
            </a:r>
            <a:r>
              <a:rPr lang="en-GB" sz="3600" b="1" dirty="0" err="1" smtClean="0"/>
              <a:t>ve</a:t>
            </a:r>
            <a:r>
              <a:rPr lang="en-GB" sz="3600" b="1" dirty="0" smtClean="0"/>
              <a:t> </a:t>
            </a:r>
            <a:r>
              <a:rPr lang="en-GB" sz="3600" b="1" dirty="0" err="1" smtClean="0"/>
              <a:t>güvenceler</a:t>
            </a:r>
            <a:endParaRPr lang="en-GB" sz="3600" b="1" dirty="0" smtClean="0"/>
          </a:p>
        </p:txBody>
      </p:sp>
      <p:sp>
        <p:nvSpPr>
          <p:cNvPr id="197635" name="Rectangle 3"/>
          <p:cNvSpPr>
            <a:spLocks noGrp="1" noChangeArrowheads="1"/>
          </p:cNvSpPr>
          <p:nvPr>
            <p:ph type="body" idx="1"/>
          </p:nvPr>
        </p:nvSpPr>
        <p:spPr>
          <a:xfrm>
            <a:off x="457200" y="1914636"/>
            <a:ext cx="8229600" cy="4227025"/>
          </a:xfrm>
        </p:spPr>
        <p:txBody>
          <a:bodyPr rtlCol="0">
            <a:normAutofit/>
          </a:bodyPr>
          <a:lstStyle/>
          <a:p>
            <a:pPr marL="514350" indent="-514350" eaLnBrk="1" fontAlgn="auto" hangingPunct="1">
              <a:spcAft>
                <a:spcPts val="0"/>
              </a:spcAft>
              <a:buFont typeface="+mj-lt"/>
              <a:buAutoNum type="arabicPeriod"/>
              <a:defRPr/>
            </a:pPr>
            <a:r>
              <a:rPr lang="en-GB" dirty="0" smtClean="0">
                <a:latin typeface="+mj-lt"/>
              </a:rPr>
              <a:t>“</a:t>
            </a:r>
            <a:r>
              <a:rPr lang="en-GB" dirty="0" err="1" smtClean="0">
                <a:latin typeface="+mj-lt"/>
              </a:rPr>
              <a:t>Taraflardan</a:t>
            </a:r>
            <a:r>
              <a:rPr lang="en-GB" dirty="0" smtClean="0">
                <a:latin typeface="+mj-lt"/>
              </a:rPr>
              <a:t> her </a:t>
            </a:r>
            <a:r>
              <a:rPr lang="en-GB" dirty="0" err="1" smtClean="0">
                <a:latin typeface="+mj-lt"/>
              </a:rPr>
              <a:t>biri</a:t>
            </a:r>
            <a:r>
              <a:rPr lang="en-GB" dirty="0" smtClean="0">
                <a:latin typeface="+mj-lt"/>
              </a:rPr>
              <a:t> (14 </a:t>
            </a:r>
            <a:r>
              <a:rPr lang="en-GB" dirty="0" err="1" smtClean="0">
                <a:latin typeface="+mj-lt"/>
              </a:rPr>
              <a:t>ila</a:t>
            </a:r>
            <a:r>
              <a:rPr lang="en-GB" dirty="0" smtClean="0">
                <a:latin typeface="+mj-lt"/>
              </a:rPr>
              <a:t> 21. </a:t>
            </a:r>
            <a:r>
              <a:rPr lang="en-GB" dirty="0" err="1" smtClean="0">
                <a:latin typeface="+mj-lt"/>
              </a:rPr>
              <a:t>maddelerde</a:t>
            </a:r>
            <a:r>
              <a:rPr lang="en-GB" dirty="0" smtClean="0">
                <a:latin typeface="+mj-lt"/>
              </a:rPr>
              <a:t>) </a:t>
            </a:r>
            <a:r>
              <a:rPr lang="en-GB" dirty="0" err="1" smtClean="0">
                <a:latin typeface="+mj-lt"/>
              </a:rPr>
              <a:t>ele</a:t>
            </a:r>
            <a:r>
              <a:rPr lang="en-GB" dirty="0" smtClean="0">
                <a:latin typeface="+mj-lt"/>
              </a:rPr>
              <a:t> </a:t>
            </a:r>
            <a:r>
              <a:rPr lang="en-GB" dirty="0" err="1" smtClean="0">
                <a:latin typeface="+mj-lt"/>
              </a:rPr>
              <a:t>alınan</a:t>
            </a:r>
            <a:r>
              <a:rPr lang="en-GB" dirty="0" smtClean="0">
                <a:latin typeface="+mj-lt"/>
              </a:rPr>
              <a:t> </a:t>
            </a:r>
            <a:r>
              <a:rPr lang="en-GB" dirty="0" err="1" smtClean="0">
                <a:latin typeface="+mj-lt"/>
              </a:rPr>
              <a:t>yetki</a:t>
            </a:r>
            <a:r>
              <a:rPr lang="en-GB" dirty="0" smtClean="0">
                <a:latin typeface="+mj-lt"/>
              </a:rPr>
              <a:t> </a:t>
            </a:r>
            <a:r>
              <a:rPr lang="en-GB" dirty="0" err="1" smtClean="0">
                <a:latin typeface="+mj-lt"/>
              </a:rPr>
              <a:t>ve</a:t>
            </a:r>
            <a:r>
              <a:rPr lang="en-GB" dirty="0" smtClean="0">
                <a:latin typeface="+mj-lt"/>
              </a:rPr>
              <a:t> </a:t>
            </a:r>
            <a:r>
              <a:rPr lang="en-GB" dirty="0" err="1" smtClean="0">
                <a:latin typeface="+mj-lt"/>
              </a:rPr>
              <a:t>usullerin</a:t>
            </a:r>
            <a:r>
              <a:rPr lang="en-GB" dirty="0" smtClean="0">
                <a:latin typeface="+mj-lt"/>
              </a:rPr>
              <a:t> </a:t>
            </a:r>
            <a:r>
              <a:rPr lang="en-GB" b="1" dirty="0" err="1" smtClean="0">
                <a:solidFill>
                  <a:srgbClr val="FF0000"/>
                </a:solidFill>
                <a:latin typeface="+mj-lt"/>
              </a:rPr>
              <a:t>tanımlanması</a:t>
            </a:r>
            <a:r>
              <a:rPr lang="en-GB" b="1" dirty="0" smtClean="0">
                <a:solidFill>
                  <a:srgbClr val="FF0000"/>
                </a:solidFill>
                <a:latin typeface="+mj-lt"/>
              </a:rPr>
              <a:t>, </a:t>
            </a:r>
            <a:r>
              <a:rPr lang="en-GB" b="1" dirty="0" err="1" smtClean="0">
                <a:solidFill>
                  <a:srgbClr val="FF0000"/>
                </a:solidFill>
                <a:latin typeface="+mj-lt"/>
              </a:rPr>
              <a:t>yürürlüğe</a:t>
            </a:r>
            <a:r>
              <a:rPr lang="en-GB" b="1" dirty="0" smtClean="0">
                <a:solidFill>
                  <a:srgbClr val="FF0000"/>
                </a:solidFill>
                <a:latin typeface="+mj-lt"/>
              </a:rPr>
              <a:t> </a:t>
            </a:r>
            <a:r>
              <a:rPr lang="en-GB" b="1" dirty="0" err="1" smtClean="0">
                <a:solidFill>
                  <a:srgbClr val="FF0000"/>
                </a:solidFill>
                <a:latin typeface="+mj-lt"/>
              </a:rPr>
              <a:t>konulması</a:t>
            </a:r>
            <a:r>
              <a:rPr lang="en-GB" b="1" dirty="0" smtClean="0">
                <a:solidFill>
                  <a:srgbClr val="FF0000"/>
                </a:solidFill>
                <a:latin typeface="+mj-lt"/>
              </a:rPr>
              <a:t> </a:t>
            </a:r>
            <a:r>
              <a:rPr lang="en-GB" b="1" dirty="0" err="1" smtClean="0">
                <a:solidFill>
                  <a:srgbClr val="FF0000"/>
                </a:solidFill>
                <a:latin typeface="+mj-lt"/>
              </a:rPr>
              <a:t>ve</a:t>
            </a:r>
            <a:r>
              <a:rPr lang="en-GB" b="1" dirty="0" smtClean="0">
                <a:solidFill>
                  <a:srgbClr val="FF0000"/>
                </a:solidFill>
                <a:latin typeface="+mj-lt"/>
              </a:rPr>
              <a:t> </a:t>
            </a:r>
            <a:r>
              <a:rPr lang="en-GB" b="1" dirty="0" err="1" smtClean="0">
                <a:solidFill>
                  <a:srgbClr val="FF0000"/>
                </a:solidFill>
                <a:latin typeface="+mj-lt"/>
              </a:rPr>
              <a:t>uygulanmasının</a:t>
            </a:r>
            <a:r>
              <a:rPr lang="en-GB" dirty="0" smtClean="0">
                <a:latin typeface="+mj-lt"/>
              </a:rPr>
              <a:t> </a:t>
            </a:r>
            <a:r>
              <a:rPr lang="is-IS" dirty="0" smtClean="0">
                <a:latin typeface="+mj-lt"/>
              </a:rPr>
              <a:t>…</a:t>
            </a:r>
            <a:r>
              <a:rPr lang="is-IS" b="1" dirty="0" smtClean="0">
                <a:solidFill>
                  <a:srgbClr val="FF0000"/>
                </a:solidFill>
                <a:latin typeface="+mj-lt"/>
              </a:rPr>
              <a:t> iç hukukunda </a:t>
            </a:r>
            <a:r>
              <a:rPr lang="is-IS" dirty="0" smtClean="0">
                <a:latin typeface="+mj-lt"/>
              </a:rPr>
              <a:t>düzenlenmiş olan </a:t>
            </a:r>
            <a:r>
              <a:rPr lang="is-IS" b="1" dirty="0" smtClean="0">
                <a:solidFill>
                  <a:srgbClr val="FF0000"/>
                </a:solidFill>
                <a:latin typeface="+mj-lt"/>
              </a:rPr>
              <a:t>şart ve güvencelere tabi olacağını </a:t>
            </a:r>
            <a:r>
              <a:rPr lang="is-IS" dirty="0" smtClean="0">
                <a:latin typeface="+mj-lt"/>
              </a:rPr>
              <a:t>teminat altına alacaktır.”</a:t>
            </a:r>
            <a:endParaRPr lang="en-GB" dirty="0" smtClean="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126</a:t>
            </a:fld>
            <a:endParaRPr lang="en-US"/>
          </a:p>
        </p:txBody>
      </p:sp>
    </p:spTree>
    <p:extLst>
      <p:ext uri="{BB962C8B-B14F-4D97-AF65-F5344CB8AC3E}">
        <p14:creationId xmlns:p14="http://schemas.microsoft.com/office/powerpoint/2010/main" val="3585931024"/>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en-GB" sz="3600" b="1" dirty="0" err="1"/>
              <a:t>Madde</a:t>
            </a:r>
            <a:r>
              <a:rPr lang="en-GB" sz="3600" b="1" dirty="0"/>
              <a:t> 15(1)</a:t>
            </a:r>
            <a:br>
              <a:rPr lang="en-GB" sz="3600" b="1" dirty="0"/>
            </a:br>
            <a:r>
              <a:rPr lang="en-GB" sz="3600" b="1" dirty="0" err="1"/>
              <a:t>Şartlar</a:t>
            </a:r>
            <a:r>
              <a:rPr lang="en-GB" sz="3600" b="1" dirty="0"/>
              <a:t> </a:t>
            </a:r>
            <a:r>
              <a:rPr lang="en-GB" sz="3600" b="1" dirty="0" err="1"/>
              <a:t>ve</a:t>
            </a:r>
            <a:r>
              <a:rPr lang="en-GB" sz="3600" b="1" dirty="0"/>
              <a:t> </a:t>
            </a:r>
            <a:r>
              <a:rPr lang="en-GB" sz="3600" b="1" dirty="0" err="1"/>
              <a:t>güvenceler</a:t>
            </a:r>
            <a:endParaRPr lang="en-GB" sz="3600" b="1" dirty="0" smtClean="0"/>
          </a:p>
        </p:txBody>
      </p:sp>
      <p:sp>
        <p:nvSpPr>
          <p:cNvPr id="197635" name="Rectangle 3"/>
          <p:cNvSpPr>
            <a:spLocks noGrp="1" noChangeArrowheads="1"/>
          </p:cNvSpPr>
          <p:nvPr>
            <p:ph type="body" idx="1"/>
          </p:nvPr>
        </p:nvSpPr>
        <p:spPr>
          <a:xfrm>
            <a:off x="422029" y="1720312"/>
            <a:ext cx="8370277" cy="4636038"/>
          </a:xfrm>
        </p:spPr>
        <p:txBody>
          <a:bodyPr rtlCol="0">
            <a:normAutofit fontScale="85000" lnSpcReduction="10000"/>
          </a:bodyPr>
          <a:lstStyle/>
          <a:p>
            <a:pPr eaLnBrk="1" fontAlgn="auto" hangingPunct="1">
              <a:lnSpc>
                <a:spcPct val="110000"/>
              </a:lnSpc>
              <a:spcBef>
                <a:spcPts val="600"/>
              </a:spcBef>
              <a:spcAft>
                <a:spcPts val="1200"/>
              </a:spcAft>
              <a:defRPr/>
            </a:pPr>
            <a:r>
              <a:rPr lang="en-GB" dirty="0" smtClean="0">
                <a:latin typeface="+mj-lt"/>
              </a:rPr>
              <a:t>Bu </a:t>
            </a:r>
            <a:r>
              <a:rPr lang="en-GB" dirty="0" err="1" smtClean="0">
                <a:latin typeface="+mj-lt"/>
              </a:rPr>
              <a:t>güvenceler</a:t>
            </a:r>
            <a:r>
              <a:rPr lang="en-GB" dirty="0" smtClean="0">
                <a:latin typeface="+mj-lt"/>
              </a:rPr>
              <a:t> “(</a:t>
            </a:r>
            <a:r>
              <a:rPr lang="en-GB" dirty="0" err="1" smtClean="0">
                <a:latin typeface="+mj-lt"/>
              </a:rPr>
              <a:t>başka</a:t>
            </a:r>
            <a:r>
              <a:rPr lang="en-GB" dirty="0" smtClean="0">
                <a:latin typeface="+mj-lt"/>
              </a:rPr>
              <a:t> </a:t>
            </a:r>
            <a:r>
              <a:rPr lang="en-GB" dirty="0" err="1" smtClean="0">
                <a:latin typeface="+mj-lt"/>
              </a:rPr>
              <a:t>şeylerin</a:t>
            </a:r>
            <a:r>
              <a:rPr lang="en-GB" dirty="0" smtClean="0">
                <a:latin typeface="+mj-lt"/>
              </a:rPr>
              <a:t> </a:t>
            </a:r>
            <a:r>
              <a:rPr lang="en-GB" dirty="0" err="1" smtClean="0">
                <a:latin typeface="+mj-lt"/>
              </a:rPr>
              <a:t>yanı</a:t>
            </a:r>
            <a:r>
              <a:rPr lang="en-GB" dirty="0" smtClean="0">
                <a:latin typeface="+mj-lt"/>
              </a:rPr>
              <a:t> </a:t>
            </a:r>
            <a:r>
              <a:rPr lang="en-GB" dirty="0" err="1" smtClean="0">
                <a:latin typeface="+mj-lt"/>
              </a:rPr>
              <a:t>sıra</a:t>
            </a:r>
            <a:r>
              <a:rPr lang="en-GB" dirty="0" smtClean="0">
                <a:latin typeface="+mj-lt"/>
              </a:rPr>
              <a:t>, 1950 </a:t>
            </a:r>
            <a:r>
              <a:rPr lang="en-GB" dirty="0" err="1" smtClean="0">
                <a:latin typeface="+mj-lt"/>
              </a:rPr>
              <a:t>Avrupa</a:t>
            </a:r>
            <a:r>
              <a:rPr lang="en-GB" dirty="0" smtClean="0">
                <a:latin typeface="+mj-lt"/>
              </a:rPr>
              <a:t> </a:t>
            </a:r>
            <a:r>
              <a:rPr lang="en-GB" dirty="0" err="1" smtClean="0">
                <a:latin typeface="+mj-lt"/>
              </a:rPr>
              <a:t>Konseyi</a:t>
            </a:r>
            <a:r>
              <a:rPr lang="en-GB" dirty="0" smtClean="0">
                <a:latin typeface="+mj-lt"/>
              </a:rPr>
              <a:t> </a:t>
            </a:r>
            <a:r>
              <a:rPr lang="en-GB" dirty="0" err="1" smtClean="0">
                <a:latin typeface="+mj-lt"/>
              </a:rPr>
              <a:t>İnsan</a:t>
            </a:r>
            <a:r>
              <a:rPr lang="en-GB" dirty="0" smtClean="0">
                <a:latin typeface="+mj-lt"/>
              </a:rPr>
              <a:t> </a:t>
            </a:r>
            <a:r>
              <a:rPr lang="en-GB" dirty="0" err="1" smtClean="0">
                <a:latin typeface="+mj-lt"/>
              </a:rPr>
              <a:t>Hakları</a:t>
            </a:r>
            <a:r>
              <a:rPr lang="en-GB" dirty="0" smtClean="0">
                <a:latin typeface="+mj-lt"/>
              </a:rPr>
              <a:t> </a:t>
            </a:r>
            <a:r>
              <a:rPr lang="en-GB" dirty="0" err="1" smtClean="0">
                <a:latin typeface="+mj-lt"/>
              </a:rPr>
              <a:t>ve</a:t>
            </a:r>
            <a:r>
              <a:rPr lang="en-GB" dirty="0" smtClean="0">
                <a:latin typeface="+mj-lt"/>
              </a:rPr>
              <a:t> </a:t>
            </a:r>
            <a:r>
              <a:rPr lang="en-GB" dirty="0" err="1" smtClean="0">
                <a:latin typeface="+mj-lt"/>
              </a:rPr>
              <a:t>Temel</a:t>
            </a:r>
            <a:r>
              <a:rPr lang="en-GB" dirty="0" smtClean="0">
                <a:latin typeface="+mj-lt"/>
              </a:rPr>
              <a:t> </a:t>
            </a:r>
            <a:r>
              <a:rPr lang="en-GB" dirty="0" err="1" smtClean="0">
                <a:latin typeface="+mj-lt"/>
              </a:rPr>
              <a:t>Özgürlüklerin</a:t>
            </a:r>
            <a:r>
              <a:rPr lang="en-GB" dirty="0" smtClean="0">
                <a:latin typeface="+mj-lt"/>
              </a:rPr>
              <a:t> </a:t>
            </a:r>
            <a:r>
              <a:rPr lang="en-GB" dirty="0" err="1" smtClean="0">
                <a:latin typeface="+mj-lt"/>
              </a:rPr>
              <a:t>Korunması</a:t>
            </a:r>
            <a:r>
              <a:rPr lang="en-GB" dirty="0" smtClean="0">
                <a:latin typeface="+mj-lt"/>
              </a:rPr>
              <a:t> </a:t>
            </a:r>
            <a:r>
              <a:rPr lang="en-GB" dirty="0" err="1" smtClean="0">
                <a:latin typeface="+mj-lt"/>
              </a:rPr>
              <a:t>Sözleşmesi</a:t>
            </a:r>
            <a:r>
              <a:rPr lang="en-GB" dirty="0" smtClean="0">
                <a:latin typeface="+mj-lt"/>
              </a:rPr>
              <a:t>, 1966 </a:t>
            </a:r>
            <a:r>
              <a:rPr lang="en-GB" dirty="0" err="1" smtClean="0">
                <a:latin typeface="+mj-lt"/>
              </a:rPr>
              <a:t>Birleşmiş</a:t>
            </a:r>
            <a:r>
              <a:rPr lang="en-GB" dirty="0" smtClean="0">
                <a:latin typeface="+mj-lt"/>
              </a:rPr>
              <a:t> </a:t>
            </a:r>
            <a:r>
              <a:rPr lang="en-GB" dirty="0" err="1" smtClean="0">
                <a:latin typeface="+mj-lt"/>
              </a:rPr>
              <a:t>Milletler</a:t>
            </a:r>
            <a:r>
              <a:rPr lang="en-GB" dirty="0" smtClean="0">
                <a:latin typeface="+mj-lt"/>
              </a:rPr>
              <a:t> </a:t>
            </a:r>
            <a:r>
              <a:rPr lang="en-GB" dirty="0" err="1" smtClean="0">
                <a:latin typeface="+mj-lt"/>
              </a:rPr>
              <a:t>Medeni</a:t>
            </a:r>
            <a:r>
              <a:rPr lang="en-GB" dirty="0" smtClean="0">
                <a:latin typeface="+mj-lt"/>
              </a:rPr>
              <a:t> </a:t>
            </a:r>
            <a:r>
              <a:rPr lang="en-GB" dirty="0" err="1" smtClean="0">
                <a:latin typeface="+mj-lt"/>
              </a:rPr>
              <a:t>ve</a:t>
            </a:r>
            <a:r>
              <a:rPr lang="en-GB" dirty="0" smtClean="0">
                <a:latin typeface="+mj-lt"/>
              </a:rPr>
              <a:t> </a:t>
            </a:r>
            <a:r>
              <a:rPr lang="en-GB" dirty="0" err="1" smtClean="0">
                <a:latin typeface="+mj-lt"/>
              </a:rPr>
              <a:t>Siyasi</a:t>
            </a:r>
            <a:r>
              <a:rPr lang="en-GB" dirty="0" smtClean="0">
                <a:latin typeface="+mj-lt"/>
              </a:rPr>
              <a:t> </a:t>
            </a:r>
            <a:r>
              <a:rPr lang="en-GB" dirty="0" err="1" smtClean="0">
                <a:latin typeface="+mj-lt"/>
              </a:rPr>
              <a:t>Haklar</a:t>
            </a:r>
            <a:r>
              <a:rPr lang="en-GB" dirty="0" smtClean="0">
                <a:latin typeface="+mj-lt"/>
              </a:rPr>
              <a:t> </a:t>
            </a:r>
            <a:r>
              <a:rPr lang="en-GB" dirty="0" err="1" smtClean="0">
                <a:latin typeface="+mj-lt"/>
              </a:rPr>
              <a:t>Uluslararası</a:t>
            </a:r>
            <a:r>
              <a:rPr lang="en-GB" dirty="0" smtClean="0">
                <a:latin typeface="+mj-lt"/>
              </a:rPr>
              <a:t> </a:t>
            </a:r>
            <a:r>
              <a:rPr lang="en-GB" dirty="0" err="1" smtClean="0">
                <a:latin typeface="+mj-lt"/>
              </a:rPr>
              <a:t>Sözleşmesi</a:t>
            </a:r>
            <a:r>
              <a:rPr lang="en-GB" dirty="0" smtClean="0">
                <a:latin typeface="+mj-lt"/>
              </a:rPr>
              <a:t> </a:t>
            </a:r>
            <a:r>
              <a:rPr lang="en-GB" dirty="0" err="1" smtClean="0">
                <a:latin typeface="+mj-lt"/>
              </a:rPr>
              <a:t>gibi</a:t>
            </a:r>
            <a:r>
              <a:rPr lang="en-GB" dirty="0" smtClean="0">
                <a:latin typeface="+mj-lt"/>
              </a:rPr>
              <a:t>) </a:t>
            </a:r>
            <a:r>
              <a:rPr lang="en-GB" dirty="0" err="1" smtClean="0">
                <a:latin typeface="+mj-lt"/>
              </a:rPr>
              <a:t>diğer</a:t>
            </a:r>
            <a:r>
              <a:rPr lang="en-GB" dirty="0" smtClean="0">
                <a:latin typeface="+mj-lt"/>
              </a:rPr>
              <a:t> </a:t>
            </a:r>
            <a:r>
              <a:rPr lang="en-GB" dirty="0" err="1" smtClean="0">
                <a:latin typeface="+mj-lt"/>
              </a:rPr>
              <a:t>geçerli</a:t>
            </a:r>
            <a:r>
              <a:rPr lang="en-GB" dirty="0" smtClean="0">
                <a:latin typeface="+mj-lt"/>
              </a:rPr>
              <a:t> </a:t>
            </a:r>
            <a:r>
              <a:rPr lang="en-GB" dirty="0" err="1" smtClean="0">
                <a:latin typeface="+mj-lt"/>
              </a:rPr>
              <a:t>uluslararası</a:t>
            </a:r>
            <a:r>
              <a:rPr lang="en-GB" dirty="0" smtClean="0">
                <a:latin typeface="+mj-lt"/>
              </a:rPr>
              <a:t> </a:t>
            </a:r>
            <a:r>
              <a:rPr lang="en-GB" dirty="0" err="1" smtClean="0">
                <a:latin typeface="+mj-lt"/>
              </a:rPr>
              <a:t>insan</a:t>
            </a:r>
            <a:r>
              <a:rPr lang="en-GB" dirty="0" smtClean="0">
                <a:latin typeface="+mj-lt"/>
              </a:rPr>
              <a:t> </a:t>
            </a:r>
            <a:r>
              <a:rPr lang="en-GB" dirty="0" err="1" smtClean="0">
                <a:latin typeface="+mj-lt"/>
              </a:rPr>
              <a:t>hakları</a:t>
            </a:r>
            <a:r>
              <a:rPr lang="en-GB" dirty="0" smtClean="0">
                <a:latin typeface="+mj-lt"/>
              </a:rPr>
              <a:t> </a:t>
            </a:r>
            <a:r>
              <a:rPr lang="en-GB" dirty="0" err="1" smtClean="0">
                <a:latin typeface="+mj-lt"/>
              </a:rPr>
              <a:t>belgeleri</a:t>
            </a:r>
            <a:r>
              <a:rPr lang="en-GB" dirty="0" smtClean="0">
                <a:latin typeface="+mj-lt"/>
              </a:rPr>
              <a:t> </a:t>
            </a:r>
            <a:r>
              <a:rPr lang="en-GB" dirty="0" err="1" smtClean="0">
                <a:latin typeface="+mj-lt"/>
              </a:rPr>
              <a:t>kapsamında</a:t>
            </a:r>
            <a:r>
              <a:rPr lang="en-GB" dirty="0" smtClean="0">
                <a:latin typeface="+mj-lt"/>
              </a:rPr>
              <a:t> </a:t>
            </a:r>
            <a:r>
              <a:rPr lang="en-GB" b="1" dirty="0" err="1" smtClean="0">
                <a:solidFill>
                  <a:srgbClr val="FF0000"/>
                </a:solidFill>
                <a:latin typeface="+mj-lt"/>
              </a:rPr>
              <a:t>üstlendiği</a:t>
            </a:r>
            <a:r>
              <a:rPr lang="en-GB" b="1" dirty="0" smtClean="0">
                <a:solidFill>
                  <a:srgbClr val="FF0000"/>
                </a:solidFill>
                <a:latin typeface="+mj-lt"/>
              </a:rPr>
              <a:t> </a:t>
            </a:r>
            <a:r>
              <a:rPr lang="en-GB" b="1" dirty="0" err="1" smtClean="0">
                <a:solidFill>
                  <a:srgbClr val="FF0000"/>
                </a:solidFill>
                <a:latin typeface="+mj-lt"/>
              </a:rPr>
              <a:t>yükümlülüklerden</a:t>
            </a:r>
            <a:r>
              <a:rPr lang="en-GB" b="1" dirty="0" smtClean="0">
                <a:solidFill>
                  <a:srgbClr val="FF0000"/>
                </a:solidFill>
                <a:latin typeface="+mj-lt"/>
              </a:rPr>
              <a:t> </a:t>
            </a:r>
            <a:r>
              <a:rPr lang="en-GB" b="1" dirty="0" err="1" smtClean="0">
                <a:solidFill>
                  <a:srgbClr val="FF0000"/>
                </a:solidFill>
                <a:latin typeface="+mj-lt"/>
              </a:rPr>
              <a:t>kaynaklanan</a:t>
            </a:r>
            <a:r>
              <a:rPr lang="en-GB" b="1" dirty="0" smtClean="0">
                <a:solidFill>
                  <a:srgbClr val="FF0000"/>
                </a:solidFill>
                <a:latin typeface="+mj-lt"/>
              </a:rPr>
              <a:t> </a:t>
            </a:r>
            <a:r>
              <a:rPr lang="en-GB" b="1" dirty="0" err="1" smtClean="0">
                <a:solidFill>
                  <a:srgbClr val="FF0000"/>
                </a:solidFill>
                <a:latin typeface="+mj-lt"/>
              </a:rPr>
              <a:t>haklar</a:t>
            </a:r>
            <a:r>
              <a:rPr lang="en-GB" b="1" dirty="0" smtClean="0">
                <a:solidFill>
                  <a:srgbClr val="FF0000"/>
                </a:solidFill>
                <a:latin typeface="+mj-lt"/>
              </a:rPr>
              <a:t> da </a:t>
            </a:r>
            <a:r>
              <a:rPr lang="en-GB" b="1" dirty="0" err="1" smtClean="0">
                <a:solidFill>
                  <a:srgbClr val="FF0000"/>
                </a:solidFill>
                <a:latin typeface="+mj-lt"/>
              </a:rPr>
              <a:t>dahil</a:t>
            </a:r>
            <a:r>
              <a:rPr lang="en-GB" b="1" dirty="0" smtClean="0">
                <a:solidFill>
                  <a:srgbClr val="FF0000"/>
                </a:solidFill>
                <a:latin typeface="+mj-lt"/>
              </a:rPr>
              <a:t> </a:t>
            </a:r>
            <a:r>
              <a:rPr lang="en-GB" b="1" dirty="0" err="1" smtClean="0">
                <a:solidFill>
                  <a:srgbClr val="FF0000"/>
                </a:solidFill>
                <a:latin typeface="+mj-lt"/>
              </a:rPr>
              <a:t>olmak</a:t>
            </a:r>
            <a:r>
              <a:rPr lang="en-GB" b="1" dirty="0" smtClean="0">
                <a:solidFill>
                  <a:srgbClr val="FF0000"/>
                </a:solidFill>
                <a:latin typeface="+mj-lt"/>
              </a:rPr>
              <a:t> </a:t>
            </a:r>
            <a:r>
              <a:rPr lang="en-GB" b="1" dirty="0" err="1" smtClean="0">
                <a:solidFill>
                  <a:srgbClr val="FF0000"/>
                </a:solidFill>
                <a:latin typeface="+mj-lt"/>
              </a:rPr>
              <a:t>üzere</a:t>
            </a:r>
            <a:r>
              <a:rPr lang="en-GB" b="1" dirty="0">
                <a:solidFill>
                  <a:srgbClr val="FF0000"/>
                </a:solidFill>
                <a:latin typeface="+mj-lt"/>
              </a:rPr>
              <a:t> </a:t>
            </a:r>
            <a:r>
              <a:rPr lang="is-IS" dirty="0" smtClean="0">
                <a:latin typeface="+mj-lt"/>
              </a:rPr>
              <a:t>… insan hak ve özgürlüklerinin yeterli ölçüde korunmasını” sağlamalıdır. </a:t>
            </a:r>
            <a:endParaRPr lang="en-GB" dirty="0" smtClean="0">
              <a:latin typeface="+mj-lt"/>
            </a:endParaRPr>
          </a:p>
          <a:p>
            <a:pPr eaLnBrk="1" fontAlgn="auto" hangingPunct="1">
              <a:lnSpc>
                <a:spcPct val="110000"/>
              </a:lnSpc>
              <a:spcBef>
                <a:spcPts val="600"/>
              </a:spcBef>
              <a:spcAft>
                <a:spcPts val="1200"/>
              </a:spcAft>
              <a:defRPr/>
            </a:pPr>
            <a:r>
              <a:rPr lang="en-GB" dirty="0" smtClean="0">
                <a:latin typeface="+mj-lt"/>
              </a:rPr>
              <a:t>Bu </a:t>
            </a:r>
            <a:r>
              <a:rPr lang="en-GB" dirty="0" err="1" smtClean="0">
                <a:latin typeface="+mj-lt"/>
              </a:rPr>
              <a:t>güvenceler</a:t>
            </a:r>
            <a:r>
              <a:rPr lang="en-GB" dirty="0" smtClean="0">
                <a:latin typeface="+mj-lt"/>
              </a:rPr>
              <a:t> “</a:t>
            </a:r>
            <a:r>
              <a:rPr lang="en-GB" b="1" dirty="0" err="1" smtClean="0">
                <a:solidFill>
                  <a:srgbClr val="FF0000"/>
                </a:solidFill>
                <a:latin typeface="+mj-lt"/>
              </a:rPr>
              <a:t>orantılılık</a:t>
            </a:r>
            <a:r>
              <a:rPr lang="en-GB" dirty="0" smtClean="0">
                <a:latin typeface="+mj-lt"/>
              </a:rPr>
              <a:t> </a:t>
            </a:r>
            <a:r>
              <a:rPr lang="en-GB" dirty="0" err="1" smtClean="0">
                <a:latin typeface="+mj-lt"/>
              </a:rPr>
              <a:t>prensibi”ni</a:t>
            </a:r>
            <a:r>
              <a:rPr lang="en-GB" dirty="0" smtClean="0">
                <a:latin typeface="+mj-lt"/>
              </a:rPr>
              <a:t> de </a:t>
            </a:r>
            <a:r>
              <a:rPr lang="en-GB" dirty="0" err="1" smtClean="0">
                <a:latin typeface="+mj-lt"/>
              </a:rPr>
              <a:t>içermelidir</a:t>
            </a:r>
            <a:r>
              <a:rPr lang="en-GB" dirty="0" smtClean="0">
                <a:latin typeface="+mj-lt"/>
              </a:rPr>
              <a:t>.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127</a:t>
            </a:fld>
            <a:endParaRPr lang="en-US"/>
          </a:p>
        </p:txBody>
      </p:sp>
    </p:spTree>
    <p:extLst>
      <p:ext uri="{BB962C8B-B14F-4D97-AF65-F5344CB8AC3E}">
        <p14:creationId xmlns:p14="http://schemas.microsoft.com/office/powerpoint/2010/main" val="2117962396"/>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333829" y="274638"/>
            <a:ext cx="8505371" cy="917575"/>
          </a:xfrm>
        </p:spPr>
        <p:txBody>
          <a:bodyPr/>
          <a:lstStyle/>
          <a:p>
            <a:pPr marL="0" indent="0" eaLnBrk="1" fontAlgn="auto" hangingPunct="1">
              <a:spcAft>
                <a:spcPts val="0"/>
              </a:spcAft>
              <a:defRPr/>
            </a:pPr>
            <a:r>
              <a:rPr lang="en-GB" sz="3600" b="1" dirty="0" smtClean="0">
                <a:ea typeface="Verdana" panose="020B0604030504040204" pitchFamily="34" charset="0"/>
                <a:cs typeface="Verdana" panose="020B0604030504040204" pitchFamily="34" charset="0"/>
              </a:rPr>
              <a:t>AİHS </a:t>
            </a:r>
            <a:r>
              <a:rPr lang="en-GB" sz="3600" b="1" dirty="0" err="1" smtClean="0">
                <a:ea typeface="Verdana" panose="020B0604030504040204" pitchFamily="34" charset="0"/>
                <a:cs typeface="Verdana" panose="020B0604030504040204" pitchFamily="34" charset="0"/>
              </a:rPr>
              <a:t>ve</a:t>
            </a:r>
            <a:r>
              <a:rPr lang="en-GB" sz="3600" b="1" dirty="0" smtClean="0">
                <a:ea typeface="Verdana" panose="020B0604030504040204" pitchFamily="34" charset="0"/>
                <a:cs typeface="Verdana" panose="020B0604030504040204" pitchFamily="34" charset="0"/>
              </a:rPr>
              <a:t> MSHS </a:t>
            </a:r>
            <a:r>
              <a:rPr lang="en-GB" sz="3600" b="1" dirty="0" err="1" smtClean="0">
                <a:ea typeface="Verdana" panose="020B0604030504040204" pitchFamily="34" charset="0"/>
                <a:cs typeface="Verdana" panose="020B0604030504040204" pitchFamily="34" charset="0"/>
              </a:rPr>
              <a:t>tarafından</a:t>
            </a:r>
            <a:r>
              <a:rPr lang="en-GB" sz="3600" b="1" dirty="0" smtClean="0">
                <a:ea typeface="Verdana" panose="020B0604030504040204" pitchFamily="34" charset="0"/>
                <a:cs typeface="Verdana" panose="020B0604030504040204" pitchFamily="34" charset="0"/>
              </a:rPr>
              <a:t> </a:t>
            </a:r>
            <a:br>
              <a:rPr lang="en-GB" sz="3600" b="1" dirty="0" smtClean="0">
                <a:ea typeface="Verdana" panose="020B0604030504040204" pitchFamily="34" charset="0"/>
                <a:cs typeface="Verdana" panose="020B0604030504040204" pitchFamily="34" charset="0"/>
              </a:rPr>
            </a:br>
            <a:r>
              <a:rPr lang="en-GB" sz="3600" b="1" dirty="0" err="1" smtClean="0">
                <a:ea typeface="Verdana" panose="020B0604030504040204" pitchFamily="34" charset="0"/>
                <a:cs typeface="Verdana" panose="020B0604030504040204" pitchFamily="34" charset="0"/>
              </a:rPr>
              <a:t>güvence</a:t>
            </a:r>
            <a:r>
              <a:rPr lang="en-GB" sz="3600" b="1" dirty="0" smtClean="0">
                <a:ea typeface="Verdana" panose="020B0604030504040204" pitchFamily="34" charset="0"/>
                <a:cs typeface="Verdana" panose="020B0604030504040204" pitchFamily="34" charset="0"/>
              </a:rPr>
              <a:t> </a:t>
            </a:r>
            <a:r>
              <a:rPr lang="en-GB" sz="3600" b="1" dirty="0" err="1" smtClean="0">
                <a:ea typeface="Verdana" panose="020B0604030504040204" pitchFamily="34" charset="0"/>
                <a:cs typeface="Verdana" panose="020B0604030504040204" pitchFamily="34" charset="0"/>
              </a:rPr>
              <a:t>altına</a:t>
            </a:r>
            <a:r>
              <a:rPr lang="en-GB" sz="3600" b="1" dirty="0" smtClean="0">
                <a:ea typeface="Verdana" panose="020B0604030504040204" pitchFamily="34" charset="0"/>
                <a:cs typeface="Verdana" panose="020B0604030504040204" pitchFamily="34" charset="0"/>
              </a:rPr>
              <a:t> </a:t>
            </a:r>
            <a:r>
              <a:rPr lang="en-GB" sz="3600" b="1" dirty="0" err="1" smtClean="0">
                <a:ea typeface="Verdana" panose="020B0604030504040204" pitchFamily="34" charset="0"/>
                <a:cs typeface="Verdana" panose="020B0604030504040204" pitchFamily="34" charset="0"/>
              </a:rPr>
              <a:t>alınan</a:t>
            </a:r>
            <a:r>
              <a:rPr lang="en-GB" sz="3600" b="1" dirty="0" smtClean="0">
                <a:ea typeface="Verdana" panose="020B0604030504040204" pitchFamily="34" charset="0"/>
                <a:cs typeface="Verdana" panose="020B0604030504040204" pitchFamily="34" charset="0"/>
              </a:rPr>
              <a:t> </a:t>
            </a:r>
            <a:r>
              <a:rPr lang="en-GB" sz="3600" b="1" dirty="0" err="1" smtClean="0">
                <a:ea typeface="Verdana" panose="020B0604030504040204" pitchFamily="34" charset="0"/>
                <a:cs typeface="Verdana" panose="020B0604030504040204" pitchFamily="34" charset="0"/>
              </a:rPr>
              <a:t>haklar</a:t>
            </a:r>
            <a:endParaRPr lang="en-GB" sz="3600" b="1" dirty="0">
              <a:ea typeface="Verdana" panose="020B0604030504040204" pitchFamily="34" charset="0"/>
              <a:cs typeface="Verdana" panose="020B0604030504040204" pitchFamily="34" charset="0"/>
            </a:endParaRPr>
          </a:p>
        </p:txBody>
      </p:sp>
      <p:sp>
        <p:nvSpPr>
          <p:cNvPr id="197635" name="Rectangle 3"/>
          <p:cNvSpPr>
            <a:spLocks noGrp="1" noChangeArrowheads="1"/>
          </p:cNvSpPr>
          <p:nvPr>
            <p:ph type="body" idx="1"/>
          </p:nvPr>
        </p:nvSpPr>
        <p:spPr>
          <a:xfrm>
            <a:off x="457199" y="1331390"/>
            <a:ext cx="8541658" cy="4805938"/>
          </a:xfrm>
        </p:spPr>
        <p:txBody>
          <a:bodyPr rtlCol="0">
            <a:noAutofit/>
          </a:bodyPr>
          <a:lstStyle/>
          <a:p>
            <a:pPr marL="0" indent="0" eaLnBrk="1" hangingPunct="1">
              <a:spcBef>
                <a:spcPts val="600"/>
              </a:spcBef>
              <a:spcAft>
                <a:spcPts val="1200"/>
              </a:spcAft>
              <a:buNone/>
              <a:defRPr/>
            </a:pPr>
            <a:r>
              <a:rPr lang="en-GB" sz="2500" dirty="0" smtClean="0">
                <a:latin typeface="Verdana" panose="020B0604030504040204" pitchFamily="34" charset="0"/>
                <a:ea typeface="Verdana" panose="020B0604030504040204" pitchFamily="34" charset="0"/>
                <a:cs typeface="Verdana" panose="020B0604030504040204" pitchFamily="34" charset="0"/>
              </a:rPr>
              <a:t>… </a:t>
            </a:r>
            <a:r>
              <a:rPr lang="en-GB" sz="2500" b="1" dirty="0" err="1" smtClean="0">
                <a:latin typeface="Verdana" panose="020B0604030504040204" pitchFamily="34" charset="0"/>
                <a:ea typeface="Verdana" panose="020B0604030504040204" pitchFamily="34" charset="0"/>
                <a:cs typeface="Verdana" panose="020B0604030504040204" pitchFamily="34" charset="0"/>
              </a:rPr>
              <a:t>siber</a:t>
            </a:r>
            <a:r>
              <a:rPr lang="en-GB" sz="2500" b="1" dirty="0" smtClean="0">
                <a:latin typeface="Verdana" panose="020B0604030504040204" pitchFamily="34" charset="0"/>
                <a:ea typeface="Verdana" panose="020B0604030504040204" pitchFamily="34" charset="0"/>
                <a:cs typeface="Verdana" panose="020B0604030504040204" pitchFamily="34" charset="0"/>
              </a:rPr>
              <a:t> </a:t>
            </a:r>
            <a:r>
              <a:rPr lang="en-GB" sz="2500" b="1" dirty="0" err="1" smtClean="0">
                <a:latin typeface="Verdana" panose="020B0604030504040204" pitchFamily="34" charset="0"/>
                <a:ea typeface="Verdana" panose="020B0604030504040204" pitchFamily="34" charset="0"/>
                <a:cs typeface="Verdana" panose="020B0604030504040204" pitchFamily="34" charset="0"/>
              </a:rPr>
              <a:t>suç</a:t>
            </a:r>
            <a:r>
              <a:rPr lang="en-GB" sz="2500" b="1" dirty="0" smtClean="0">
                <a:latin typeface="Verdana" panose="020B0604030504040204" pitchFamily="34" charset="0"/>
                <a:ea typeface="Verdana" panose="020B0604030504040204" pitchFamily="34" charset="0"/>
                <a:cs typeface="Verdana" panose="020B0604030504040204" pitchFamily="34" charset="0"/>
              </a:rPr>
              <a:t> </a:t>
            </a:r>
            <a:r>
              <a:rPr lang="en-GB" sz="2500" b="1" dirty="0" err="1" smtClean="0">
                <a:latin typeface="Verdana" panose="020B0604030504040204" pitchFamily="34" charset="0"/>
                <a:ea typeface="Verdana" panose="020B0604030504040204" pitchFamily="34" charset="0"/>
                <a:cs typeface="Verdana" panose="020B0604030504040204" pitchFamily="34" charset="0"/>
              </a:rPr>
              <a:t>soruşturmaları</a:t>
            </a:r>
            <a:r>
              <a:rPr lang="en-GB" sz="2500" b="1" dirty="0" smtClean="0">
                <a:latin typeface="Verdana" panose="020B0604030504040204" pitchFamily="34" charset="0"/>
                <a:ea typeface="Verdana" panose="020B0604030504040204" pitchFamily="34" charset="0"/>
                <a:cs typeface="Verdana" panose="020B0604030504040204" pitchFamily="34" charset="0"/>
              </a:rPr>
              <a:t> </a:t>
            </a:r>
            <a:r>
              <a:rPr lang="en-GB" sz="2500" b="1" dirty="0" err="1" smtClean="0">
                <a:latin typeface="Verdana" panose="020B0604030504040204" pitchFamily="34" charset="0"/>
                <a:ea typeface="Verdana" panose="020B0604030504040204" pitchFamily="34" charset="0"/>
                <a:cs typeface="Verdana" panose="020B0604030504040204" pitchFamily="34" charset="0"/>
              </a:rPr>
              <a:t>ve</a:t>
            </a:r>
            <a:r>
              <a:rPr lang="en-GB" sz="2500" b="1" dirty="0" smtClean="0">
                <a:latin typeface="Verdana" panose="020B0604030504040204" pitchFamily="34" charset="0"/>
                <a:ea typeface="Verdana" panose="020B0604030504040204" pitchFamily="34" charset="0"/>
                <a:cs typeface="Verdana" panose="020B0604030504040204" pitchFamily="34" charset="0"/>
              </a:rPr>
              <a:t> </a:t>
            </a:r>
            <a:r>
              <a:rPr lang="en-GB" sz="2500" b="1" dirty="0" err="1" smtClean="0">
                <a:latin typeface="Verdana" panose="020B0604030504040204" pitchFamily="34" charset="0"/>
                <a:ea typeface="Verdana" panose="020B0604030504040204" pitchFamily="34" charset="0"/>
                <a:cs typeface="Verdana" panose="020B0604030504040204" pitchFamily="34" charset="0"/>
              </a:rPr>
              <a:t>kovuşturmaları</a:t>
            </a:r>
            <a:r>
              <a:rPr lang="en-GB" sz="2500" b="1" dirty="0" smtClean="0">
                <a:latin typeface="Verdana" panose="020B0604030504040204" pitchFamily="34" charset="0"/>
                <a:ea typeface="Verdana" panose="020B0604030504040204" pitchFamily="34" charset="0"/>
                <a:cs typeface="Verdana" panose="020B0604030504040204" pitchFamily="34" charset="0"/>
              </a:rPr>
              <a:t> </a:t>
            </a:r>
            <a:r>
              <a:rPr lang="en-GB" sz="2500" b="1" dirty="0" err="1" smtClean="0">
                <a:latin typeface="Verdana" panose="020B0604030504040204" pitchFamily="34" charset="0"/>
                <a:ea typeface="Verdana" panose="020B0604030504040204" pitchFamily="34" charset="0"/>
                <a:cs typeface="Verdana" panose="020B0604030504040204" pitchFamily="34" charset="0"/>
              </a:rPr>
              <a:t>sırasında</a:t>
            </a:r>
            <a:r>
              <a:rPr lang="en-GB" sz="2500" b="1" dirty="0" smtClean="0">
                <a:latin typeface="Verdana" panose="020B0604030504040204" pitchFamily="34" charset="0"/>
                <a:ea typeface="Verdana" panose="020B0604030504040204" pitchFamily="34" charset="0"/>
                <a:cs typeface="Verdana" panose="020B0604030504040204" pitchFamily="34" charset="0"/>
              </a:rPr>
              <a:t> </a:t>
            </a:r>
            <a:r>
              <a:rPr lang="en-GB" sz="2500" dirty="0" err="1" smtClean="0">
                <a:latin typeface="Verdana" panose="020B0604030504040204" pitchFamily="34" charset="0"/>
                <a:ea typeface="Verdana" panose="020B0604030504040204" pitchFamily="34" charset="0"/>
                <a:cs typeface="Verdana" panose="020B0604030504040204" pitchFamily="34" charset="0"/>
              </a:rPr>
              <a:t>önem</a:t>
            </a:r>
            <a:r>
              <a:rPr lang="en-GB" sz="2500" dirty="0" smtClean="0">
                <a:latin typeface="Verdana" panose="020B0604030504040204" pitchFamily="34" charset="0"/>
                <a:ea typeface="Verdana" panose="020B0604030504040204" pitchFamily="34" charset="0"/>
                <a:cs typeface="Verdana" panose="020B0604030504040204" pitchFamily="34" charset="0"/>
              </a:rPr>
              <a:t> </a:t>
            </a:r>
            <a:r>
              <a:rPr lang="en-GB" sz="2500" dirty="0" err="1" smtClean="0">
                <a:latin typeface="Verdana" panose="020B0604030504040204" pitchFamily="34" charset="0"/>
                <a:ea typeface="Verdana" panose="020B0604030504040204" pitchFamily="34" charset="0"/>
                <a:cs typeface="Verdana" panose="020B0604030504040204" pitchFamily="34" charset="0"/>
              </a:rPr>
              <a:t>taşıyabilecek</a:t>
            </a:r>
            <a:r>
              <a:rPr lang="en-GB" sz="2500" dirty="0" smtClean="0">
                <a:latin typeface="Verdana" panose="020B0604030504040204" pitchFamily="34" charset="0"/>
                <a:ea typeface="Verdana" panose="020B0604030504040204" pitchFamily="34" charset="0"/>
                <a:cs typeface="Verdana" panose="020B0604030504040204" pitchFamily="34" charset="0"/>
              </a:rPr>
              <a:t> </a:t>
            </a:r>
            <a:r>
              <a:rPr lang="en-GB" sz="2500" dirty="0" err="1" smtClean="0">
                <a:latin typeface="Verdana" panose="020B0604030504040204" pitchFamily="34" charset="0"/>
                <a:ea typeface="Verdana" panose="020B0604030504040204" pitchFamily="34" charset="0"/>
                <a:cs typeface="Verdana" panose="020B0604030504040204" pitchFamily="34" charset="0"/>
              </a:rPr>
              <a:t>olanlar</a:t>
            </a:r>
            <a:r>
              <a:rPr lang="en-GB" sz="2500" dirty="0" smtClean="0">
                <a:latin typeface="Verdana" panose="020B0604030504040204" pitchFamily="34" charset="0"/>
                <a:ea typeface="Verdana" panose="020B0604030504040204" pitchFamily="34" charset="0"/>
                <a:cs typeface="Verdana" panose="020B0604030504040204" pitchFamily="34" charset="0"/>
              </a:rPr>
              <a:t>: </a:t>
            </a:r>
          </a:p>
          <a:p>
            <a:pPr marL="517525" eaLnBrk="1" hangingPunct="1">
              <a:spcBef>
                <a:spcPts val="600"/>
              </a:spcBef>
              <a:spcAft>
                <a:spcPts val="600"/>
              </a:spcAft>
              <a:buFont typeface="Arial" panose="020B0604020202020204" pitchFamily="34" charset="0"/>
              <a:buChar char="•"/>
              <a:defRPr/>
            </a:pPr>
            <a:r>
              <a:rPr lang="en-GB" sz="2000" dirty="0" err="1" smtClean="0">
                <a:latin typeface="Verdana" panose="020B0604030504040204" pitchFamily="34" charset="0"/>
                <a:ea typeface="Verdana" panose="020B0604030504040204" pitchFamily="34" charset="0"/>
                <a:cs typeface="Verdana" panose="020B0604030504040204" pitchFamily="34" charset="0"/>
              </a:rPr>
              <a:t>Özgürlük</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ve</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güvenlik</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hakkı</a:t>
            </a:r>
            <a:r>
              <a:rPr lang="en-GB" sz="2000" dirty="0" smtClean="0">
                <a:latin typeface="Verdana" panose="020B0604030504040204" pitchFamily="34" charset="0"/>
                <a:ea typeface="Verdana" panose="020B0604030504040204" pitchFamily="34" charset="0"/>
                <a:cs typeface="Verdana" panose="020B0604030504040204" pitchFamily="34" charset="0"/>
              </a:rPr>
              <a:t>,</a:t>
            </a:r>
            <a:endParaRPr lang="en-GB" sz="2000" dirty="0">
              <a:latin typeface="Verdana" panose="020B0604030504040204" pitchFamily="34" charset="0"/>
              <a:ea typeface="Verdana" panose="020B0604030504040204" pitchFamily="34" charset="0"/>
              <a:cs typeface="Verdana" panose="020B0604030504040204" pitchFamily="34" charset="0"/>
            </a:endParaRPr>
          </a:p>
          <a:p>
            <a:pPr marL="517525" eaLnBrk="1" hangingPunct="1">
              <a:spcBef>
                <a:spcPts val="600"/>
              </a:spcBef>
              <a:spcAft>
                <a:spcPts val="600"/>
              </a:spcAft>
              <a:buFont typeface="Arial" panose="020B0604020202020204" pitchFamily="34" charset="0"/>
              <a:buChar char="•"/>
              <a:defRPr/>
            </a:pPr>
            <a:r>
              <a:rPr lang="en-GB" sz="2000" dirty="0" err="1" smtClean="0">
                <a:latin typeface="Verdana" panose="020B0604030504040204" pitchFamily="34" charset="0"/>
                <a:ea typeface="Verdana" panose="020B0604030504040204" pitchFamily="34" charset="0"/>
                <a:cs typeface="Verdana" panose="020B0604030504040204" pitchFamily="34" charset="0"/>
              </a:rPr>
              <a:t>Adil</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yargılanma</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hakkı</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ve</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masumiyet</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karinesi</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sessiz</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kalma</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hakkı</a:t>
            </a:r>
            <a:r>
              <a:rPr lang="en-GB" sz="2000" dirty="0" smtClean="0">
                <a:latin typeface="Verdana" panose="020B0604030504040204" pitchFamily="34" charset="0"/>
                <a:ea typeface="Verdana" panose="020B0604030504040204" pitchFamily="34" charset="0"/>
                <a:cs typeface="Verdana" panose="020B0604030504040204" pitchFamily="34" charset="0"/>
              </a:rPr>
              <a:t> da </a:t>
            </a:r>
            <a:r>
              <a:rPr lang="en-GB" sz="2000" dirty="0" err="1" smtClean="0">
                <a:latin typeface="Verdana" panose="020B0604030504040204" pitchFamily="34" charset="0"/>
                <a:ea typeface="Verdana" panose="020B0604030504040204" pitchFamily="34" charset="0"/>
                <a:cs typeface="Verdana" panose="020B0604030504040204" pitchFamily="34" charset="0"/>
              </a:rPr>
              <a:t>dahil</a:t>
            </a:r>
            <a:r>
              <a:rPr lang="en-GB" sz="2000" dirty="0" smtClean="0">
                <a:latin typeface="Verdana" panose="020B0604030504040204" pitchFamily="34" charset="0"/>
                <a:ea typeface="Verdana" panose="020B0604030504040204" pitchFamily="34" charset="0"/>
                <a:cs typeface="Verdana" panose="020B0604030504040204" pitchFamily="34" charset="0"/>
              </a:rPr>
              <a:t>),</a:t>
            </a:r>
          </a:p>
          <a:p>
            <a:pPr marL="517525" eaLnBrk="1" hangingPunct="1">
              <a:spcBef>
                <a:spcPts val="600"/>
              </a:spcBef>
              <a:spcAft>
                <a:spcPts val="600"/>
              </a:spcAft>
              <a:buFont typeface="Arial" panose="020B0604020202020204" pitchFamily="34" charset="0"/>
              <a:buChar char="•"/>
              <a:defRPr/>
            </a:pPr>
            <a:r>
              <a:rPr lang="en-GB" sz="2000" dirty="0" err="1" smtClean="0">
                <a:latin typeface="Verdana" panose="020B0604030504040204" pitchFamily="34" charset="0"/>
                <a:ea typeface="Verdana" panose="020B0604030504040204" pitchFamily="34" charset="0"/>
                <a:cs typeface="Verdana" panose="020B0604030504040204" pitchFamily="34" charset="0"/>
              </a:rPr>
              <a:t>Eylem</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veya</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ihmali</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işlendiği</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sırada</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kanunlar</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kapsamında</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bir</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suç</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teşkil</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etmiyorsa</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bir</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suçla</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itham</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edilmeme</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hakkı</a:t>
            </a:r>
            <a:r>
              <a:rPr lang="en-GB" sz="2000" dirty="0" smtClean="0">
                <a:latin typeface="Verdana" panose="020B0604030504040204" pitchFamily="34" charset="0"/>
                <a:ea typeface="Verdana" panose="020B0604030504040204" pitchFamily="34" charset="0"/>
                <a:cs typeface="Verdana" panose="020B0604030504040204" pitchFamily="34" charset="0"/>
              </a:rPr>
              <a:t>,</a:t>
            </a:r>
          </a:p>
          <a:p>
            <a:pPr marL="517525" eaLnBrk="1" hangingPunct="1">
              <a:spcBef>
                <a:spcPts val="600"/>
              </a:spcBef>
              <a:spcAft>
                <a:spcPts val="600"/>
              </a:spcAft>
              <a:buFont typeface="Arial" panose="020B0604020202020204" pitchFamily="34" charset="0"/>
              <a:buChar char="•"/>
              <a:defRPr/>
            </a:pPr>
            <a:r>
              <a:rPr lang="en-GB" sz="2000" dirty="0" err="1" smtClean="0">
                <a:latin typeface="Verdana" panose="020B0604030504040204" pitchFamily="34" charset="0"/>
                <a:ea typeface="Verdana" panose="020B0604030504040204" pitchFamily="34" charset="0"/>
                <a:cs typeface="Verdana" panose="020B0604030504040204" pitchFamily="34" charset="0"/>
              </a:rPr>
              <a:t>Özel</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hayatın</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gizliliği</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hakkı</a:t>
            </a:r>
            <a:r>
              <a:rPr lang="en-GB" sz="2000" dirty="0" smtClean="0">
                <a:latin typeface="Verdana" panose="020B0604030504040204" pitchFamily="34" charset="0"/>
                <a:ea typeface="Verdana" panose="020B0604030504040204" pitchFamily="34" charset="0"/>
                <a:cs typeface="Verdana" panose="020B0604030504040204" pitchFamily="34" charset="0"/>
              </a:rPr>
              <a:t>,</a:t>
            </a:r>
            <a:endParaRPr lang="en-GB" sz="2000" dirty="0">
              <a:latin typeface="Verdana" panose="020B0604030504040204" pitchFamily="34" charset="0"/>
              <a:ea typeface="Verdana" panose="020B0604030504040204" pitchFamily="34" charset="0"/>
              <a:cs typeface="Verdana" panose="020B0604030504040204" pitchFamily="34" charset="0"/>
            </a:endParaRPr>
          </a:p>
          <a:p>
            <a:pPr marL="517525" eaLnBrk="1" hangingPunct="1">
              <a:spcBef>
                <a:spcPts val="600"/>
              </a:spcBef>
              <a:spcAft>
                <a:spcPts val="600"/>
              </a:spcAft>
              <a:buFont typeface="Arial" panose="020B0604020202020204" pitchFamily="34" charset="0"/>
              <a:buChar char="•"/>
              <a:defRPr/>
            </a:pPr>
            <a:r>
              <a:rPr lang="en-GB" sz="2000" dirty="0" err="1" smtClean="0">
                <a:latin typeface="Verdana" panose="020B0604030504040204" pitchFamily="34" charset="0"/>
                <a:ea typeface="Verdana" panose="020B0604030504040204" pitchFamily="34" charset="0"/>
                <a:cs typeface="Verdana" panose="020B0604030504040204" pitchFamily="34" charset="0"/>
              </a:rPr>
              <a:t>Düşünce</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vicdan</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ve</a:t>
            </a:r>
            <a:r>
              <a:rPr lang="en-GB" sz="2000" dirty="0" smtClean="0">
                <a:latin typeface="Verdana" panose="020B0604030504040204" pitchFamily="34" charset="0"/>
                <a:ea typeface="Verdana" panose="020B0604030504040204" pitchFamily="34" charset="0"/>
                <a:cs typeface="Verdana" panose="020B0604030504040204" pitchFamily="34" charset="0"/>
              </a:rPr>
              <a:t> din </a:t>
            </a:r>
            <a:r>
              <a:rPr lang="en-GB" sz="2000" dirty="0" err="1" smtClean="0">
                <a:latin typeface="Verdana" panose="020B0604030504040204" pitchFamily="34" charset="0"/>
                <a:ea typeface="Verdana" panose="020B0604030504040204" pitchFamily="34" charset="0"/>
                <a:cs typeface="Verdana" panose="020B0604030504040204" pitchFamily="34" charset="0"/>
              </a:rPr>
              <a:t>özgürlüğü</a:t>
            </a:r>
            <a:r>
              <a:rPr lang="en-GB" sz="2000" dirty="0" smtClean="0">
                <a:latin typeface="Verdana" panose="020B0604030504040204" pitchFamily="34" charset="0"/>
                <a:ea typeface="Verdana" panose="020B0604030504040204" pitchFamily="34" charset="0"/>
                <a:cs typeface="Verdana" panose="020B0604030504040204" pitchFamily="34" charset="0"/>
              </a:rPr>
              <a:t>, </a:t>
            </a:r>
            <a:endParaRPr lang="en-GB" sz="2000" dirty="0">
              <a:latin typeface="Verdana" panose="020B0604030504040204" pitchFamily="34" charset="0"/>
              <a:ea typeface="Verdana" panose="020B0604030504040204" pitchFamily="34" charset="0"/>
              <a:cs typeface="Verdana" panose="020B0604030504040204" pitchFamily="34" charset="0"/>
            </a:endParaRPr>
          </a:p>
          <a:p>
            <a:pPr marL="517525" eaLnBrk="1" hangingPunct="1">
              <a:spcBef>
                <a:spcPts val="600"/>
              </a:spcBef>
              <a:spcAft>
                <a:spcPts val="600"/>
              </a:spcAft>
              <a:buFont typeface="Arial" panose="020B0604020202020204" pitchFamily="34" charset="0"/>
              <a:buChar char="•"/>
              <a:defRPr/>
            </a:pPr>
            <a:r>
              <a:rPr lang="en-GB" sz="2000" dirty="0" err="1" smtClean="0">
                <a:latin typeface="Verdana" panose="020B0604030504040204" pitchFamily="34" charset="0"/>
                <a:ea typeface="Verdana" panose="020B0604030504040204" pitchFamily="34" charset="0"/>
                <a:cs typeface="Verdana" panose="020B0604030504040204" pitchFamily="34" charset="0"/>
              </a:rPr>
              <a:t>İfade</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özgürlüğü</a:t>
            </a:r>
            <a:r>
              <a:rPr lang="en-GB" sz="2000" dirty="0" smtClean="0">
                <a:latin typeface="Verdana" panose="020B0604030504040204" pitchFamily="34" charset="0"/>
                <a:ea typeface="Verdana" panose="020B0604030504040204" pitchFamily="34" charset="0"/>
                <a:cs typeface="Verdana" panose="020B0604030504040204" pitchFamily="34" charset="0"/>
              </a:rPr>
              <a:t>, </a:t>
            </a:r>
            <a:endParaRPr lang="en-GB" sz="2000" dirty="0">
              <a:latin typeface="Verdana" panose="020B0604030504040204" pitchFamily="34" charset="0"/>
              <a:ea typeface="Verdana" panose="020B0604030504040204" pitchFamily="34" charset="0"/>
              <a:cs typeface="Verdana" panose="020B0604030504040204" pitchFamily="34" charset="0"/>
            </a:endParaRPr>
          </a:p>
          <a:p>
            <a:pPr marL="517525" eaLnBrk="1" hangingPunct="1">
              <a:spcBef>
                <a:spcPts val="600"/>
              </a:spcBef>
              <a:spcAft>
                <a:spcPts val="600"/>
              </a:spcAft>
              <a:buFont typeface="Arial" panose="020B0604020202020204" pitchFamily="34" charset="0"/>
              <a:buChar char="•"/>
              <a:defRPr/>
            </a:pPr>
            <a:r>
              <a:rPr lang="en-GB" sz="2000" dirty="0" err="1" smtClean="0">
                <a:latin typeface="Verdana" panose="020B0604030504040204" pitchFamily="34" charset="0"/>
                <a:ea typeface="Verdana" panose="020B0604030504040204" pitchFamily="34" charset="0"/>
                <a:cs typeface="Verdana" panose="020B0604030504040204" pitchFamily="34" charset="0"/>
              </a:rPr>
              <a:t>Barışçıl</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toplantı</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ve</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örgütlenme</a:t>
            </a:r>
            <a:r>
              <a:rPr lang="en-GB" sz="2000" dirty="0" smtClean="0">
                <a:latin typeface="Verdana" panose="020B0604030504040204" pitchFamily="34" charset="0"/>
                <a:ea typeface="Verdana" panose="020B0604030504040204" pitchFamily="34" charset="0"/>
                <a:cs typeface="Verdana" panose="020B0604030504040204" pitchFamily="34" charset="0"/>
              </a:rPr>
              <a:t> </a:t>
            </a:r>
            <a:r>
              <a:rPr lang="en-GB" sz="2000" dirty="0" err="1" smtClean="0">
                <a:latin typeface="Verdana" panose="020B0604030504040204" pitchFamily="34" charset="0"/>
                <a:ea typeface="Verdana" panose="020B0604030504040204" pitchFamily="34" charset="0"/>
                <a:cs typeface="Verdana" panose="020B0604030504040204" pitchFamily="34" charset="0"/>
              </a:rPr>
              <a:t>özgürlüğü</a:t>
            </a:r>
            <a:r>
              <a:rPr lang="en-GB" sz="2000" dirty="0" smtClean="0">
                <a:latin typeface="Verdana" panose="020B0604030504040204" pitchFamily="34" charset="0"/>
                <a:ea typeface="Verdana" panose="020B0604030504040204" pitchFamily="34" charset="0"/>
                <a:cs typeface="Verdana" panose="020B0604030504040204" pitchFamily="34" charset="0"/>
              </a:rPr>
              <a:t>. </a:t>
            </a:r>
            <a:endParaRPr lang="en-GB" sz="2000" dirty="0">
              <a:latin typeface="Verdana" panose="020B0604030504040204" pitchFamily="34" charset="0"/>
              <a:ea typeface="Verdana" panose="020B0604030504040204" pitchFamily="34" charset="0"/>
              <a:cs typeface="Verdana" panose="020B0604030504040204" pitchFamily="34" charset="0"/>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128</a:t>
            </a:fld>
            <a:endParaRPr lang="en-US"/>
          </a:p>
        </p:txBody>
      </p:sp>
    </p:spTree>
    <p:extLst>
      <p:ext uri="{BB962C8B-B14F-4D97-AF65-F5344CB8AC3E}">
        <p14:creationId xmlns:p14="http://schemas.microsoft.com/office/powerpoint/2010/main" val="381221526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en-GB" sz="3600" b="1" dirty="0" err="1" smtClean="0"/>
              <a:t>Madde</a:t>
            </a:r>
            <a:r>
              <a:rPr lang="en-GB" sz="3600" b="1" dirty="0" smtClean="0"/>
              <a:t> 15(2) </a:t>
            </a:r>
            <a:r>
              <a:rPr lang="en-GB" sz="3600" b="1" dirty="0" err="1" smtClean="0"/>
              <a:t>ve</a:t>
            </a:r>
            <a:r>
              <a:rPr lang="en-GB" sz="3600" b="1" dirty="0" smtClean="0"/>
              <a:t> 15(3)</a:t>
            </a:r>
            <a:br>
              <a:rPr lang="en-GB" sz="3600" b="1" dirty="0" smtClean="0"/>
            </a:br>
            <a:r>
              <a:rPr lang="en-GB" sz="3600" b="1" dirty="0" err="1" smtClean="0"/>
              <a:t>Şartlar</a:t>
            </a:r>
            <a:r>
              <a:rPr lang="en-GB" sz="3600" b="1" dirty="0" smtClean="0"/>
              <a:t> </a:t>
            </a:r>
            <a:r>
              <a:rPr lang="en-GB" sz="3600" b="1" dirty="0" err="1" smtClean="0"/>
              <a:t>ve</a:t>
            </a:r>
            <a:r>
              <a:rPr lang="en-GB" sz="3600" b="1" dirty="0" smtClean="0"/>
              <a:t> </a:t>
            </a:r>
            <a:r>
              <a:rPr lang="en-GB" sz="3600" b="1" dirty="0" err="1" smtClean="0"/>
              <a:t>güvenceler</a:t>
            </a:r>
            <a:endParaRPr lang="en-GB" sz="3600" b="1" dirty="0" smtClean="0"/>
          </a:p>
        </p:txBody>
      </p:sp>
      <p:sp>
        <p:nvSpPr>
          <p:cNvPr id="197635" name="Rectangle 3"/>
          <p:cNvSpPr>
            <a:spLocks noGrp="1" noChangeArrowheads="1"/>
          </p:cNvSpPr>
          <p:nvPr>
            <p:ph type="body" idx="1"/>
          </p:nvPr>
        </p:nvSpPr>
        <p:spPr>
          <a:xfrm>
            <a:off x="457200" y="1801674"/>
            <a:ext cx="8229600" cy="4831598"/>
          </a:xfrm>
        </p:spPr>
        <p:txBody>
          <a:bodyPr rtlCol="0">
            <a:normAutofit fontScale="55000" lnSpcReduction="20000"/>
          </a:bodyPr>
          <a:lstStyle/>
          <a:p>
            <a:pPr marL="542925" indent="-542925" eaLnBrk="1" fontAlgn="auto" hangingPunct="1">
              <a:lnSpc>
                <a:spcPct val="120000"/>
              </a:lnSpc>
              <a:spcBef>
                <a:spcPts val="600"/>
              </a:spcBef>
              <a:spcAft>
                <a:spcPts val="1200"/>
              </a:spcAft>
              <a:buFont typeface="+mj-lt"/>
              <a:buAutoNum type="arabicPeriod" startAt="2"/>
              <a:defRPr/>
            </a:pPr>
            <a:r>
              <a:rPr lang="en-GB" sz="4300" dirty="0" smtClean="0">
                <a:latin typeface="+mj-lt"/>
              </a:rPr>
              <a:t>Bu </a:t>
            </a:r>
            <a:r>
              <a:rPr lang="en-GB" sz="4300" dirty="0" err="1" smtClean="0">
                <a:latin typeface="+mj-lt"/>
              </a:rPr>
              <a:t>tür</a:t>
            </a:r>
            <a:r>
              <a:rPr lang="en-GB" sz="4300" dirty="0" smtClean="0">
                <a:latin typeface="+mj-lt"/>
              </a:rPr>
              <a:t> </a:t>
            </a:r>
            <a:r>
              <a:rPr lang="en-GB" sz="4300" dirty="0" err="1" smtClean="0">
                <a:latin typeface="+mj-lt"/>
              </a:rPr>
              <a:t>şart</a:t>
            </a:r>
            <a:r>
              <a:rPr lang="en-GB" sz="4300" dirty="0" smtClean="0">
                <a:latin typeface="+mj-lt"/>
              </a:rPr>
              <a:t> </a:t>
            </a:r>
            <a:r>
              <a:rPr lang="en-GB" sz="4300" dirty="0" err="1" smtClean="0">
                <a:latin typeface="+mj-lt"/>
              </a:rPr>
              <a:t>ve</a:t>
            </a:r>
            <a:r>
              <a:rPr lang="en-GB" sz="4300" dirty="0" smtClean="0">
                <a:latin typeface="+mj-lt"/>
              </a:rPr>
              <a:t> </a:t>
            </a:r>
            <a:r>
              <a:rPr lang="en-GB" sz="4300" dirty="0" err="1" smtClean="0">
                <a:latin typeface="+mj-lt"/>
              </a:rPr>
              <a:t>güvenceler</a:t>
            </a:r>
            <a:r>
              <a:rPr lang="en-GB" sz="4300" dirty="0" smtClean="0">
                <a:latin typeface="+mj-lt"/>
              </a:rPr>
              <a:t>, </a:t>
            </a:r>
            <a:r>
              <a:rPr lang="en-GB" sz="4300" dirty="0" err="1" smtClean="0">
                <a:latin typeface="+mj-lt"/>
              </a:rPr>
              <a:t>ilgili</a:t>
            </a:r>
            <a:r>
              <a:rPr lang="en-GB" sz="4300" dirty="0" smtClean="0">
                <a:latin typeface="+mj-lt"/>
              </a:rPr>
              <a:t> </a:t>
            </a:r>
            <a:r>
              <a:rPr lang="en-GB" sz="4300" dirty="0" err="1" smtClean="0">
                <a:latin typeface="+mj-lt"/>
              </a:rPr>
              <a:t>usul</a:t>
            </a:r>
            <a:r>
              <a:rPr lang="en-GB" sz="4300" dirty="0" smtClean="0">
                <a:latin typeface="+mj-lt"/>
              </a:rPr>
              <a:t> </a:t>
            </a:r>
            <a:r>
              <a:rPr lang="en-GB" sz="4300" dirty="0" err="1" smtClean="0">
                <a:latin typeface="+mj-lt"/>
              </a:rPr>
              <a:t>ve</a:t>
            </a:r>
            <a:r>
              <a:rPr lang="en-GB" sz="4300" dirty="0" smtClean="0">
                <a:latin typeface="+mj-lt"/>
              </a:rPr>
              <a:t> </a:t>
            </a:r>
            <a:r>
              <a:rPr lang="en-GB" sz="4300" dirty="0" err="1" smtClean="0">
                <a:latin typeface="+mj-lt"/>
              </a:rPr>
              <a:t>yetkinin</a:t>
            </a:r>
            <a:r>
              <a:rPr lang="en-GB" sz="4300" dirty="0" smtClean="0">
                <a:latin typeface="+mj-lt"/>
              </a:rPr>
              <a:t> </a:t>
            </a:r>
            <a:r>
              <a:rPr lang="en-GB" sz="4300" dirty="0" err="1" smtClean="0">
                <a:latin typeface="+mj-lt"/>
              </a:rPr>
              <a:t>niteliği</a:t>
            </a:r>
            <a:r>
              <a:rPr lang="en-GB" sz="4300" dirty="0" smtClean="0">
                <a:latin typeface="+mj-lt"/>
              </a:rPr>
              <a:t> </a:t>
            </a:r>
            <a:r>
              <a:rPr lang="en-GB" sz="4300" dirty="0" err="1" smtClean="0">
                <a:latin typeface="+mj-lt"/>
              </a:rPr>
              <a:t>göz</a:t>
            </a:r>
            <a:r>
              <a:rPr lang="en-GB" sz="4300" dirty="0" smtClean="0">
                <a:latin typeface="+mj-lt"/>
              </a:rPr>
              <a:t> </a:t>
            </a:r>
            <a:r>
              <a:rPr lang="en-GB" sz="4300" dirty="0" err="1" smtClean="0">
                <a:latin typeface="+mj-lt"/>
              </a:rPr>
              <a:t>önünde</a:t>
            </a:r>
            <a:r>
              <a:rPr lang="en-GB" sz="4300" dirty="0" smtClean="0">
                <a:latin typeface="+mj-lt"/>
              </a:rPr>
              <a:t> </a:t>
            </a:r>
            <a:r>
              <a:rPr lang="en-GB" sz="4300" dirty="0" err="1" smtClean="0">
                <a:latin typeface="+mj-lt"/>
              </a:rPr>
              <a:t>bulundurularak</a:t>
            </a:r>
            <a:r>
              <a:rPr lang="en-GB" sz="4300" dirty="0" smtClean="0">
                <a:latin typeface="+mj-lt"/>
              </a:rPr>
              <a:t>, </a:t>
            </a:r>
            <a:r>
              <a:rPr lang="en-GB" sz="4300" dirty="0" err="1" smtClean="0">
                <a:latin typeface="+mj-lt"/>
              </a:rPr>
              <a:t>uygun</a:t>
            </a:r>
            <a:r>
              <a:rPr lang="en-GB" sz="4300" dirty="0" smtClean="0">
                <a:latin typeface="+mj-lt"/>
              </a:rPr>
              <a:t> </a:t>
            </a:r>
            <a:r>
              <a:rPr lang="en-GB" sz="4300" dirty="0" err="1" smtClean="0">
                <a:latin typeface="+mj-lt"/>
              </a:rPr>
              <a:t>görüldüğü</a:t>
            </a:r>
            <a:r>
              <a:rPr lang="en-GB" sz="4300" dirty="0" smtClean="0">
                <a:latin typeface="+mj-lt"/>
              </a:rPr>
              <a:t> </a:t>
            </a:r>
            <a:r>
              <a:rPr lang="en-GB" sz="4300" dirty="0" err="1" smtClean="0">
                <a:latin typeface="+mj-lt"/>
              </a:rPr>
              <a:t>şekilde</a:t>
            </a:r>
            <a:r>
              <a:rPr lang="en-GB" sz="4300" dirty="0" smtClean="0">
                <a:latin typeface="+mj-lt"/>
              </a:rPr>
              <a:t>, </a:t>
            </a:r>
            <a:r>
              <a:rPr lang="en-GB" sz="4300" b="1" dirty="0" err="1" smtClean="0">
                <a:solidFill>
                  <a:srgbClr val="FF0000"/>
                </a:solidFill>
                <a:latin typeface="+mj-lt"/>
              </a:rPr>
              <a:t>diğer</a:t>
            </a:r>
            <a:r>
              <a:rPr lang="en-GB" sz="4300" b="1" dirty="0" smtClean="0">
                <a:solidFill>
                  <a:srgbClr val="FF0000"/>
                </a:solidFill>
                <a:latin typeface="+mj-lt"/>
              </a:rPr>
              <a:t> </a:t>
            </a:r>
            <a:r>
              <a:rPr lang="en-GB" sz="4300" b="1" dirty="0" err="1" smtClean="0">
                <a:solidFill>
                  <a:srgbClr val="FF0000"/>
                </a:solidFill>
                <a:latin typeface="+mj-lt"/>
              </a:rPr>
              <a:t>hususlar</a:t>
            </a:r>
            <a:r>
              <a:rPr lang="en-GB" sz="4300" b="1" dirty="0" smtClean="0">
                <a:solidFill>
                  <a:srgbClr val="FF0000"/>
                </a:solidFill>
                <a:latin typeface="+mj-lt"/>
              </a:rPr>
              <a:t> </a:t>
            </a:r>
            <a:r>
              <a:rPr lang="en-GB" sz="4300" b="1" dirty="0" err="1" smtClean="0">
                <a:solidFill>
                  <a:srgbClr val="FF0000"/>
                </a:solidFill>
                <a:latin typeface="+mj-lt"/>
              </a:rPr>
              <a:t>meyanında</a:t>
            </a:r>
            <a:r>
              <a:rPr lang="en-GB" sz="4300" dirty="0" smtClean="0">
                <a:latin typeface="+mj-lt"/>
              </a:rPr>
              <a:t>, </a:t>
            </a:r>
            <a:r>
              <a:rPr lang="en-GB" sz="4300" dirty="0" err="1" smtClean="0">
                <a:latin typeface="+mj-lt"/>
              </a:rPr>
              <a:t>adli</a:t>
            </a:r>
            <a:r>
              <a:rPr lang="en-GB" sz="4300" dirty="0" smtClean="0">
                <a:latin typeface="+mj-lt"/>
              </a:rPr>
              <a:t> </a:t>
            </a:r>
            <a:r>
              <a:rPr lang="en-GB" sz="4300" dirty="0" err="1" smtClean="0">
                <a:latin typeface="+mj-lt"/>
              </a:rPr>
              <a:t>veya</a:t>
            </a:r>
            <a:r>
              <a:rPr lang="en-GB" sz="4300" dirty="0" smtClean="0">
                <a:latin typeface="+mj-lt"/>
              </a:rPr>
              <a:t> </a:t>
            </a:r>
            <a:r>
              <a:rPr lang="en-GB" sz="4300" dirty="0" err="1" smtClean="0">
                <a:latin typeface="+mj-lt"/>
              </a:rPr>
              <a:t>başka</a:t>
            </a:r>
            <a:r>
              <a:rPr lang="en-GB" sz="4300" dirty="0" smtClean="0">
                <a:latin typeface="+mj-lt"/>
              </a:rPr>
              <a:t> </a:t>
            </a:r>
            <a:r>
              <a:rPr lang="en-GB" sz="4300" dirty="0" err="1" smtClean="0">
                <a:latin typeface="+mj-lt"/>
              </a:rPr>
              <a:t>tür</a:t>
            </a:r>
            <a:r>
              <a:rPr lang="en-GB" sz="4300" dirty="0" smtClean="0">
                <a:latin typeface="+mj-lt"/>
              </a:rPr>
              <a:t> </a:t>
            </a:r>
            <a:r>
              <a:rPr lang="en-GB" sz="4300" b="1" dirty="0" err="1" smtClean="0">
                <a:solidFill>
                  <a:srgbClr val="FF0000"/>
                </a:solidFill>
                <a:latin typeface="+mj-lt"/>
              </a:rPr>
              <a:t>bağımsız</a:t>
            </a:r>
            <a:r>
              <a:rPr lang="en-GB" sz="4300" b="1" dirty="0" smtClean="0">
                <a:solidFill>
                  <a:srgbClr val="FF0000"/>
                </a:solidFill>
                <a:latin typeface="+mj-lt"/>
              </a:rPr>
              <a:t> </a:t>
            </a:r>
            <a:r>
              <a:rPr lang="en-GB" sz="4300" b="1" dirty="0" err="1" smtClean="0">
                <a:solidFill>
                  <a:srgbClr val="FF0000"/>
                </a:solidFill>
                <a:latin typeface="+mj-lt"/>
              </a:rPr>
              <a:t>denetimi</a:t>
            </a:r>
            <a:r>
              <a:rPr lang="en-GB" sz="4300" dirty="0" smtClean="0">
                <a:latin typeface="+mj-lt"/>
              </a:rPr>
              <a:t>, </a:t>
            </a:r>
            <a:r>
              <a:rPr lang="en-GB" sz="4300" dirty="0" err="1" smtClean="0">
                <a:latin typeface="+mj-lt"/>
              </a:rPr>
              <a:t>haklı</a:t>
            </a:r>
            <a:r>
              <a:rPr lang="en-GB" sz="4300" dirty="0" smtClean="0">
                <a:latin typeface="+mj-lt"/>
              </a:rPr>
              <a:t> </a:t>
            </a:r>
            <a:r>
              <a:rPr lang="en-GB" sz="4300" dirty="0" err="1" smtClean="0">
                <a:latin typeface="+mj-lt"/>
              </a:rPr>
              <a:t>uygulama</a:t>
            </a:r>
            <a:r>
              <a:rPr lang="en-GB" sz="4300" dirty="0" smtClean="0">
                <a:latin typeface="+mj-lt"/>
              </a:rPr>
              <a:t> </a:t>
            </a:r>
            <a:r>
              <a:rPr lang="en-GB" sz="4300" b="1" dirty="0" err="1" smtClean="0">
                <a:solidFill>
                  <a:srgbClr val="FF0000"/>
                </a:solidFill>
                <a:latin typeface="+mj-lt"/>
              </a:rPr>
              <a:t>gerekçelerini</a:t>
            </a:r>
            <a:r>
              <a:rPr lang="en-GB" sz="4300" b="1" dirty="0" smtClean="0">
                <a:solidFill>
                  <a:srgbClr val="FF0000"/>
                </a:solidFill>
                <a:latin typeface="+mj-lt"/>
              </a:rPr>
              <a:t> </a:t>
            </a:r>
            <a:r>
              <a:rPr lang="en-GB" sz="4300" dirty="0" err="1" smtClean="0">
                <a:latin typeface="+mj-lt"/>
              </a:rPr>
              <a:t>ve</a:t>
            </a:r>
            <a:r>
              <a:rPr lang="en-GB" sz="4300" dirty="0" smtClean="0">
                <a:latin typeface="+mj-lt"/>
              </a:rPr>
              <a:t> </a:t>
            </a:r>
            <a:r>
              <a:rPr lang="en-GB" sz="4300" dirty="0" err="1" smtClean="0">
                <a:latin typeface="+mj-lt"/>
              </a:rPr>
              <a:t>söz</a:t>
            </a:r>
            <a:r>
              <a:rPr lang="en-GB" sz="4300" dirty="0" smtClean="0">
                <a:latin typeface="+mj-lt"/>
              </a:rPr>
              <a:t> </a:t>
            </a:r>
            <a:r>
              <a:rPr lang="en-GB" sz="4300" dirty="0" err="1" smtClean="0">
                <a:latin typeface="+mj-lt"/>
              </a:rPr>
              <a:t>konusu</a:t>
            </a:r>
            <a:r>
              <a:rPr lang="en-GB" sz="4300" dirty="0" smtClean="0">
                <a:latin typeface="+mj-lt"/>
              </a:rPr>
              <a:t> </a:t>
            </a:r>
            <a:r>
              <a:rPr lang="en-GB" sz="4300" dirty="0" err="1" smtClean="0">
                <a:latin typeface="+mj-lt"/>
              </a:rPr>
              <a:t>yetki</a:t>
            </a:r>
            <a:r>
              <a:rPr lang="en-GB" sz="4300" dirty="0" smtClean="0">
                <a:latin typeface="+mj-lt"/>
              </a:rPr>
              <a:t> </a:t>
            </a:r>
            <a:r>
              <a:rPr lang="en-GB" sz="4300" dirty="0" err="1" smtClean="0">
                <a:latin typeface="+mj-lt"/>
              </a:rPr>
              <a:t>veya</a:t>
            </a:r>
            <a:r>
              <a:rPr lang="en-GB" sz="4300" dirty="0" smtClean="0">
                <a:latin typeface="+mj-lt"/>
              </a:rPr>
              <a:t> </a:t>
            </a:r>
            <a:r>
              <a:rPr lang="en-GB" sz="4300" dirty="0" err="1" smtClean="0">
                <a:latin typeface="+mj-lt"/>
              </a:rPr>
              <a:t>usul</a:t>
            </a:r>
            <a:r>
              <a:rPr lang="en-GB" sz="4300" dirty="0" smtClean="0">
                <a:latin typeface="+mj-lt"/>
              </a:rPr>
              <a:t> </a:t>
            </a:r>
            <a:r>
              <a:rPr lang="en-GB" sz="4300" dirty="0" err="1" smtClean="0">
                <a:latin typeface="+mj-lt"/>
              </a:rPr>
              <a:t>kapsam</a:t>
            </a:r>
            <a:r>
              <a:rPr lang="en-GB" sz="4300" dirty="0" smtClean="0">
                <a:latin typeface="+mj-lt"/>
              </a:rPr>
              <a:t> </a:t>
            </a:r>
            <a:r>
              <a:rPr lang="en-GB" sz="4300" dirty="0" err="1" smtClean="0">
                <a:latin typeface="+mj-lt"/>
              </a:rPr>
              <a:t>ve</a:t>
            </a:r>
            <a:r>
              <a:rPr lang="en-GB" sz="4300" dirty="0" smtClean="0">
                <a:latin typeface="+mj-lt"/>
              </a:rPr>
              <a:t> </a:t>
            </a:r>
            <a:r>
              <a:rPr lang="en-GB" sz="4300" dirty="0" err="1" smtClean="0">
                <a:latin typeface="+mj-lt"/>
              </a:rPr>
              <a:t>süresinin</a:t>
            </a:r>
            <a:r>
              <a:rPr lang="en-GB" sz="4300" dirty="0" smtClean="0">
                <a:latin typeface="+mj-lt"/>
              </a:rPr>
              <a:t> </a:t>
            </a:r>
            <a:r>
              <a:rPr lang="en-GB" sz="4300" b="1" dirty="0" err="1" smtClean="0">
                <a:solidFill>
                  <a:srgbClr val="FF0000"/>
                </a:solidFill>
                <a:latin typeface="+mj-lt"/>
              </a:rPr>
              <a:t>sınırlandırılmasını</a:t>
            </a:r>
            <a:r>
              <a:rPr lang="en-GB" sz="4300" b="1" dirty="0" smtClean="0">
                <a:solidFill>
                  <a:srgbClr val="FF0000"/>
                </a:solidFill>
                <a:latin typeface="+mj-lt"/>
              </a:rPr>
              <a:t> </a:t>
            </a:r>
            <a:r>
              <a:rPr lang="en-GB" sz="4300" b="1" dirty="0" err="1" smtClean="0">
                <a:solidFill>
                  <a:srgbClr val="FF0000"/>
                </a:solidFill>
                <a:latin typeface="+mj-lt"/>
              </a:rPr>
              <a:t>içermelidir</a:t>
            </a:r>
            <a:r>
              <a:rPr lang="en-GB" sz="4300" dirty="0" smtClean="0">
                <a:latin typeface="+mj-lt"/>
              </a:rPr>
              <a:t>. </a:t>
            </a:r>
            <a:endParaRPr lang="en-GB" sz="4300" dirty="0" smtClean="0"/>
          </a:p>
          <a:p>
            <a:pPr marL="542925" indent="-542925" eaLnBrk="1" fontAlgn="auto" hangingPunct="1">
              <a:lnSpc>
                <a:spcPct val="120000"/>
              </a:lnSpc>
              <a:spcBef>
                <a:spcPts val="600"/>
              </a:spcBef>
              <a:spcAft>
                <a:spcPts val="1200"/>
              </a:spcAft>
              <a:buFont typeface="+mj-lt"/>
              <a:buAutoNum type="arabicPeriod" startAt="2"/>
              <a:defRPr/>
            </a:pPr>
            <a:r>
              <a:rPr lang="en-GB" sz="4300" dirty="0" err="1" smtClean="0"/>
              <a:t>Kamu</a:t>
            </a:r>
            <a:r>
              <a:rPr lang="en-GB" sz="4300" dirty="0" smtClean="0"/>
              <a:t> </a:t>
            </a:r>
            <a:r>
              <a:rPr lang="en-GB" sz="4300" dirty="0" err="1" smtClean="0"/>
              <a:t>yararına</a:t>
            </a:r>
            <a:r>
              <a:rPr lang="en-GB" sz="4300" dirty="0" smtClean="0"/>
              <a:t>, </a:t>
            </a:r>
            <a:r>
              <a:rPr lang="en-GB" sz="4300" dirty="0" err="1" smtClean="0"/>
              <a:t>özellikle</a:t>
            </a:r>
            <a:r>
              <a:rPr lang="en-GB" sz="4300" dirty="0" smtClean="0"/>
              <a:t> </a:t>
            </a:r>
            <a:r>
              <a:rPr lang="en-GB" sz="4300" dirty="0" err="1" smtClean="0"/>
              <a:t>adaletin</a:t>
            </a:r>
            <a:r>
              <a:rPr lang="en-GB" sz="4300" dirty="0" smtClean="0"/>
              <a:t> </a:t>
            </a:r>
            <a:r>
              <a:rPr lang="en-GB" sz="4300" dirty="0" err="1" smtClean="0"/>
              <a:t>sağlam</a:t>
            </a:r>
            <a:r>
              <a:rPr lang="en-GB" sz="4300" dirty="0" smtClean="0"/>
              <a:t> </a:t>
            </a:r>
            <a:r>
              <a:rPr lang="en-GB" sz="4300" dirty="0" err="1" smtClean="0"/>
              <a:t>bir</a:t>
            </a:r>
            <a:r>
              <a:rPr lang="en-GB" sz="4300" dirty="0" smtClean="0"/>
              <a:t> </a:t>
            </a:r>
            <a:r>
              <a:rPr lang="en-GB" sz="4300" dirty="0" err="1" smtClean="0"/>
              <a:t>şekilde</a:t>
            </a:r>
            <a:r>
              <a:rPr lang="en-GB" sz="4300" dirty="0" smtClean="0"/>
              <a:t> </a:t>
            </a:r>
            <a:r>
              <a:rPr lang="en-GB" sz="4300" dirty="0" err="1" smtClean="0"/>
              <a:t>tatbik</a:t>
            </a:r>
            <a:r>
              <a:rPr lang="en-GB" sz="4300" dirty="0" smtClean="0"/>
              <a:t> </a:t>
            </a:r>
            <a:r>
              <a:rPr lang="en-GB" sz="4300" dirty="0" err="1" smtClean="0"/>
              <a:t>edilmesine</a:t>
            </a:r>
            <a:r>
              <a:rPr lang="en-GB" sz="4300" dirty="0" smtClean="0"/>
              <a:t> </a:t>
            </a:r>
            <a:r>
              <a:rPr lang="en-GB" sz="4300" dirty="0" err="1" smtClean="0"/>
              <a:t>uygun</a:t>
            </a:r>
            <a:r>
              <a:rPr lang="en-GB" sz="4300" dirty="0" smtClean="0"/>
              <a:t> </a:t>
            </a:r>
            <a:r>
              <a:rPr lang="en-GB" sz="4300" dirty="0" err="1" smtClean="0"/>
              <a:t>olduğu</a:t>
            </a:r>
            <a:r>
              <a:rPr lang="en-GB" sz="4300" dirty="0" smtClean="0"/>
              <a:t> </a:t>
            </a:r>
            <a:r>
              <a:rPr lang="en-GB" sz="4300" dirty="0" err="1" smtClean="0"/>
              <a:t>ölçüde</a:t>
            </a:r>
            <a:r>
              <a:rPr lang="en-GB" sz="4300" dirty="0" smtClean="0"/>
              <a:t>, </a:t>
            </a:r>
            <a:r>
              <a:rPr lang="en-GB" sz="4300" dirty="0" err="1" smtClean="0"/>
              <a:t>Taraflardan</a:t>
            </a:r>
            <a:r>
              <a:rPr lang="en-GB" sz="4300" dirty="0" smtClean="0"/>
              <a:t> her </a:t>
            </a:r>
            <a:r>
              <a:rPr lang="en-GB" sz="4300" dirty="0" err="1" smtClean="0"/>
              <a:t>biri</a:t>
            </a:r>
            <a:r>
              <a:rPr lang="en-GB" sz="4300" dirty="0" smtClean="0"/>
              <a:t> [14 </a:t>
            </a:r>
            <a:r>
              <a:rPr lang="en-GB" sz="4300" dirty="0" err="1" smtClean="0"/>
              <a:t>ila</a:t>
            </a:r>
            <a:r>
              <a:rPr lang="en-GB" sz="4300" dirty="0" smtClean="0"/>
              <a:t> 21. </a:t>
            </a:r>
            <a:r>
              <a:rPr lang="en-GB" sz="4300" dirty="0" err="1" smtClean="0"/>
              <a:t>maddelerde</a:t>
            </a:r>
            <a:r>
              <a:rPr lang="en-GB" sz="4300" dirty="0" smtClean="0"/>
              <a:t>] </a:t>
            </a:r>
            <a:r>
              <a:rPr lang="en-GB" sz="4300" dirty="0" err="1" smtClean="0"/>
              <a:t>belirtilen</a:t>
            </a:r>
            <a:r>
              <a:rPr lang="en-GB" sz="4300" dirty="0" smtClean="0"/>
              <a:t> </a:t>
            </a:r>
            <a:r>
              <a:rPr lang="en-GB" sz="4300" dirty="0" err="1" smtClean="0"/>
              <a:t>yetki</a:t>
            </a:r>
            <a:r>
              <a:rPr lang="en-GB" sz="4300" dirty="0" smtClean="0"/>
              <a:t> </a:t>
            </a:r>
            <a:r>
              <a:rPr lang="en-GB" sz="4300" dirty="0" err="1" smtClean="0"/>
              <a:t>ve</a:t>
            </a:r>
            <a:r>
              <a:rPr lang="en-GB" sz="4300" dirty="0" smtClean="0"/>
              <a:t> </a:t>
            </a:r>
            <a:r>
              <a:rPr lang="en-GB" sz="4300" dirty="0" err="1" smtClean="0"/>
              <a:t>usullerin</a:t>
            </a:r>
            <a:r>
              <a:rPr lang="en-GB" sz="4300" dirty="0" smtClean="0"/>
              <a:t> </a:t>
            </a:r>
            <a:r>
              <a:rPr lang="en-GB" sz="4300" dirty="0" err="1" smtClean="0"/>
              <a:t>üçüncü</a:t>
            </a:r>
            <a:r>
              <a:rPr lang="en-GB" sz="4300" dirty="0" smtClean="0"/>
              <a:t> </a:t>
            </a:r>
            <a:r>
              <a:rPr lang="en-GB" sz="4300" dirty="0" err="1" smtClean="0"/>
              <a:t>şahısların</a:t>
            </a:r>
            <a:r>
              <a:rPr lang="en-GB" sz="4300" dirty="0" smtClean="0"/>
              <a:t> </a:t>
            </a:r>
            <a:r>
              <a:rPr lang="en-GB" sz="4300" b="1" dirty="0" err="1" smtClean="0">
                <a:solidFill>
                  <a:srgbClr val="FF0000"/>
                </a:solidFill>
              </a:rPr>
              <a:t>hakları</a:t>
            </a:r>
            <a:r>
              <a:rPr lang="en-GB" sz="4300" dirty="0" smtClean="0"/>
              <a:t>, </a:t>
            </a:r>
            <a:r>
              <a:rPr lang="en-GB" sz="4300" dirty="0" err="1" smtClean="0"/>
              <a:t>sorumlulukları</a:t>
            </a:r>
            <a:r>
              <a:rPr lang="en-GB" sz="4300" dirty="0" smtClean="0"/>
              <a:t> </a:t>
            </a:r>
            <a:r>
              <a:rPr lang="en-GB" sz="4300" dirty="0" err="1" smtClean="0"/>
              <a:t>ve</a:t>
            </a:r>
            <a:r>
              <a:rPr lang="en-GB" sz="4300" dirty="0" smtClean="0"/>
              <a:t> </a:t>
            </a:r>
            <a:r>
              <a:rPr lang="en-GB" sz="4300" dirty="0" err="1" smtClean="0"/>
              <a:t>meşru</a:t>
            </a:r>
            <a:r>
              <a:rPr lang="en-GB" sz="4300" dirty="0" smtClean="0"/>
              <a:t> </a:t>
            </a:r>
            <a:r>
              <a:rPr lang="en-GB" sz="4300" dirty="0" err="1" smtClean="0"/>
              <a:t>menfaatleri</a:t>
            </a:r>
            <a:r>
              <a:rPr lang="en-GB" sz="4300" dirty="0" smtClean="0"/>
              <a:t> </a:t>
            </a:r>
            <a:r>
              <a:rPr lang="en-GB" sz="4300" b="1" dirty="0" err="1" smtClean="0">
                <a:solidFill>
                  <a:srgbClr val="FF0000"/>
                </a:solidFill>
              </a:rPr>
              <a:t>üzerindeki</a:t>
            </a:r>
            <a:r>
              <a:rPr lang="en-GB" sz="4300" dirty="0" smtClean="0">
                <a:solidFill>
                  <a:srgbClr val="FF0000"/>
                </a:solidFill>
              </a:rPr>
              <a:t> </a:t>
            </a:r>
            <a:r>
              <a:rPr lang="en-GB" sz="4300" b="1" dirty="0" err="1" smtClean="0">
                <a:solidFill>
                  <a:srgbClr val="FF0000"/>
                </a:solidFill>
              </a:rPr>
              <a:t>etkisini</a:t>
            </a:r>
            <a:r>
              <a:rPr lang="en-GB" sz="4300" b="1" dirty="0" smtClean="0">
                <a:solidFill>
                  <a:srgbClr val="FF0000"/>
                </a:solidFill>
              </a:rPr>
              <a:t> </a:t>
            </a:r>
            <a:r>
              <a:rPr lang="en-GB" sz="4300" b="1" dirty="0" err="1" smtClean="0">
                <a:solidFill>
                  <a:srgbClr val="FF0000"/>
                </a:solidFill>
              </a:rPr>
              <a:t>dikkate</a:t>
            </a:r>
            <a:r>
              <a:rPr lang="en-GB" sz="4300" b="1" dirty="0" smtClean="0">
                <a:solidFill>
                  <a:srgbClr val="FF0000"/>
                </a:solidFill>
              </a:rPr>
              <a:t> </a:t>
            </a:r>
            <a:r>
              <a:rPr lang="en-GB" sz="4300" b="1" dirty="0" err="1" smtClean="0">
                <a:solidFill>
                  <a:srgbClr val="FF0000"/>
                </a:solidFill>
              </a:rPr>
              <a:t>alacaklardır</a:t>
            </a:r>
            <a:r>
              <a:rPr lang="en-GB" sz="4300" dirty="0" smtClean="0"/>
              <a:t>.</a:t>
            </a:r>
            <a:r>
              <a:rPr lang="en-GB" sz="4300" baseline="30000" dirty="0" smtClean="0"/>
              <a:t>[1]</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129</a:t>
            </a:fld>
            <a:endParaRPr lang="en-US"/>
          </a:p>
        </p:txBody>
      </p:sp>
    </p:spTree>
    <p:extLst>
      <p:ext uri="{BB962C8B-B14F-4D97-AF65-F5344CB8AC3E}">
        <p14:creationId xmlns:p14="http://schemas.microsoft.com/office/powerpoint/2010/main" val="28184893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tr-TR" sz="4000" b="1" dirty="0" smtClean="0"/>
              <a:t>Madde 16 – Depolanan Bilgisayar Verisinin Süratli Şekilde Korunması</a:t>
            </a:r>
            <a:endParaRPr lang="tr-TR" sz="4000" dirty="0"/>
          </a:p>
        </p:txBody>
      </p:sp>
      <p:sp>
        <p:nvSpPr>
          <p:cNvPr id="123906" name="Rectangle 3"/>
          <p:cNvSpPr>
            <a:spLocks noGrp="1" noChangeArrowheads="1"/>
          </p:cNvSpPr>
          <p:nvPr>
            <p:ph type="body" idx="1"/>
          </p:nvPr>
        </p:nvSpPr>
        <p:spPr>
          <a:xfrm>
            <a:off x="468313" y="1771052"/>
            <a:ext cx="7988300" cy="4457700"/>
          </a:xfrm>
        </p:spPr>
        <p:txBody>
          <a:bodyPr/>
          <a:lstStyle/>
          <a:p>
            <a:pPr marL="514350" indent="-514350" algn="just" eaLnBrk="1" hangingPunct="1">
              <a:lnSpc>
                <a:spcPct val="90000"/>
              </a:lnSpc>
              <a:buFont typeface="+mj-lt"/>
              <a:buAutoNum type="arabicPeriod"/>
            </a:pPr>
            <a:r>
              <a:rPr lang="tr-TR" sz="3000" dirty="0" smtClean="0"/>
              <a:t>Taraflardan her biri, yetkili makamlarının, bilhassa bilgisayar veri kayıplarına veya değişikliklerine karşı özellikle savunmasız olma ihtimalinin bulunduğu bilgisayar sistemi aracılığıyla depolanan trafik verisi de dahil olmak üzere, belirlenmiş bilgisayar verisinin süratli şekilde korunması talimatını vermelerini veya benzer biçimde bu korumayı gerçekleştirmelerini sağlamaları için gerekli olabilecek yasama tedbirlerini ve diğer tedbirleri kabul edecektir.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a:t>
            </a:fld>
            <a:endParaRPr lang="en-US"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1209448"/>
          </a:xfrm>
        </p:spPr>
        <p:txBody>
          <a:bodyPr/>
          <a:lstStyle/>
          <a:p>
            <a:pPr eaLnBrk="1" hangingPunct="1"/>
            <a:r>
              <a:rPr lang="en-GB" sz="3000" b="1" dirty="0" err="1" smtClean="0"/>
              <a:t>Avrupa</a:t>
            </a:r>
            <a:r>
              <a:rPr lang="en-GB" sz="3000" b="1" dirty="0" smtClean="0"/>
              <a:t> </a:t>
            </a:r>
            <a:r>
              <a:rPr lang="en-GB" sz="3000" b="1" dirty="0" err="1" smtClean="0"/>
              <a:t>İnsan</a:t>
            </a:r>
            <a:r>
              <a:rPr lang="en-GB" sz="3000" b="1" dirty="0" smtClean="0"/>
              <a:t> </a:t>
            </a:r>
            <a:r>
              <a:rPr lang="en-GB" sz="3000" b="1" dirty="0" err="1" smtClean="0"/>
              <a:t>Hakları</a:t>
            </a:r>
            <a:r>
              <a:rPr lang="en-GB" sz="3000" b="1" dirty="0" smtClean="0"/>
              <a:t> </a:t>
            </a:r>
            <a:r>
              <a:rPr lang="en-GB" sz="3000" b="1" dirty="0" err="1" smtClean="0"/>
              <a:t>Sözleşmesi</a:t>
            </a:r>
            <a:r>
              <a:rPr lang="en-GB" sz="3000" b="1" dirty="0" smtClean="0"/>
              <a:t> </a:t>
            </a:r>
            <a:r>
              <a:rPr lang="en-GB" sz="3000" b="1" dirty="0" err="1" smtClean="0"/>
              <a:t>kapsamındaki</a:t>
            </a:r>
            <a:r>
              <a:rPr lang="en-GB" sz="3000" b="1" dirty="0" smtClean="0"/>
              <a:t> </a:t>
            </a:r>
            <a:r>
              <a:rPr lang="en-GB" sz="3000" b="1" dirty="0" err="1" smtClean="0"/>
              <a:t>şartlar</a:t>
            </a:r>
            <a:r>
              <a:rPr lang="en-GB" sz="3000" b="1" dirty="0" smtClean="0"/>
              <a:t> </a:t>
            </a:r>
            <a:r>
              <a:rPr lang="en-GB" sz="3000" b="1" dirty="0" err="1" smtClean="0"/>
              <a:t>ve</a:t>
            </a:r>
            <a:r>
              <a:rPr lang="en-GB" sz="3000" b="1" dirty="0" smtClean="0"/>
              <a:t> </a:t>
            </a:r>
            <a:r>
              <a:rPr lang="en-GB" sz="3000" b="1" dirty="0" err="1" smtClean="0"/>
              <a:t>güvenceler</a:t>
            </a:r>
            <a:endParaRPr lang="en-GB" sz="3000" b="1" dirty="0" smtClean="0"/>
          </a:p>
        </p:txBody>
      </p:sp>
      <p:sp>
        <p:nvSpPr>
          <p:cNvPr id="197635" name="Rectangle 3"/>
          <p:cNvSpPr>
            <a:spLocks noGrp="1" noChangeArrowheads="1"/>
          </p:cNvSpPr>
          <p:nvPr>
            <p:ph type="body" idx="1"/>
          </p:nvPr>
        </p:nvSpPr>
        <p:spPr>
          <a:xfrm>
            <a:off x="356461" y="1808626"/>
            <a:ext cx="8462073" cy="4576674"/>
          </a:xfrm>
        </p:spPr>
        <p:txBody>
          <a:bodyPr rtlCol="0">
            <a:noAutofit/>
          </a:bodyPr>
          <a:lstStyle/>
          <a:p>
            <a:pPr marL="0" indent="0" eaLnBrk="1" fontAlgn="auto" hangingPunct="1">
              <a:spcBef>
                <a:spcPts val="600"/>
              </a:spcBef>
              <a:spcAft>
                <a:spcPts val="1200"/>
              </a:spcAft>
              <a:buNone/>
              <a:defRPr/>
            </a:pPr>
            <a:r>
              <a:rPr lang="tr-TR" sz="2400" b="1" dirty="0" smtClean="0">
                <a:latin typeface="+mj-lt"/>
              </a:rPr>
              <a:t>Haklar sınırlanırken karşılanması gereken koşullar:</a:t>
            </a:r>
          </a:p>
          <a:p>
            <a:pPr eaLnBrk="1" fontAlgn="auto" hangingPunct="1">
              <a:spcBef>
                <a:spcPts val="600"/>
              </a:spcBef>
              <a:spcAft>
                <a:spcPts val="600"/>
              </a:spcAft>
              <a:defRPr/>
            </a:pPr>
            <a:r>
              <a:rPr lang="tr-TR" sz="2400" dirty="0" smtClean="0"/>
              <a:t>Kanunen münhasıran öngörülmüş olmak (</a:t>
            </a:r>
            <a:r>
              <a:rPr lang="tr-TR" sz="2400" b="1" dirty="0" smtClean="0">
                <a:solidFill>
                  <a:srgbClr val="FF0000"/>
                </a:solidFill>
              </a:rPr>
              <a:t>hukuki dayanak</a:t>
            </a:r>
            <a:r>
              <a:rPr lang="tr-TR" sz="2400" dirty="0" smtClean="0"/>
              <a:t>)</a:t>
            </a:r>
          </a:p>
          <a:p>
            <a:pPr eaLnBrk="1" fontAlgn="auto" hangingPunct="1">
              <a:spcBef>
                <a:spcPts val="600"/>
              </a:spcBef>
              <a:spcAft>
                <a:spcPts val="600"/>
              </a:spcAft>
              <a:defRPr/>
            </a:pPr>
            <a:r>
              <a:rPr lang="tr-TR" sz="2400" dirty="0" smtClean="0"/>
              <a:t>Meşru bir amaç gütme gereği (</a:t>
            </a:r>
            <a:r>
              <a:rPr lang="tr-TR" sz="2400" b="1" dirty="0" smtClean="0">
                <a:solidFill>
                  <a:srgbClr val="FF0000"/>
                </a:solidFill>
              </a:rPr>
              <a:t>meşru amaç</a:t>
            </a:r>
            <a:r>
              <a:rPr lang="tr-TR" sz="2400" dirty="0" smtClean="0"/>
              <a:t>)</a:t>
            </a:r>
          </a:p>
          <a:p>
            <a:pPr eaLnBrk="1" fontAlgn="auto" hangingPunct="1">
              <a:spcBef>
                <a:spcPts val="600"/>
              </a:spcBef>
              <a:spcAft>
                <a:spcPts val="600"/>
              </a:spcAft>
              <a:defRPr/>
            </a:pPr>
            <a:r>
              <a:rPr lang="tr-TR" sz="2400" dirty="0" smtClean="0"/>
              <a:t>“Müdahalenin demokratik bir toplumda gerekliliği”, yani söz konusu müdahale şu şartlara uygun olmalıdır: </a:t>
            </a:r>
          </a:p>
          <a:p>
            <a:pPr marL="711200" lvl="1" indent="-342900" eaLnBrk="1" fontAlgn="auto" hangingPunct="1">
              <a:spcBef>
                <a:spcPts val="600"/>
              </a:spcBef>
              <a:spcAft>
                <a:spcPts val="600"/>
              </a:spcAft>
              <a:defRPr/>
            </a:pPr>
            <a:r>
              <a:rPr lang="tr-TR" sz="2400" dirty="0" smtClean="0">
                <a:latin typeface="+mj-lt"/>
              </a:rPr>
              <a:t>“acil bir toplumsal ihtiyaca” cevap vermeli (</a:t>
            </a:r>
            <a:r>
              <a:rPr lang="tr-TR" sz="2400" b="1" dirty="0" smtClean="0">
                <a:solidFill>
                  <a:srgbClr val="FF0000"/>
                </a:solidFill>
                <a:latin typeface="+mj-lt"/>
              </a:rPr>
              <a:t>gereklilik</a:t>
            </a:r>
            <a:r>
              <a:rPr lang="tr-TR" sz="2400" dirty="0" smtClean="0">
                <a:latin typeface="+mj-lt"/>
              </a:rPr>
              <a:t>)</a:t>
            </a:r>
          </a:p>
          <a:p>
            <a:pPr marL="711200" lvl="1" indent="-342900" eaLnBrk="1" fontAlgn="auto" hangingPunct="1">
              <a:spcBef>
                <a:spcPts val="600"/>
              </a:spcBef>
              <a:spcAft>
                <a:spcPts val="600"/>
              </a:spcAft>
              <a:defRPr/>
            </a:pPr>
            <a:r>
              <a:rPr lang="tr-TR" sz="2400" dirty="0" smtClean="0">
                <a:latin typeface="+mj-lt"/>
              </a:rPr>
              <a:t>güdülen amaçla orantılı </a:t>
            </a:r>
            <a:r>
              <a:rPr lang="tr-TR" sz="2400" dirty="0" smtClean="0">
                <a:latin typeface="+mj-lt"/>
              </a:rPr>
              <a:t>olmalı </a:t>
            </a:r>
            <a:r>
              <a:rPr lang="tr-TR" sz="2400" dirty="0" smtClean="0">
                <a:latin typeface="+mj-lt"/>
              </a:rPr>
              <a:t>(</a:t>
            </a:r>
            <a:r>
              <a:rPr lang="tr-TR" sz="2400" b="1" dirty="0" smtClean="0">
                <a:solidFill>
                  <a:srgbClr val="FF0000"/>
                </a:solidFill>
                <a:latin typeface="+mj-lt"/>
              </a:rPr>
              <a:t>orantılılık</a:t>
            </a:r>
            <a:r>
              <a:rPr lang="tr-TR" sz="2400" dirty="0" smtClean="0">
                <a:latin typeface="+mj-lt"/>
              </a:rPr>
              <a:t>)</a:t>
            </a:r>
          </a:p>
          <a:p>
            <a:pPr eaLnBrk="1" fontAlgn="auto" hangingPunct="1">
              <a:spcBef>
                <a:spcPts val="600"/>
              </a:spcBef>
              <a:spcAft>
                <a:spcPts val="600"/>
              </a:spcAft>
              <a:defRPr/>
            </a:pPr>
            <a:r>
              <a:rPr lang="tr-TR" sz="2400" dirty="0" smtClean="0"/>
              <a:t>“Gereklilik” ve “orantılılık” ilkelerinin içerdiği şartlar bir veya birden fazla kavram altında sınıflandırılabilir.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130</a:t>
            </a:fld>
            <a:endParaRPr lang="en-US"/>
          </a:p>
        </p:txBody>
      </p:sp>
    </p:spTree>
    <p:extLst>
      <p:ext uri="{BB962C8B-B14F-4D97-AF65-F5344CB8AC3E}">
        <p14:creationId xmlns:p14="http://schemas.microsoft.com/office/powerpoint/2010/main" val="2888794180"/>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en-GB" sz="3600" b="1" dirty="0" err="1" smtClean="0"/>
              <a:t>Bölüm</a:t>
            </a:r>
            <a:r>
              <a:rPr lang="en-GB" sz="3600" b="1" dirty="0" smtClean="0"/>
              <a:t> </a:t>
            </a:r>
            <a:r>
              <a:rPr lang="en-GB" sz="3600" b="1" dirty="0" err="1" smtClean="0"/>
              <a:t>İki</a:t>
            </a:r>
            <a:r>
              <a:rPr lang="en-GB" sz="3600" b="1" dirty="0" smtClean="0"/>
              <a:t> - </a:t>
            </a:r>
            <a:r>
              <a:rPr lang="en-GB" sz="3600" b="1" dirty="0" err="1" smtClean="0"/>
              <a:t>Ek</a:t>
            </a:r>
            <a:r>
              <a:rPr lang="en-GB" sz="3600" b="1" dirty="0" smtClean="0"/>
              <a:t/>
            </a:r>
            <a:br>
              <a:rPr lang="en-GB" sz="3600" b="1" dirty="0" smtClean="0"/>
            </a:br>
            <a:r>
              <a:rPr lang="en-GB" sz="3600" b="1" dirty="0" err="1" smtClean="0"/>
              <a:t>Avrupa</a:t>
            </a:r>
            <a:r>
              <a:rPr lang="en-GB" sz="3600" b="1" dirty="0" smtClean="0"/>
              <a:t> </a:t>
            </a:r>
            <a:r>
              <a:rPr lang="en-GB" sz="3600" b="1" dirty="0" err="1" smtClean="0"/>
              <a:t>İnsan</a:t>
            </a:r>
            <a:r>
              <a:rPr lang="en-GB" sz="3600" b="1" dirty="0" smtClean="0"/>
              <a:t> </a:t>
            </a:r>
            <a:r>
              <a:rPr lang="en-GB" sz="3600" b="1" dirty="0" err="1" smtClean="0"/>
              <a:t>Hakları</a:t>
            </a:r>
            <a:r>
              <a:rPr lang="en-GB" sz="3600" b="1" dirty="0" smtClean="0"/>
              <a:t> </a:t>
            </a:r>
            <a:r>
              <a:rPr lang="en-GB" sz="3600" b="1" dirty="0" err="1" smtClean="0"/>
              <a:t>Sözleşmesi</a:t>
            </a:r>
            <a:r>
              <a:rPr lang="en-GB" sz="3600" b="1" dirty="0" smtClean="0"/>
              <a:t> </a:t>
            </a:r>
            <a:r>
              <a:rPr lang="en-GB" sz="3600" b="1" dirty="0" err="1" smtClean="0"/>
              <a:t>kapsamındaki</a:t>
            </a:r>
            <a:r>
              <a:rPr lang="en-GB" sz="3600" b="1" dirty="0" smtClean="0"/>
              <a:t> </a:t>
            </a:r>
            <a:r>
              <a:rPr lang="en-GB" sz="3600" b="1" dirty="0" err="1" smtClean="0"/>
              <a:t>Şartlar</a:t>
            </a:r>
            <a:r>
              <a:rPr lang="en-GB" sz="3600" b="1" dirty="0" smtClean="0"/>
              <a:t> </a:t>
            </a:r>
            <a:r>
              <a:rPr lang="en-GB" sz="3600" b="1" dirty="0" err="1" smtClean="0"/>
              <a:t>ve</a:t>
            </a:r>
            <a:r>
              <a:rPr lang="en-GB" sz="3600" b="1" dirty="0" smtClean="0"/>
              <a:t> </a:t>
            </a:r>
            <a:r>
              <a:rPr lang="en-GB" sz="3600" b="1" dirty="0" err="1" smtClean="0"/>
              <a:t>Güvenceler</a:t>
            </a:r>
            <a:endParaRPr lang="en-GB" sz="4500" dirty="0" smtClean="0"/>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131</a:t>
            </a:fld>
            <a:endParaRPr lang="en-US"/>
          </a:p>
        </p:txBody>
      </p:sp>
    </p:spTree>
    <p:extLst>
      <p:ext uri="{BB962C8B-B14F-4D97-AF65-F5344CB8AC3E}">
        <p14:creationId xmlns:p14="http://schemas.microsoft.com/office/powerpoint/2010/main" val="698184346"/>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229600" cy="5029200"/>
          </a:xfrm>
        </p:spPr>
        <p:txBody>
          <a:bodyPr rtlCol="0">
            <a:normAutofit/>
          </a:bodyPr>
          <a:lstStyle/>
          <a:p>
            <a:pPr eaLnBrk="1" fontAlgn="auto" hangingPunct="1">
              <a:spcAft>
                <a:spcPts val="0"/>
              </a:spcAft>
              <a:defRPr/>
            </a:pPr>
            <a:r>
              <a:rPr lang="en-GB" b="1" dirty="0" err="1" smtClean="0"/>
              <a:t>Hukuki</a:t>
            </a:r>
            <a:r>
              <a:rPr lang="en-GB" b="1" dirty="0" smtClean="0"/>
              <a:t> </a:t>
            </a:r>
            <a:r>
              <a:rPr lang="en-GB" b="1" dirty="0" err="1" smtClean="0"/>
              <a:t>dayanak</a:t>
            </a:r>
            <a:r>
              <a:rPr lang="en-GB" b="1" dirty="0" smtClean="0"/>
              <a:t> </a:t>
            </a:r>
            <a:r>
              <a:rPr lang="en-GB" dirty="0" smtClean="0"/>
              <a:t>(</a:t>
            </a:r>
            <a:r>
              <a:rPr lang="en-GB" dirty="0" err="1" smtClean="0"/>
              <a:t>maddi</a:t>
            </a:r>
            <a:r>
              <a:rPr lang="en-GB" dirty="0" smtClean="0"/>
              <a:t> </a:t>
            </a:r>
            <a:r>
              <a:rPr lang="en-GB" dirty="0" err="1" smtClean="0"/>
              <a:t>hukuk</a:t>
            </a:r>
            <a:r>
              <a:rPr lang="en-GB" dirty="0" smtClean="0"/>
              <a:t> </a:t>
            </a:r>
            <a:r>
              <a:rPr lang="en-GB" dirty="0" err="1" smtClean="0"/>
              <a:t>anlamında</a:t>
            </a:r>
            <a:r>
              <a:rPr lang="en-GB" dirty="0" smtClean="0"/>
              <a:t>, </a:t>
            </a:r>
            <a:r>
              <a:rPr lang="en-GB" dirty="0" err="1" smtClean="0"/>
              <a:t>yazılı</a:t>
            </a:r>
            <a:r>
              <a:rPr lang="en-GB" dirty="0" smtClean="0"/>
              <a:t> </a:t>
            </a:r>
            <a:r>
              <a:rPr lang="en-GB" dirty="0" err="1" smtClean="0"/>
              <a:t>olmayan</a:t>
            </a:r>
            <a:r>
              <a:rPr lang="en-GB" dirty="0" smtClean="0"/>
              <a:t> </a:t>
            </a:r>
            <a:r>
              <a:rPr lang="en-GB" dirty="0" err="1" smtClean="0"/>
              <a:t>hukuku</a:t>
            </a:r>
            <a:r>
              <a:rPr lang="en-GB" dirty="0" smtClean="0"/>
              <a:t> </a:t>
            </a:r>
            <a:r>
              <a:rPr lang="en-GB" dirty="0" err="1" smtClean="0"/>
              <a:t>ve</a:t>
            </a:r>
            <a:r>
              <a:rPr lang="en-GB" dirty="0" smtClean="0"/>
              <a:t> </a:t>
            </a:r>
            <a:r>
              <a:rPr lang="en-GB" dirty="0" err="1" smtClean="0"/>
              <a:t>içtihadı</a:t>
            </a:r>
            <a:r>
              <a:rPr lang="en-GB" dirty="0" smtClean="0"/>
              <a:t> da </a:t>
            </a:r>
            <a:r>
              <a:rPr lang="en-GB" dirty="0" err="1" smtClean="0"/>
              <a:t>kapsar</a:t>
            </a:r>
            <a:r>
              <a:rPr lang="en-GB" baseline="30000" dirty="0" smtClean="0"/>
              <a:t>[7]</a:t>
            </a:r>
            <a:r>
              <a:rPr lang="en-GB" dirty="0" smtClean="0"/>
              <a:t>) </a:t>
            </a:r>
          </a:p>
          <a:p>
            <a:pPr marL="628650" lvl="1" indent="-266700" eaLnBrk="1" fontAlgn="auto" hangingPunct="1">
              <a:spcAft>
                <a:spcPts val="0"/>
              </a:spcAft>
              <a:buFont typeface="Courier New" panose="02070309020205020404" pitchFamily="49" charset="0"/>
              <a:buChar char="o"/>
              <a:defRPr/>
            </a:pPr>
            <a:r>
              <a:rPr lang="en-GB" sz="3200" dirty="0" err="1" smtClean="0"/>
              <a:t>Açık</a:t>
            </a:r>
            <a:r>
              <a:rPr lang="en-GB" sz="3200" dirty="0" smtClean="0"/>
              <a:t> </a:t>
            </a:r>
            <a:r>
              <a:rPr lang="en-GB" sz="3200" dirty="0" err="1" smtClean="0"/>
              <a:t>ve</a:t>
            </a:r>
            <a:r>
              <a:rPr lang="en-GB" sz="3200" dirty="0" smtClean="0"/>
              <a:t> net;</a:t>
            </a:r>
            <a:r>
              <a:rPr lang="en-GB" sz="3200" baseline="30000" dirty="0" smtClean="0"/>
              <a:t>[8][9</a:t>
            </a:r>
            <a:r>
              <a:rPr lang="en-GB" sz="3200" baseline="30000" dirty="0"/>
              <a:t>]</a:t>
            </a:r>
            <a:endParaRPr lang="en-GB" sz="3200" dirty="0" smtClean="0"/>
          </a:p>
          <a:p>
            <a:pPr marL="628650" lvl="1" indent="-266700" eaLnBrk="1" fontAlgn="auto" hangingPunct="1">
              <a:spcAft>
                <a:spcPts val="0"/>
              </a:spcAft>
              <a:buFont typeface="Courier New" panose="02070309020205020404" pitchFamily="49" charset="0"/>
              <a:buChar char="o"/>
              <a:defRPr/>
            </a:pPr>
            <a:r>
              <a:rPr lang="en-GB" sz="3200" dirty="0" err="1" smtClean="0"/>
              <a:t>Ayrıntılı</a:t>
            </a:r>
            <a:r>
              <a:rPr lang="en-GB" sz="3200" dirty="0" smtClean="0"/>
              <a:t> </a:t>
            </a:r>
            <a:r>
              <a:rPr lang="en-GB" sz="3200" dirty="0" err="1" smtClean="0"/>
              <a:t>ve</a:t>
            </a:r>
            <a:r>
              <a:rPr lang="en-GB" sz="3200" dirty="0" smtClean="0"/>
              <a:t> </a:t>
            </a:r>
            <a:r>
              <a:rPr lang="en-GB" sz="3200" dirty="0" err="1" smtClean="0"/>
              <a:t>öngörülebilir</a:t>
            </a:r>
            <a:r>
              <a:rPr lang="en-GB" sz="3200" baseline="30000" dirty="0" smtClean="0"/>
              <a:t>[2]</a:t>
            </a:r>
            <a:r>
              <a:rPr lang="en-GB" sz="3200" dirty="0" smtClean="0"/>
              <a:t>: </a:t>
            </a:r>
            <a:r>
              <a:rPr lang="en-GB" sz="3200" dirty="0" err="1" smtClean="0"/>
              <a:t>Yurttaşların</a:t>
            </a:r>
            <a:r>
              <a:rPr lang="en-GB" sz="3200" dirty="0" smtClean="0"/>
              <a:t> </a:t>
            </a:r>
            <a:r>
              <a:rPr lang="en-GB" sz="3200" dirty="0" err="1" smtClean="0"/>
              <a:t>davranışlarını</a:t>
            </a:r>
            <a:r>
              <a:rPr lang="en-GB" sz="3200" dirty="0" smtClean="0"/>
              <a:t> </a:t>
            </a:r>
            <a:r>
              <a:rPr lang="en-GB" sz="3200" dirty="0" err="1" smtClean="0"/>
              <a:t>düzenlemelerini</a:t>
            </a:r>
            <a:r>
              <a:rPr lang="en-GB" sz="3200" dirty="0" smtClean="0"/>
              <a:t> </a:t>
            </a:r>
            <a:r>
              <a:rPr lang="en-GB" sz="3200" dirty="0" err="1" smtClean="0"/>
              <a:t>sağlayacak</a:t>
            </a:r>
            <a:r>
              <a:rPr lang="en-GB" sz="3200" dirty="0" smtClean="0"/>
              <a:t> </a:t>
            </a:r>
            <a:r>
              <a:rPr lang="en-GB" sz="3200" dirty="0" err="1" smtClean="0"/>
              <a:t>netlikte</a:t>
            </a:r>
            <a:r>
              <a:rPr lang="en-GB" sz="3200" dirty="0" smtClean="0"/>
              <a:t> </a:t>
            </a:r>
            <a:r>
              <a:rPr lang="en-GB" sz="3200" dirty="0" err="1" smtClean="0"/>
              <a:t>formüle</a:t>
            </a:r>
            <a:r>
              <a:rPr lang="en-GB" sz="3200" dirty="0" smtClean="0"/>
              <a:t> </a:t>
            </a:r>
            <a:r>
              <a:rPr lang="en-GB" sz="3200" dirty="0" err="1" smtClean="0"/>
              <a:t>edilmeli</a:t>
            </a:r>
            <a:r>
              <a:rPr lang="en-GB" sz="3200" dirty="0" smtClean="0"/>
              <a:t>; </a:t>
            </a:r>
            <a:r>
              <a:rPr lang="en-GB" sz="3200" dirty="0" err="1" smtClean="0"/>
              <a:t>ve</a:t>
            </a:r>
            <a:endParaRPr lang="en-GB" sz="3200" dirty="0" smtClean="0"/>
          </a:p>
          <a:p>
            <a:pPr marL="628650" lvl="1" indent="-266700" eaLnBrk="1" fontAlgn="auto" hangingPunct="1">
              <a:spcAft>
                <a:spcPts val="0"/>
              </a:spcAft>
              <a:buFont typeface="Courier New" panose="02070309020205020404" pitchFamily="49" charset="0"/>
              <a:buChar char="o"/>
              <a:defRPr/>
            </a:pPr>
            <a:r>
              <a:rPr lang="en-GB" sz="3200" dirty="0" err="1" smtClean="0"/>
              <a:t>Yeterince</a:t>
            </a:r>
            <a:r>
              <a:rPr lang="en-GB" sz="3200" dirty="0" smtClean="0"/>
              <a:t> </a:t>
            </a:r>
            <a:r>
              <a:rPr lang="en-GB" sz="3200" dirty="0" err="1" smtClean="0"/>
              <a:t>erişilebilir</a:t>
            </a:r>
            <a:r>
              <a:rPr lang="en-GB" sz="3200" baseline="30000" dirty="0" smtClean="0"/>
              <a:t>[2]</a:t>
            </a:r>
            <a:r>
              <a:rPr lang="en-GB" sz="3200" dirty="0" smtClean="0"/>
              <a:t>: </a:t>
            </a:r>
            <a:r>
              <a:rPr lang="en-GB" sz="3200" dirty="0" err="1" smtClean="0"/>
              <a:t>Yurttaş</a:t>
            </a:r>
            <a:r>
              <a:rPr lang="en-GB" sz="3200" dirty="0" smtClean="0"/>
              <a:t> </a:t>
            </a:r>
            <a:r>
              <a:rPr lang="en-GB" sz="3200" dirty="0" err="1" smtClean="0"/>
              <a:t>kendi</a:t>
            </a:r>
            <a:r>
              <a:rPr lang="en-GB" sz="3200" dirty="0" smtClean="0"/>
              <a:t> </a:t>
            </a:r>
            <a:r>
              <a:rPr lang="en-GB" sz="3200" dirty="0" err="1" smtClean="0"/>
              <a:t>durumu</a:t>
            </a:r>
            <a:r>
              <a:rPr lang="en-GB" sz="3200" dirty="0" smtClean="0"/>
              <a:t> </a:t>
            </a:r>
            <a:r>
              <a:rPr lang="en-GB" sz="3200" dirty="0" err="1" smtClean="0"/>
              <a:t>açısından</a:t>
            </a:r>
            <a:r>
              <a:rPr lang="en-GB" sz="3200" dirty="0" smtClean="0"/>
              <a:t> </a:t>
            </a:r>
            <a:r>
              <a:rPr lang="en-GB" sz="3200" dirty="0" err="1" smtClean="0"/>
              <a:t>geçerli</a:t>
            </a:r>
            <a:r>
              <a:rPr lang="en-GB" sz="3200" dirty="0" smtClean="0"/>
              <a:t> </a:t>
            </a:r>
            <a:r>
              <a:rPr lang="en-GB" sz="3200" dirty="0" err="1" smtClean="0"/>
              <a:t>hukuk</a:t>
            </a:r>
            <a:r>
              <a:rPr lang="en-GB" sz="3200" dirty="0" smtClean="0"/>
              <a:t> </a:t>
            </a:r>
            <a:r>
              <a:rPr lang="en-GB" sz="3200" dirty="0" err="1" smtClean="0"/>
              <a:t>kurallarını</a:t>
            </a:r>
            <a:r>
              <a:rPr lang="en-GB" sz="3200" dirty="0" smtClean="0"/>
              <a:t> </a:t>
            </a:r>
            <a:r>
              <a:rPr lang="en-GB" sz="3200" dirty="0" err="1" smtClean="0"/>
              <a:t>bilmelidir</a:t>
            </a:r>
            <a:r>
              <a:rPr lang="en-GB" sz="3200" dirty="0" smtClean="0"/>
              <a:t>.</a:t>
            </a:r>
          </a:p>
        </p:txBody>
      </p:sp>
      <p:sp>
        <p:nvSpPr>
          <p:cNvPr id="5" name="Rectangle 2"/>
          <p:cNvSpPr>
            <a:spLocks noGrp="1" noChangeArrowheads="1"/>
          </p:cNvSpPr>
          <p:nvPr>
            <p:ph type="title"/>
          </p:nvPr>
        </p:nvSpPr>
        <p:spPr>
          <a:xfrm>
            <a:off x="457200" y="274638"/>
            <a:ext cx="8229600" cy="1325562"/>
          </a:xfrm>
        </p:spPr>
        <p:txBody>
          <a:bodyPr/>
          <a:lstStyle/>
          <a:p>
            <a:pPr eaLnBrk="1" hangingPunct="1"/>
            <a:r>
              <a:rPr lang="en-GB" sz="3000" b="1" dirty="0" err="1" smtClean="0"/>
              <a:t>Avrupa</a:t>
            </a:r>
            <a:r>
              <a:rPr lang="en-GB" sz="3000" b="1" dirty="0" smtClean="0"/>
              <a:t> </a:t>
            </a:r>
            <a:r>
              <a:rPr lang="en-GB" sz="3000" b="1" dirty="0" err="1" smtClean="0"/>
              <a:t>İnsan</a:t>
            </a:r>
            <a:r>
              <a:rPr lang="en-GB" sz="3000" b="1" dirty="0" smtClean="0"/>
              <a:t> </a:t>
            </a:r>
            <a:r>
              <a:rPr lang="en-GB" sz="3000" b="1" dirty="0" err="1" smtClean="0"/>
              <a:t>Hakları</a:t>
            </a:r>
            <a:r>
              <a:rPr lang="en-GB" sz="3000" b="1" dirty="0" smtClean="0"/>
              <a:t> </a:t>
            </a:r>
            <a:r>
              <a:rPr lang="en-GB" sz="3000" b="1" dirty="0" err="1" smtClean="0"/>
              <a:t>Sözleşmesi</a:t>
            </a:r>
            <a:r>
              <a:rPr lang="en-GB" sz="3000" b="1" dirty="0" smtClean="0"/>
              <a:t> </a:t>
            </a:r>
            <a:r>
              <a:rPr lang="en-GB" sz="3000" b="1" dirty="0" err="1" smtClean="0"/>
              <a:t>kapsamındaki</a:t>
            </a:r>
            <a:r>
              <a:rPr lang="en-GB" sz="3000" b="1" dirty="0" smtClean="0"/>
              <a:t> </a:t>
            </a:r>
            <a:r>
              <a:rPr lang="en-GB" sz="3000" b="1" dirty="0" err="1" smtClean="0"/>
              <a:t>şartlar</a:t>
            </a:r>
            <a:r>
              <a:rPr lang="en-GB" sz="3000" b="1" dirty="0" smtClean="0"/>
              <a:t> </a:t>
            </a:r>
            <a:r>
              <a:rPr lang="en-GB" sz="3000" b="1" dirty="0" err="1" smtClean="0"/>
              <a:t>ve</a:t>
            </a:r>
            <a:r>
              <a:rPr lang="en-GB" sz="3000" b="1" dirty="0" smtClean="0"/>
              <a:t> </a:t>
            </a:r>
            <a:r>
              <a:rPr lang="en-GB" sz="3000" b="1" dirty="0" err="1" smtClean="0"/>
              <a:t>güvenceler</a:t>
            </a:r>
            <a:endParaRPr lang="en-GB" sz="30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132</a:t>
            </a:fld>
            <a:endParaRPr lang="en-US"/>
          </a:p>
        </p:txBody>
      </p:sp>
    </p:spTree>
    <p:extLst>
      <p:ext uri="{BB962C8B-B14F-4D97-AF65-F5344CB8AC3E}">
        <p14:creationId xmlns:p14="http://schemas.microsoft.com/office/powerpoint/2010/main" val="3575362412"/>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229600" cy="5029200"/>
          </a:xfrm>
        </p:spPr>
        <p:txBody>
          <a:bodyPr rtlCol="0">
            <a:normAutofit fontScale="32500" lnSpcReduction="20000"/>
          </a:bodyPr>
          <a:lstStyle/>
          <a:p>
            <a:pPr marL="0" indent="0" eaLnBrk="1" fontAlgn="auto" hangingPunct="1">
              <a:spcAft>
                <a:spcPts val="0"/>
              </a:spcAft>
              <a:buNone/>
              <a:defRPr/>
            </a:pPr>
            <a:r>
              <a:rPr lang="en-GB" sz="9600" b="1" dirty="0" err="1" smtClean="0"/>
              <a:t>Meşru</a:t>
            </a:r>
            <a:r>
              <a:rPr lang="en-GB" sz="9600" b="1" dirty="0" smtClean="0"/>
              <a:t> </a:t>
            </a:r>
            <a:r>
              <a:rPr lang="en-GB" sz="9600" b="1" dirty="0" err="1" smtClean="0"/>
              <a:t>amaç</a:t>
            </a:r>
            <a:endParaRPr lang="en-GB" sz="9600" b="1" dirty="0" smtClean="0"/>
          </a:p>
          <a:p>
            <a:pPr marL="0" indent="0" eaLnBrk="1" fontAlgn="auto" hangingPunct="1">
              <a:spcAft>
                <a:spcPts val="0"/>
              </a:spcAft>
              <a:buNone/>
              <a:defRPr/>
            </a:pPr>
            <a:r>
              <a:rPr lang="en-GB" sz="9600" dirty="0" err="1" smtClean="0"/>
              <a:t>Belirli</a:t>
            </a:r>
            <a:r>
              <a:rPr lang="en-GB" sz="9600" dirty="0" smtClean="0"/>
              <a:t> </a:t>
            </a:r>
            <a:r>
              <a:rPr lang="en-GB" sz="9600" dirty="0" err="1" smtClean="0"/>
              <a:t>bir</a:t>
            </a:r>
            <a:r>
              <a:rPr lang="en-GB" sz="9600" dirty="0" smtClean="0"/>
              <a:t> </a:t>
            </a:r>
            <a:r>
              <a:rPr lang="en-GB" sz="9600" dirty="0" err="1" smtClean="0"/>
              <a:t>hakka</a:t>
            </a:r>
            <a:r>
              <a:rPr lang="en-GB" sz="9600" dirty="0" smtClean="0"/>
              <a:t> </a:t>
            </a:r>
            <a:r>
              <a:rPr lang="en-GB" sz="9600" dirty="0" err="1" smtClean="0"/>
              <a:t>yönelik</a:t>
            </a:r>
            <a:r>
              <a:rPr lang="en-GB" sz="9600" dirty="0" smtClean="0"/>
              <a:t> </a:t>
            </a:r>
            <a:r>
              <a:rPr lang="en-GB" sz="9600" dirty="0" err="1" smtClean="0"/>
              <a:t>olarak</a:t>
            </a:r>
            <a:r>
              <a:rPr lang="en-GB" sz="9600" dirty="0" smtClean="0"/>
              <a:t> </a:t>
            </a:r>
            <a:r>
              <a:rPr lang="en-GB" sz="9600" dirty="0" err="1" smtClean="0"/>
              <a:t>hangi</a:t>
            </a:r>
            <a:r>
              <a:rPr lang="en-GB" sz="9600" dirty="0" smtClean="0"/>
              <a:t> </a:t>
            </a:r>
            <a:r>
              <a:rPr lang="en-GB" sz="9600" dirty="0" err="1" smtClean="0"/>
              <a:t>müdahalelerin</a:t>
            </a:r>
            <a:r>
              <a:rPr lang="en-GB" sz="9600" dirty="0" smtClean="0"/>
              <a:t> </a:t>
            </a:r>
            <a:r>
              <a:rPr lang="en-GB" sz="9600" dirty="0" err="1" smtClean="0"/>
              <a:t>meşru</a:t>
            </a:r>
            <a:r>
              <a:rPr lang="en-GB" sz="9600" dirty="0" smtClean="0"/>
              <a:t> </a:t>
            </a:r>
            <a:r>
              <a:rPr lang="en-GB" sz="9600" dirty="0" err="1" smtClean="0"/>
              <a:t>olacağı</a:t>
            </a:r>
            <a:r>
              <a:rPr lang="en-GB" sz="9600" dirty="0" smtClean="0"/>
              <a:t> </a:t>
            </a:r>
            <a:r>
              <a:rPr lang="en-GB" sz="9600" dirty="0" err="1" smtClean="0"/>
              <a:t>söz</a:t>
            </a:r>
            <a:r>
              <a:rPr lang="en-GB" sz="9600" dirty="0" smtClean="0"/>
              <a:t> </a:t>
            </a:r>
            <a:r>
              <a:rPr lang="en-GB" sz="9600" dirty="0" err="1" smtClean="0"/>
              <a:t>konusu</a:t>
            </a:r>
            <a:r>
              <a:rPr lang="en-GB" sz="9600" dirty="0" smtClean="0"/>
              <a:t> </a:t>
            </a:r>
            <a:r>
              <a:rPr lang="en-GB" sz="9600" dirty="0" err="1" smtClean="0"/>
              <a:t>hakkı</a:t>
            </a:r>
            <a:r>
              <a:rPr lang="en-GB" sz="9600" dirty="0" smtClean="0"/>
              <a:t> </a:t>
            </a:r>
            <a:r>
              <a:rPr lang="en-GB" sz="9600" dirty="0" err="1" smtClean="0"/>
              <a:t>içeren</a:t>
            </a:r>
            <a:r>
              <a:rPr lang="en-GB" sz="9600" dirty="0" smtClean="0"/>
              <a:t> </a:t>
            </a:r>
            <a:r>
              <a:rPr lang="en-GB" sz="9600" dirty="0" err="1" smtClean="0"/>
              <a:t>maddede</a:t>
            </a:r>
            <a:r>
              <a:rPr lang="en-GB" sz="9600" dirty="0" smtClean="0"/>
              <a:t> </a:t>
            </a:r>
            <a:r>
              <a:rPr lang="en-GB" sz="9600" dirty="0" err="1" smtClean="0"/>
              <a:t>tüketici</a:t>
            </a:r>
            <a:r>
              <a:rPr lang="en-GB" sz="9600" dirty="0" smtClean="0"/>
              <a:t> </a:t>
            </a:r>
            <a:r>
              <a:rPr lang="en-GB" sz="9600" dirty="0" err="1" smtClean="0"/>
              <a:t>şekilde</a:t>
            </a:r>
            <a:r>
              <a:rPr lang="en-GB" sz="9600" dirty="0" smtClean="0"/>
              <a:t> </a:t>
            </a:r>
            <a:r>
              <a:rPr lang="en-GB" sz="9600" dirty="0" err="1" smtClean="0"/>
              <a:t>sayılmaktadır</a:t>
            </a:r>
            <a:r>
              <a:rPr lang="en-GB" sz="9600" dirty="0" smtClean="0"/>
              <a:t>.  </a:t>
            </a:r>
          </a:p>
          <a:p>
            <a:pPr marL="0" indent="0" eaLnBrk="1" fontAlgn="auto" hangingPunct="1">
              <a:spcAft>
                <a:spcPts val="0"/>
              </a:spcAft>
              <a:buNone/>
              <a:defRPr/>
            </a:pPr>
            <a:r>
              <a:rPr lang="en-GB" sz="9600" dirty="0" err="1" smtClean="0"/>
              <a:t>Örnek</a:t>
            </a:r>
            <a:r>
              <a:rPr lang="en-GB" sz="9600" dirty="0" smtClean="0"/>
              <a:t>: 8. </a:t>
            </a:r>
            <a:r>
              <a:rPr lang="en-GB" sz="9600" dirty="0" err="1" smtClean="0"/>
              <a:t>madde</a:t>
            </a:r>
            <a:r>
              <a:rPr lang="en-GB" sz="9600" dirty="0" smtClean="0"/>
              <a:t> (</a:t>
            </a:r>
            <a:r>
              <a:rPr lang="en-GB" sz="9600" dirty="0" err="1" smtClean="0"/>
              <a:t>özel</a:t>
            </a:r>
            <a:r>
              <a:rPr lang="en-GB" sz="9600" dirty="0" smtClean="0"/>
              <a:t> </a:t>
            </a:r>
            <a:r>
              <a:rPr lang="en-GB" sz="9600" dirty="0" err="1" smtClean="0"/>
              <a:t>hayatın</a:t>
            </a:r>
            <a:r>
              <a:rPr lang="en-GB" sz="9600" dirty="0" smtClean="0"/>
              <a:t> </a:t>
            </a:r>
            <a:r>
              <a:rPr lang="en-GB" sz="9600" dirty="0" err="1" smtClean="0"/>
              <a:t>gizliliği</a:t>
            </a:r>
            <a:r>
              <a:rPr lang="en-GB" sz="9600" dirty="0" smtClean="0"/>
              <a:t> </a:t>
            </a:r>
            <a:r>
              <a:rPr lang="en-GB" sz="9600" dirty="0" err="1" smtClean="0"/>
              <a:t>hakkı</a:t>
            </a:r>
            <a:r>
              <a:rPr lang="en-GB" sz="9600" dirty="0" smtClean="0"/>
              <a:t>): </a:t>
            </a:r>
            <a:r>
              <a:rPr lang="en-GB" sz="9600" dirty="0" err="1" smtClean="0"/>
              <a:t>ulusal</a:t>
            </a:r>
            <a:r>
              <a:rPr lang="en-GB" sz="9600" dirty="0" smtClean="0"/>
              <a:t> </a:t>
            </a:r>
            <a:r>
              <a:rPr lang="en-GB" sz="9600" dirty="0" err="1" smtClean="0"/>
              <a:t>güvenlik</a:t>
            </a:r>
            <a:r>
              <a:rPr lang="en-GB" sz="9600" dirty="0" smtClean="0"/>
              <a:t>, </a:t>
            </a:r>
            <a:r>
              <a:rPr lang="en-GB" sz="9600" dirty="0" err="1" smtClean="0"/>
              <a:t>kamu</a:t>
            </a:r>
            <a:r>
              <a:rPr lang="en-GB" sz="9600" dirty="0" smtClean="0"/>
              <a:t> </a:t>
            </a:r>
            <a:r>
              <a:rPr lang="en-GB" sz="9600" dirty="0" err="1" smtClean="0"/>
              <a:t>güvenliği</a:t>
            </a:r>
            <a:r>
              <a:rPr lang="en-GB" sz="9600" dirty="0" smtClean="0"/>
              <a:t> </a:t>
            </a:r>
            <a:r>
              <a:rPr lang="en-GB" sz="9600" dirty="0" err="1" smtClean="0"/>
              <a:t>ve</a:t>
            </a:r>
            <a:r>
              <a:rPr lang="en-GB" sz="9600" dirty="0" smtClean="0"/>
              <a:t> </a:t>
            </a:r>
            <a:r>
              <a:rPr lang="en-GB" sz="9600" dirty="0" err="1" smtClean="0"/>
              <a:t>ülkenin</a:t>
            </a:r>
            <a:r>
              <a:rPr lang="en-GB" sz="9600" dirty="0" smtClean="0"/>
              <a:t> </a:t>
            </a:r>
            <a:r>
              <a:rPr lang="en-GB" sz="9600" dirty="0" err="1" smtClean="0"/>
              <a:t>ekonomik</a:t>
            </a:r>
            <a:r>
              <a:rPr lang="en-GB" sz="9600" dirty="0" smtClean="0"/>
              <a:t> </a:t>
            </a:r>
            <a:r>
              <a:rPr lang="en-GB" sz="9600" dirty="0" err="1" smtClean="0"/>
              <a:t>refahı</a:t>
            </a:r>
            <a:r>
              <a:rPr lang="en-GB" sz="9600" dirty="0" smtClean="0"/>
              <a:t>, </a:t>
            </a:r>
            <a:r>
              <a:rPr lang="en-GB" sz="9600" dirty="0" err="1" smtClean="0"/>
              <a:t>düzenin</a:t>
            </a:r>
            <a:r>
              <a:rPr lang="en-GB" sz="9600" dirty="0" smtClean="0"/>
              <a:t> </a:t>
            </a:r>
            <a:r>
              <a:rPr lang="en-GB" sz="9600" dirty="0" err="1" smtClean="0"/>
              <a:t>korunması</a:t>
            </a:r>
            <a:r>
              <a:rPr lang="en-GB" sz="9600" dirty="0" smtClean="0"/>
              <a:t> </a:t>
            </a:r>
            <a:r>
              <a:rPr lang="en-GB" sz="9600" dirty="0" err="1" smtClean="0"/>
              <a:t>ve</a:t>
            </a:r>
            <a:r>
              <a:rPr lang="en-GB" sz="9600" dirty="0" smtClean="0"/>
              <a:t> </a:t>
            </a:r>
            <a:r>
              <a:rPr lang="en-GB" sz="9600" dirty="0" err="1" smtClean="0"/>
              <a:t>suçun</a:t>
            </a:r>
            <a:r>
              <a:rPr lang="en-GB" sz="9600" dirty="0" smtClean="0"/>
              <a:t> </a:t>
            </a:r>
            <a:r>
              <a:rPr lang="en-GB" sz="9600" dirty="0" err="1" smtClean="0"/>
              <a:t>önlenmesi</a:t>
            </a:r>
            <a:r>
              <a:rPr lang="en-GB" sz="9600" dirty="0" smtClean="0"/>
              <a:t>, </a:t>
            </a:r>
            <a:r>
              <a:rPr lang="en-GB" sz="9600" dirty="0" err="1" smtClean="0"/>
              <a:t>sağlığın</a:t>
            </a:r>
            <a:r>
              <a:rPr lang="en-GB" sz="9600" dirty="0" smtClean="0"/>
              <a:t> </a:t>
            </a:r>
            <a:r>
              <a:rPr lang="en-GB" sz="9600" dirty="0" err="1" smtClean="0"/>
              <a:t>ve</a:t>
            </a:r>
            <a:r>
              <a:rPr lang="en-GB" sz="9600" dirty="0" smtClean="0"/>
              <a:t> </a:t>
            </a:r>
            <a:r>
              <a:rPr lang="en-GB" sz="9600" dirty="0" err="1" smtClean="0"/>
              <a:t>ahlakın</a:t>
            </a:r>
            <a:r>
              <a:rPr lang="en-GB" sz="9600" dirty="0" smtClean="0"/>
              <a:t> </a:t>
            </a:r>
            <a:r>
              <a:rPr lang="en-GB" sz="9600" dirty="0" err="1" smtClean="0"/>
              <a:t>korunması</a:t>
            </a:r>
            <a:r>
              <a:rPr lang="en-GB" sz="9600" dirty="0" smtClean="0"/>
              <a:t>, </a:t>
            </a:r>
            <a:r>
              <a:rPr lang="en-GB" sz="9600" dirty="0" err="1" smtClean="0"/>
              <a:t>ve</a:t>
            </a:r>
            <a:r>
              <a:rPr lang="en-GB" sz="9600" dirty="0" smtClean="0"/>
              <a:t> </a:t>
            </a:r>
            <a:r>
              <a:rPr lang="en-GB" sz="9600" dirty="0" err="1" smtClean="0"/>
              <a:t>başkalarının</a:t>
            </a:r>
            <a:r>
              <a:rPr lang="en-GB" sz="9600" dirty="0" smtClean="0"/>
              <a:t> </a:t>
            </a:r>
            <a:r>
              <a:rPr lang="en-GB" sz="9600" dirty="0" err="1" smtClean="0"/>
              <a:t>hak</a:t>
            </a:r>
            <a:r>
              <a:rPr lang="en-GB" sz="9600" dirty="0" smtClean="0"/>
              <a:t> </a:t>
            </a:r>
            <a:r>
              <a:rPr lang="en-GB" sz="9600" dirty="0" err="1" smtClean="0"/>
              <a:t>ve</a:t>
            </a:r>
            <a:r>
              <a:rPr lang="en-GB" sz="9600" dirty="0" smtClean="0"/>
              <a:t> </a:t>
            </a:r>
            <a:r>
              <a:rPr lang="en-GB" sz="9600" dirty="0" err="1" smtClean="0"/>
              <a:t>özgürlüklerinin</a:t>
            </a:r>
            <a:r>
              <a:rPr lang="en-GB" sz="9600" dirty="0" smtClean="0"/>
              <a:t> </a:t>
            </a:r>
            <a:r>
              <a:rPr lang="en-GB" sz="9600" dirty="0" err="1" smtClean="0"/>
              <a:t>korunması</a:t>
            </a:r>
            <a:r>
              <a:rPr lang="en-GB" sz="9600" dirty="0" smtClean="0"/>
              <a:t> </a:t>
            </a:r>
            <a:r>
              <a:rPr lang="en-GB" sz="9600" dirty="0" err="1" smtClean="0"/>
              <a:t>sebebiyle</a:t>
            </a:r>
            <a:r>
              <a:rPr lang="en-GB" sz="9600" dirty="0" smtClean="0"/>
              <a:t>. </a:t>
            </a:r>
            <a:endParaRPr lang="en-GB" b="1" dirty="0" smtClean="0">
              <a:latin typeface="+mj-lt"/>
            </a:endParaRPr>
          </a:p>
          <a:p>
            <a:pPr marL="0" indent="0" eaLnBrk="1" fontAlgn="auto" hangingPunct="1">
              <a:spcAft>
                <a:spcPts val="0"/>
              </a:spcAft>
              <a:buNone/>
              <a:defRPr/>
            </a:pPr>
            <a:endParaRPr lang="en-GB" b="1" dirty="0" smtClean="0">
              <a:latin typeface="+mj-lt"/>
            </a:endParaRPr>
          </a:p>
        </p:txBody>
      </p:sp>
      <p:sp>
        <p:nvSpPr>
          <p:cNvPr id="5" name="Rectangle 2"/>
          <p:cNvSpPr>
            <a:spLocks noGrp="1" noChangeArrowheads="1"/>
          </p:cNvSpPr>
          <p:nvPr>
            <p:ph type="title"/>
          </p:nvPr>
        </p:nvSpPr>
        <p:spPr>
          <a:xfrm>
            <a:off x="457200" y="274638"/>
            <a:ext cx="8229600" cy="1191305"/>
          </a:xfrm>
        </p:spPr>
        <p:txBody>
          <a:bodyPr/>
          <a:lstStyle/>
          <a:p>
            <a:pPr eaLnBrk="1" hangingPunct="1"/>
            <a:r>
              <a:rPr lang="en-GB" sz="3000" b="1" dirty="0" err="1"/>
              <a:t>Avrupa</a:t>
            </a:r>
            <a:r>
              <a:rPr lang="en-GB" sz="3000" b="1" dirty="0"/>
              <a:t> </a:t>
            </a:r>
            <a:r>
              <a:rPr lang="en-GB" sz="3000" b="1" dirty="0" err="1"/>
              <a:t>İnsan</a:t>
            </a:r>
            <a:r>
              <a:rPr lang="en-GB" sz="3000" b="1" dirty="0"/>
              <a:t> </a:t>
            </a:r>
            <a:r>
              <a:rPr lang="en-GB" sz="3000" b="1" dirty="0" err="1"/>
              <a:t>Hakları</a:t>
            </a:r>
            <a:r>
              <a:rPr lang="en-GB" sz="3000" b="1" dirty="0"/>
              <a:t> </a:t>
            </a:r>
            <a:r>
              <a:rPr lang="en-GB" sz="3000" b="1" dirty="0" err="1"/>
              <a:t>Sözleşmesi</a:t>
            </a:r>
            <a:r>
              <a:rPr lang="en-GB" sz="3000" b="1" dirty="0"/>
              <a:t> </a:t>
            </a:r>
            <a:r>
              <a:rPr lang="en-GB" sz="3000" b="1" dirty="0" err="1"/>
              <a:t>kapsamındaki</a:t>
            </a:r>
            <a:r>
              <a:rPr lang="en-GB" sz="3000" b="1" dirty="0"/>
              <a:t> </a:t>
            </a:r>
            <a:r>
              <a:rPr lang="en-GB" sz="3000" b="1" dirty="0" err="1"/>
              <a:t>şartlar</a:t>
            </a:r>
            <a:r>
              <a:rPr lang="en-GB" sz="3000" b="1" dirty="0"/>
              <a:t> </a:t>
            </a:r>
            <a:r>
              <a:rPr lang="en-GB" sz="3000" b="1" dirty="0" err="1"/>
              <a:t>ve</a:t>
            </a:r>
            <a:r>
              <a:rPr lang="en-GB" sz="3000" b="1" dirty="0"/>
              <a:t> </a:t>
            </a:r>
            <a:r>
              <a:rPr lang="en-GB" sz="3000" b="1" dirty="0" err="1"/>
              <a:t>güvenceler</a:t>
            </a:r>
            <a:endParaRPr lang="en-GB" sz="30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133</a:t>
            </a:fld>
            <a:endParaRPr lang="en-US"/>
          </a:p>
        </p:txBody>
      </p:sp>
    </p:spTree>
    <p:extLst>
      <p:ext uri="{BB962C8B-B14F-4D97-AF65-F5344CB8AC3E}">
        <p14:creationId xmlns:p14="http://schemas.microsoft.com/office/powerpoint/2010/main" val="359653449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585200" cy="4931229"/>
          </a:xfrm>
        </p:spPr>
        <p:txBody>
          <a:bodyPr rtlCol="0">
            <a:normAutofit fontScale="85000" lnSpcReduction="20000"/>
          </a:bodyPr>
          <a:lstStyle/>
          <a:p>
            <a:pPr eaLnBrk="1" fontAlgn="auto" hangingPunct="1">
              <a:spcAft>
                <a:spcPts val="0"/>
              </a:spcAft>
              <a:defRPr/>
            </a:pPr>
            <a:r>
              <a:rPr lang="tr-TR" b="1" dirty="0" smtClean="0">
                <a:latin typeface="+mj-lt"/>
              </a:rPr>
              <a:t>Sınırlamanın gerekliliği: </a:t>
            </a:r>
            <a:r>
              <a:rPr lang="tr-TR" dirty="0" smtClean="0">
                <a:latin typeface="+mj-lt"/>
              </a:rPr>
              <a:t>Belirli bir toplumsal ihtiyacın karşılanması açısından gerekliliğin </a:t>
            </a:r>
            <a:r>
              <a:rPr lang="tr-TR" b="1" dirty="0" smtClean="0">
                <a:latin typeface="+mj-lt"/>
              </a:rPr>
              <a:t>ispatlanması</a:t>
            </a:r>
            <a:r>
              <a:rPr lang="tr-TR" baseline="30000" dirty="0" smtClean="0">
                <a:latin typeface="+mj-lt"/>
              </a:rPr>
              <a:t>[11]</a:t>
            </a:r>
            <a:endParaRPr lang="tr-TR" dirty="0" smtClean="0">
              <a:latin typeface="+mj-lt"/>
            </a:endParaRPr>
          </a:p>
          <a:p>
            <a:pPr lvl="1" eaLnBrk="1" fontAlgn="auto" hangingPunct="1">
              <a:spcBef>
                <a:spcPts val="1200"/>
              </a:spcBef>
              <a:spcAft>
                <a:spcPts val="0"/>
              </a:spcAft>
              <a:defRPr/>
            </a:pPr>
            <a:r>
              <a:rPr lang="tr-TR" b="1" dirty="0" smtClean="0">
                <a:latin typeface="+mj-lt"/>
              </a:rPr>
              <a:t>Belirli bir toplumsal ihtiyaç saptanmalı </a:t>
            </a:r>
            <a:r>
              <a:rPr lang="tr-TR" dirty="0" smtClean="0">
                <a:latin typeface="+mj-lt"/>
              </a:rPr>
              <a:t>(güdülen meşru amacın geniş anlamı dahilinde</a:t>
            </a:r>
            <a:r>
              <a:rPr lang="tr-TR" baseline="30000" dirty="0" smtClean="0"/>
              <a:t>[12]</a:t>
            </a:r>
            <a:r>
              <a:rPr lang="tr-TR" dirty="0" smtClean="0">
                <a:latin typeface="+mj-lt"/>
              </a:rPr>
              <a:t>) ve ispatlanmalıdır.</a:t>
            </a:r>
            <a:r>
              <a:rPr lang="tr-TR" baseline="30000" dirty="0" smtClean="0">
                <a:latin typeface="+mj-lt"/>
              </a:rPr>
              <a:t>[10]</a:t>
            </a:r>
            <a:r>
              <a:rPr lang="tr-TR" dirty="0" smtClean="0">
                <a:latin typeface="+mj-lt"/>
              </a:rPr>
              <a:t> Bu ihtiyaç belirli bir ciddiyet, aciliyet ve sürat içermelidir.</a:t>
            </a:r>
            <a:r>
              <a:rPr lang="tr-TR" sz="2700" baseline="30000" dirty="0" smtClean="0"/>
              <a:t>[13§3.14; 3.17; 3.19] [14]</a:t>
            </a:r>
          </a:p>
          <a:p>
            <a:pPr marL="717550" lvl="1" indent="0" eaLnBrk="1" fontAlgn="auto" hangingPunct="1">
              <a:spcAft>
                <a:spcPts val="0"/>
              </a:spcAft>
              <a:buNone/>
              <a:defRPr/>
            </a:pPr>
            <a:r>
              <a:rPr lang="tr-TR" sz="2700" i="1" dirty="0" smtClean="0"/>
              <a:t>Tespit edilen bu toplumsal ihtiyaç sınırlamanın yürürlüğe konması/düzenlenmesi/uygulanması bakımından gerekçeyi oluşturacaktır (orantılılığın sağlanması için bu gerekçelerin hukuki dayanakta belirtilmesi gerekecektir</a:t>
            </a:r>
            <a:r>
              <a:rPr lang="tr-TR" sz="2700" baseline="30000" dirty="0" smtClean="0">
                <a:sym typeface="Wingdings" panose="05000000000000000000" pitchFamily="2" charset="2"/>
              </a:rPr>
              <a:t>[9§50] [slayt 29, 34]</a:t>
            </a:r>
            <a:r>
              <a:rPr lang="tr-TR" sz="2700" dirty="0" smtClean="0">
                <a:sym typeface="Wingdings" panose="05000000000000000000" pitchFamily="2" charset="2"/>
              </a:rPr>
              <a:t>).</a:t>
            </a:r>
            <a:endParaRPr lang="tr-TR" sz="2700" baseline="30000" dirty="0" smtClean="0"/>
          </a:p>
          <a:p>
            <a:pPr lvl="1" eaLnBrk="1" fontAlgn="auto" hangingPunct="1">
              <a:spcBef>
                <a:spcPts val="1200"/>
              </a:spcBef>
              <a:spcAft>
                <a:spcPts val="0"/>
              </a:spcAft>
              <a:defRPr/>
            </a:pPr>
            <a:r>
              <a:rPr lang="tr-TR" b="1" dirty="0" smtClean="0"/>
              <a:t>Sınırlama söz konusu ihtiyacın karşılanması bakımından uygun olmalıdır </a:t>
            </a:r>
            <a:r>
              <a:rPr lang="tr-TR" dirty="0" smtClean="0"/>
              <a:t>(toplumun uğrayacağı zararı fiilen azaltmalıdır). Aynı amacı taşıyan mevcut tedbirlerin etkinliğinin incelenmesi ve bunların neden yeterli olmadığının izah edilmesini de içerebilir.</a:t>
            </a:r>
            <a:r>
              <a:rPr lang="tr-TR" baseline="30000" dirty="0" smtClean="0"/>
              <a:t>[13 §3.19; 3.26] [15]</a:t>
            </a:r>
          </a:p>
          <a:p>
            <a:pPr lvl="1" eaLnBrk="1" fontAlgn="auto" hangingPunct="1">
              <a:spcAft>
                <a:spcPts val="0"/>
              </a:spcAft>
              <a:defRPr/>
            </a:pPr>
            <a:endParaRPr lang="tr-TR" sz="2700" dirty="0" smtClean="0"/>
          </a:p>
        </p:txBody>
      </p:sp>
      <p:sp>
        <p:nvSpPr>
          <p:cNvPr id="5" name="Rectangle 2"/>
          <p:cNvSpPr>
            <a:spLocks noGrp="1" noChangeArrowheads="1"/>
          </p:cNvSpPr>
          <p:nvPr>
            <p:ph type="title"/>
          </p:nvPr>
        </p:nvSpPr>
        <p:spPr>
          <a:xfrm>
            <a:off x="457200" y="274638"/>
            <a:ext cx="8229600" cy="1325562"/>
          </a:xfrm>
        </p:spPr>
        <p:txBody>
          <a:bodyPr/>
          <a:lstStyle/>
          <a:p>
            <a:pPr eaLnBrk="1" hangingPunct="1"/>
            <a:r>
              <a:rPr lang="en-GB" sz="3000" b="1" dirty="0" err="1"/>
              <a:t>Avrupa</a:t>
            </a:r>
            <a:r>
              <a:rPr lang="en-GB" sz="3000" b="1" dirty="0"/>
              <a:t> </a:t>
            </a:r>
            <a:r>
              <a:rPr lang="en-GB" sz="3000" b="1" dirty="0" err="1"/>
              <a:t>İnsan</a:t>
            </a:r>
            <a:r>
              <a:rPr lang="en-GB" sz="3000" b="1" dirty="0"/>
              <a:t> </a:t>
            </a:r>
            <a:r>
              <a:rPr lang="en-GB" sz="3000" b="1" dirty="0" err="1"/>
              <a:t>Hakları</a:t>
            </a:r>
            <a:r>
              <a:rPr lang="en-GB" sz="3000" b="1" dirty="0"/>
              <a:t> </a:t>
            </a:r>
            <a:r>
              <a:rPr lang="en-GB" sz="3000" b="1" dirty="0" err="1"/>
              <a:t>Sözleşmesi</a:t>
            </a:r>
            <a:r>
              <a:rPr lang="en-GB" sz="3000" b="1" dirty="0"/>
              <a:t> </a:t>
            </a:r>
            <a:r>
              <a:rPr lang="en-GB" sz="3000" b="1" dirty="0" err="1"/>
              <a:t>kapsamındaki</a:t>
            </a:r>
            <a:r>
              <a:rPr lang="en-GB" sz="3000" b="1" dirty="0"/>
              <a:t> </a:t>
            </a:r>
            <a:r>
              <a:rPr lang="en-GB" sz="3000" b="1" dirty="0" err="1"/>
              <a:t>şartlar</a:t>
            </a:r>
            <a:r>
              <a:rPr lang="en-GB" sz="3000" b="1" dirty="0"/>
              <a:t> </a:t>
            </a:r>
            <a:r>
              <a:rPr lang="en-GB" sz="3000" b="1" dirty="0" err="1"/>
              <a:t>ve</a:t>
            </a:r>
            <a:r>
              <a:rPr lang="en-GB" sz="3000" b="1" dirty="0"/>
              <a:t> </a:t>
            </a:r>
            <a:r>
              <a:rPr lang="en-GB" sz="3000" b="1" dirty="0" err="1"/>
              <a:t>güvenceler</a:t>
            </a:r>
            <a:endParaRPr lang="en-GB" sz="30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134</a:t>
            </a:fld>
            <a:endParaRPr lang="en-US"/>
          </a:p>
        </p:txBody>
      </p:sp>
    </p:spTree>
    <p:extLst>
      <p:ext uri="{BB962C8B-B14F-4D97-AF65-F5344CB8AC3E}">
        <p14:creationId xmlns:p14="http://schemas.microsoft.com/office/powerpoint/2010/main" val="841742860"/>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34313"/>
            <a:ext cx="8229600" cy="5021941"/>
          </a:xfrm>
        </p:spPr>
        <p:txBody>
          <a:bodyPr rtlCol="0">
            <a:normAutofit fontScale="25000" lnSpcReduction="20000"/>
          </a:bodyPr>
          <a:lstStyle/>
          <a:p>
            <a:pPr marL="261938" indent="-261938" eaLnBrk="1" fontAlgn="auto" hangingPunct="1">
              <a:spcAft>
                <a:spcPts val="0"/>
              </a:spcAft>
              <a:defRPr/>
            </a:pPr>
            <a:r>
              <a:rPr lang="tr-TR" sz="7200" b="1" dirty="0" smtClean="0"/>
              <a:t>Güdülen amaçla orantılılık (kanıtlanması gerekir) </a:t>
            </a:r>
            <a:r>
              <a:rPr lang="tr-TR" sz="7200" baseline="30000" dirty="0" smtClean="0"/>
              <a:t>[16]</a:t>
            </a:r>
            <a:r>
              <a:rPr lang="tr-TR" sz="7200" dirty="0" smtClean="0"/>
              <a:t>:</a:t>
            </a:r>
          </a:p>
          <a:p>
            <a:pPr marL="363538" lvl="1" indent="0" eaLnBrk="1" fontAlgn="auto" hangingPunct="1">
              <a:spcAft>
                <a:spcPts val="0"/>
              </a:spcAft>
              <a:buNone/>
              <a:defRPr/>
            </a:pPr>
            <a:r>
              <a:rPr lang="tr-TR" sz="7200" b="1" dirty="0" smtClean="0"/>
              <a:t>1. Müdahale kesinlikle gerekli olanla </a:t>
            </a:r>
            <a:r>
              <a:rPr lang="tr-TR" sz="7200" b="1" dirty="0" smtClean="0"/>
              <a:t>sınırlandırılmalıdır.</a:t>
            </a:r>
            <a:endParaRPr lang="tr-TR" sz="7200" dirty="0" smtClean="0"/>
          </a:p>
          <a:p>
            <a:pPr marL="536575" lvl="2" indent="-361950" eaLnBrk="1" fontAlgn="auto" hangingPunct="1">
              <a:spcAft>
                <a:spcPts val="0"/>
              </a:spcAft>
              <a:buFont typeface="Wingdings" panose="05000000000000000000" pitchFamily="2" charset="2"/>
              <a:buChar char="ü"/>
              <a:defRPr/>
            </a:pPr>
            <a:r>
              <a:rPr lang="tr-TR" sz="7200" b="1" dirty="0" smtClean="0"/>
              <a:t>Bağlama uygunluk: </a:t>
            </a:r>
            <a:r>
              <a:rPr lang="tr-TR" sz="7200" dirty="0" smtClean="0"/>
              <a:t>toplumsal ihtiyacın ciddiyetine (mesele ne denli ciddiyet taşıyorsa, müdahale o kadar haklı gerekçelere dayandırılabilir</a:t>
            </a:r>
            <a:r>
              <a:rPr lang="tr-TR" sz="7200" baseline="30000" dirty="0" smtClean="0"/>
              <a:t>[18]</a:t>
            </a:r>
            <a:r>
              <a:rPr lang="tr-TR" sz="7200" dirty="0" smtClean="0"/>
              <a:t>), sınırlanan özgürlüğün meşruiyetine (toplanan bilgilerin hassasiyeti, duruma özgü koşullarda yurttaşların mahremiyet beklentisinin yüksekliği veya düşüklüğü, sınırlanan hakkın önemi…) göre değişiklik gösterir.</a:t>
            </a:r>
            <a:r>
              <a:rPr lang="tr-TR" sz="7200" baseline="30000" dirty="0" smtClean="0"/>
              <a:t>[19]</a:t>
            </a:r>
          </a:p>
          <a:p>
            <a:pPr marL="536575" lvl="2" indent="-361950" eaLnBrk="1" fontAlgn="auto" hangingPunct="1">
              <a:spcAft>
                <a:spcPts val="0"/>
              </a:spcAft>
              <a:buFont typeface="Wingdings" panose="05000000000000000000" pitchFamily="2" charset="2"/>
              <a:buChar char="ü"/>
              <a:defRPr/>
            </a:pPr>
            <a:r>
              <a:rPr lang="tr-TR" sz="7200" b="1" dirty="0" smtClean="0"/>
              <a:t>Kapsamı güdülen amaca ulaşılması için gerekeni aşmamalıdır</a:t>
            </a:r>
            <a:r>
              <a:rPr lang="tr-TR" sz="7200" baseline="30000" dirty="0" smtClean="0"/>
              <a:t>[20]</a:t>
            </a:r>
            <a:r>
              <a:rPr lang="tr-TR" sz="7200" dirty="0" smtClean="0"/>
              <a:t>: özel hayatın gizliliğine yönelik ihlallerin boyutunu, etkilenen insanların sayısını</a:t>
            </a:r>
            <a:r>
              <a:rPr lang="tr-TR" sz="7200" baseline="30000" dirty="0" smtClean="0"/>
              <a:t>[21]</a:t>
            </a:r>
            <a:r>
              <a:rPr lang="tr-TR" sz="7200" dirty="0" smtClean="0"/>
              <a:t>, tedbirin uygulanma örneklerini (kolluk makamlarının karar ve işlem yetkileri açıkça gerekli olanla sınırlandırılmalıdır) </a:t>
            </a:r>
            <a:r>
              <a:rPr lang="tr-TR" sz="7200" dirty="0"/>
              <a:t>ve </a:t>
            </a:r>
            <a:r>
              <a:rPr lang="tr-TR" sz="7200" dirty="0" smtClean="0"/>
              <a:t>tedbirin yürürlükte olacağı süreyi mümkün </a:t>
            </a:r>
            <a:r>
              <a:rPr lang="tr-TR" sz="7200" dirty="0"/>
              <a:t>olduğunca sınırlı </a:t>
            </a:r>
            <a:r>
              <a:rPr lang="tr-TR" sz="7200" dirty="0" smtClean="0"/>
              <a:t>tutmak</a:t>
            </a:r>
            <a:r>
              <a:rPr lang="tr-TR" sz="7200" dirty="0"/>
              <a:t>.</a:t>
            </a:r>
            <a:r>
              <a:rPr lang="tr-TR" sz="7200" baseline="30000" dirty="0" smtClean="0"/>
              <a:t>[22]</a:t>
            </a:r>
          </a:p>
          <a:p>
            <a:pPr marL="536575" lvl="2" indent="-361950" eaLnBrk="1" fontAlgn="auto" hangingPunct="1">
              <a:spcAft>
                <a:spcPts val="0"/>
              </a:spcAft>
              <a:buFont typeface="Wingdings" panose="05000000000000000000" pitchFamily="2" charset="2"/>
              <a:buChar char="ü"/>
              <a:defRPr/>
            </a:pPr>
            <a:r>
              <a:rPr lang="tr-TR" sz="7200" b="1" dirty="0" smtClean="0"/>
              <a:t>Nitelik olarak en az kısıtlayıcı müdahale tercih edilmelidir: </a:t>
            </a:r>
            <a:r>
              <a:rPr lang="tr-TR" sz="7200" dirty="0" smtClean="0"/>
              <a:t>acil toplumsal ihtiyaç daha az kısıtlayıcı bir tedbirle tatmin edici bir şekilde karşılanamaz olmalıdır</a:t>
            </a:r>
            <a:r>
              <a:rPr lang="tr-TR" sz="7200" baseline="30000" dirty="0" smtClean="0"/>
              <a:t>[23, 24]</a:t>
            </a:r>
            <a:r>
              <a:rPr lang="tr-TR" sz="7200" dirty="0" smtClean="0"/>
              <a:t>. </a:t>
            </a:r>
            <a:r>
              <a:rPr lang="tr-TR" sz="7200" dirty="0" err="1" smtClean="0"/>
              <a:t>Örn</a:t>
            </a:r>
            <a:r>
              <a:rPr lang="tr-TR" sz="7200" dirty="0" smtClean="0"/>
              <a:t>.: yayını engelleyen ihtiyati tedbir/haber kaynağının açıklanması</a:t>
            </a:r>
            <a:r>
              <a:rPr lang="tr-TR" sz="7200" baseline="30000" dirty="0" smtClean="0"/>
              <a:t>[25]</a:t>
            </a:r>
            <a:r>
              <a:rPr lang="tr-TR" sz="7200" dirty="0" smtClean="0"/>
              <a:t>; daha az müdahale içeren soruşturma yöntemleri yetersiz kaldığından, GPS takibi kabul edilmiş bulunmaktadır.</a:t>
            </a:r>
            <a:r>
              <a:rPr lang="tr-TR" sz="7200" baseline="30000" dirty="0" smtClean="0"/>
              <a:t>[15]</a:t>
            </a:r>
          </a:p>
          <a:p>
            <a:pPr marL="536575" lvl="2" indent="-361950" eaLnBrk="1" fontAlgn="auto" hangingPunct="1">
              <a:spcAft>
                <a:spcPts val="0"/>
              </a:spcAft>
              <a:buFont typeface="Wingdings" panose="05000000000000000000" pitchFamily="2" charset="2"/>
              <a:buChar char="ü"/>
              <a:defRPr/>
            </a:pPr>
            <a:r>
              <a:rPr lang="tr-TR" sz="7200" b="1" dirty="0" smtClean="0"/>
              <a:t>Müdahalenin genel etkisi, fiiliyatta </a:t>
            </a:r>
            <a:r>
              <a:rPr lang="tr-TR" sz="7200" dirty="0" smtClean="0"/>
              <a:t>koruma altındaki bir hakkın </a:t>
            </a:r>
            <a:r>
              <a:rPr lang="tr-TR" sz="7200" b="1" dirty="0" smtClean="0"/>
              <a:t>ortadan kaldırılmasına yol açmamalıdır.</a:t>
            </a:r>
            <a:endParaRPr lang="tr-TR" sz="3800" baseline="30000" dirty="0" smtClean="0">
              <a:latin typeface="+mj-lt"/>
            </a:endParaRPr>
          </a:p>
          <a:p>
            <a:pPr lvl="1" eaLnBrk="1" fontAlgn="auto" hangingPunct="1">
              <a:spcAft>
                <a:spcPts val="0"/>
              </a:spcAft>
              <a:defRPr/>
            </a:pPr>
            <a:endParaRPr lang="tr-TR" dirty="0" smtClean="0">
              <a:latin typeface="+mj-lt"/>
            </a:endParaRPr>
          </a:p>
          <a:p>
            <a:pPr marL="0" indent="0" eaLnBrk="1" fontAlgn="auto" hangingPunct="1">
              <a:spcAft>
                <a:spcPts val="0"/>
              </a:spcAft>
              <a:buNone/>
              <a:defRPr/>
            </a:pPr>
            <a:endParaRPr lang="tr-TR" dirty="0" smtClean="0">
              <a:latin typeface="+mj-lt"/>
            </a:endParaRPr>
          </a:p>
        </p:txBody>
      </p:sp>
      <p:sp>
        <p:nvSpPr>
          <p:cNvPr id="5" name="Rectangle 2"/>
          <p:cNvSpPr>
            <a:spLocks noGrp="1" noChangeArrowheads="1"/>
          </p:cNvSpPr>
          <p:nvPr>
            <p:ph type="title"/>
          </p:nvPr>
        </p:nvSpPr>
        <p:spPr>
          <a:xfrm>
            <a:off x="457200" y="274638"/>
            <a:ext cx="8229600" cy="1325562"/>
          </a:xfrm>
        </p:spPr>
        <p:txBody>
          <a:bodyPr/>
          <a:lstStyle/>
          <a:p>
            <a:pPr eaLnBrk="1" hangingPunct="1"/>
            <a:r>
              <a:rPr lang="en-GB" sz="3000" b="1" dirty="0" err="1"/>
              <a:t>Avrupa</a:t>
            </a:r>
            <a:r>
              <a:rPr lang="en-GB" sz="3000" b="1" dirty="0"/>
              <a:t> </a:t>
            </a:r>
            <a:r>
              <a:rPr lang="en-GB" sz="3000" b="1" dirty="0" err="1"/>
              <a:t>İnsan</a:t>
            </a:r>
            <a:r>
              <a:rPr lang="en-GB" sz="3000" b="1" dirty="0"/>
              <a:t> </a:t>
            </a:r>
            <a:r>
              <a:rPr lang="en-GB" sz="3000" b="1" dirty="0" err="1"/>
              <a:t>Hakları</a:t>
            </a:r>
            <a:r>
              <a:rPr lang="en-GB" sz="3000" b="1" dirty="0"/>
              <a:t> </a:t>
            </a:r>
            <a:r>
              <a:rPr lang="en-GB" sz="3000" b="1" dirty="0" err="1"/>
              <a:t>Sözleşmesi</a:t>
            </a:r>
            <a:r>
              <a:rPr lang="en-GB" sz="3000" b="1" dirty="0"/>
              <a:t> </a:t>
            </a:r>
            <a:r>
              <a:rPr lang="en-GB" sz="3000" b="1" dirty="0" err="1"/>
              <a:t>kapsamındaki</a:t>
            </a:r>
            <a:r>
              <a:rPr lang="en-GB" sz="3000" b="1" dirty="0"/>
              <a:t> </a:t>
            </a:r>
            <a:r>
              <a:rPr lang="en-GB" sz="3000" b="1" dirty="0" err="1"/>
              <a:t>şartlar</a:t>
            </a:r>
            <a:r>
              <a:rPr lang="en-GB" sz="3000" b="1" dirty="0"/>
              <a:t> </a:t>
            </a:r>
            <a:r>
              <a:rPr lang="en-GB" sz="3000" b="1" dirty="0" err="1"/>
              <a:t>ve</a:t>
            </a:r>
            <a:r>
              <a:rPr lang="en-GB" sz="3000" b="1" dirty="0"/>
              <a:t> </a:t>
            </a:r>
            <a:r>
              <a:rPr lang="en-GB" sz="3000" b="1" dirty="0" err="1"/>
              <a:t>güvenceler</a:t>
            </a:r>
            <a:endParaRPr lang="en-GB" sz="30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135</a:t>
            </a:fld>
            <a:endParaRPr lang="en-US"/>
          </a:p>
        </p:txBody>
      </p:sp>
    </p:spTree>
    <p:extLst>
      <p:ext uri="{BB962C8B-B14F-4D97-AF65-F5344CB8AC3E}">
        <p14:creationId xmlns:p14="http://schemas.microsoft.com/office/powerpoint/2010/main" val="4038523270"/>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348819" y="1115044"/>
            <a:ext cx="8563428" cy="5257800"/>
          </a:xfrm>
        </p:spPr>
        <p:txBody>
          <a:bodyPr rtlCol="0">
            <a:noAutofit/>
          </a:bodyPr>
          <a:lstStyle/>
          <a:p>
            <a:pPr marL="261938" lvl="0" indent="-261938" eaLnBrk="1" fontAlgn="auto" hangingPunct="1">
              <a:spcAft>
                <a:spcPts val="0"/>
              </a:spcAft>
              <a:defRPr/>
            </a:pPr>
            <a:r>
              <a:rPr lang="tr-TR" sz="1800" b="1" dirty="0" smtClean="0"/>
              <a:t>Güdülen amaçla orantılılık (kanıtlanması gerekir</a:t>
            </a:r>
            <a:r>
              <a:rPr lang="tr-TR" sz="1800" b="1" dirty="0" smtClean="0">
                <a:solidFill>
                  <a:prstClr val="black"/>
                </a:solidFill>
              </a:rPr>
              <a:t>) </a:t>
            </a:r>
            <a:r>
              <a:rPr lang="tr-TR" sz="1800" dirty="0" smtClean="0">
                <a:solidFill>
                  <a:prstClr val="black"/>
                </a:solidFill>
              </a:rPr>
              <a:t>(devamla):</a:t>
            </a:r>
          </a:p>
          <a:p>
            <a:pPr marL="363538" lvl="1" indent="0" eaLnBrk="1" fontAlgn="auto" hangingPunct="1">
              <a:spcAft>
                <a:spcPts val="0"/>
              </a:spcAft>
              <a:buNone/>
              <a:defRPr/>
            </a:pPr>
            <a:r>
              <a:rPr lang="tr-TR" sz="2000" b="1" dirty="0" smtClean="0">
                <a:latin typeface="+mj-lt"/>
              </a:rPr>
              <a:t>2. Yeterli ve etkili</a:t>
            </a:r>
            <a:r>
              <a:rPr lang="tr-TR" sz="2000" b="1" baseline="30000" dirty="0" smtClean="0">
                <a:latin typeface="+mj-lt"/>
              </a:rPr>
              <a:t>[26]</a:t>
            </a:r>
            <a:r>
              <a:rPr lang="tr-TR" sz="2000" b="1" dirty="0" smtClean="0">
                <a:latin typeface="+mj-lt"/>
              </a:rPr>
              <a:t> güvenceler uygulamaya geçirilmelidir:</a:t>
            </a:r>
          </a:p>
          <a:p>
            <a:pPr marL="711200" lvl="2" indent="-174625" eaLnBrk="1" fontAlgn="auto" hangingPunct="1">
              <a:spcBef>
                <a:spcPts val="100"/>
              </a:spcBef>
              <a:spcAft>
                <a:spcPts val="0"/>
              </a:spcAft>
              <a:buFont typeface="Arial" panose="020B0604020202020204" pitchFamily="34" charset="0"/>
              <a:buChar char="•"/>
              <a:defRPr/>
            </a:pPr>
            <a:r>
              <a:rPr lang="tr-TR" sz="2000" b="1" dirty="0" smtClean="0">
                <a:latin typeface="+mj-lt"/>
              </a:rPr>
              <a:t>Güvenceler söz konusu hakka</a:t>
            </a:r>
            <a:r>
              <a:rPr lang="tr-TR" sz="2000" baseline="30000" dirty="0" smtClean="0"/>
              <a:t>[25§55]</a:t>
            </a:r>
            <a:r>
              <a:rPr lang="tr-TR" sz="2000" dirty="0" smtClean="0">
                <a:latin typeface="+mj-lt"/>
              </a:rPr>
              <a:t>, dolayısıyla orantılılığa ve özgürlüğün sınırlandırılmasına yönelik başkaca gerekliliklere </a:t>
            </a:r>
            <a:r>
              <a:rPr lang="tr-TR" sz="2000" b="1" dirty="0" smtClean="0"/>
              <a:t>saygı gösterilmesini “mümkün kılan”</a:t>
            </a:r>
            <a:r>
              <a:rPr lang="tr-TR" sz="2000" b="1" baseline="30000" dirty="0" smtClean="0"/>
              <a:t>[27]</a:t>
            </a:r>
            <a:r>
              <a:rPr lang="tr-TR" sz="2000" b="1" dirty="0" smtClean="0"/>
              <a:t>, </a:t>
            </a:r>
            <a:r>
              <a:rPr lang="tr-TR" sz="2000" dirty="0" smtClean="0"/>
              <a:t>böylelikle keyfiliği önleyen </a:t>
            </a:r>
            <a:r>
              <a:rPr lang="tr-TR" sz="2000" b="1" dirty="0" smtClean="0"/>
              <a:t>tedbirlerdir</a:t>
            </a:r>
            <a:r>
              <a:rPr lang="tr-TR" sz="2000" baseline="30000" dirty="0" smtClean="0"/>
              <a:t>[27]</a:t>
            </a:r>
            <a:r>
              <a:rPr lang="tr-TR" sz="2000" dirty="0" smtClean="0">
                <a:latin typeface="+mj-lt"/>
              </a:rPr>
              <a:t>. </a:t>
            </a:r>
          </a:p>
          <a:p>
            <a:pPr marL="711200" lvl="2" indent="-174625" eaLnBrk="1" fontAlgn="auto" hangingPunct="1">
              <a:spcAft>
                <a:spcPts val="0"/>
              </a:spcAft>
              <a:buFont typeface="Arial" panose="020B0604020202020204" pitchFamily="34" charset="0"/>
              <a:buChar char="•"/>
              <a:defRPr/>
            </a:pPr>
            <a:r>
              <a:rPr lang="tr-TR" sz="2000" b="1" dirty="0" smtClean="0">
                <a:latin typeface="+mj-lt"/>
              </a:rPr>
              <a:t>Güvenceler, gereklilik veya orantılılık kıstasları zayıf kaldığında </a:t>
            </a:r>
            <a:r>
              <a:rPr lang="tr-TR" sz="2000" dirty="0" smtClean="0">
                <a:latin typeface="+mj-lt"/>
              </a:rPr>
              <a:t>ya da genel hukukun öngördüğü teminatlar özel durumlar karşısında kullanışsız olduğunda </a:t>
            </a:r>
            <a:r>
              <a:rPr lang="tr-TR" sz="2000" b="1" dirty="0" smtClean="0">
                <a:latin typeface="+mj-lt"/>
              </a:rPr>
              <a:t>muadil bir koruma sağlamak amacıyla da kullanılabilir</a:t>
            </a:r>
            <a:r>
              <a:rPr lang="tr-TR" sz="2000" dirty="0" smtClean="0">
                <a:latin typeface="+mj-lt"/>
              </a:rPr>
              <a:t>.</a:t>
            </a:r>
            <a:r>
              <a:rPr lang="tr-TR" sz="2000" baseline="30000" dirty="0" smtClean="0"/>
              <a:t>[26§55]</a:t>
            </a:r>
            <a:r>
              <a:rPr lang="tr-TR" sz="2000" dirty="0" smtClean="0"/>
              <a:t> Örneğin, kanunen “hassas” verilerin işlenmesi belirli bir soruşturmanın amaçları bakımından mutlak surette gerekli olmadığı müddetçe yasaklanmış olabilirse de</a:t>
            </a:r>
            <a:r>
              <a:rPr lang="tr-TR" sz="2000" baseline="30000" dirty="0" smtClean="0"/>
              <a:t>[28]</a:t>
            </a:r>
            <a:r>
              <a:rPr lang="tr-TR" sz="2000" dirty="0" smtClean="0"/>
              <a:t>, sosyal ağlar üzerinden otomatik olarak toplanan kamusal veriler bakımından bunu önlemek neredeyse imkânsızdır.</a:t>
            </a:r>
          </a:p>
          <a:p>
            <a:pPr marL="711200" lvl="2" indent="-174625" eaLnBrk="1" fontAlgn="auto" hangingPunct="1">
              <a:spcAft>
                <a:spcPts val="0"/>
              </a:spcAft>
              <a:buFont typeface="Arial" panose="020B0604020202020204" pitchFamily="34" charset="0"/>
              <a:buChar char="•"/>
              <a:defRPr/>
            </a:pPr>
            <a:r>
              <a:rPr lang="tr-TR" sz="2000" b="1" dirty="0" smtClean="0">
                <a:latin typeface="+mj-lt"/>
              </a:rPr>
              <a:t>Güvenceler esasen iki tür tedbir içerir: </a:t>
            </a:r>
            <a:r>
              <a:rPr lang="tr-TR" sz="2000" dirty="0" smtClean="0">
                <a:latin typeface="+mj-lt"/>
              </a:rPr>
              <a:t>(1) Kanunun sınırlarının belirlenmesi ve bu sınırların kanunda açıkça belirtilmesi (maddi anlam) ve (2) bu sınırlara (ve daha genel anlamda diğer hak koruma gerekliliklerine) uyulmasını sağlayan icra ve denetim tedbirleri.</a:t>
            </a:r>
          </a:p>
        </p:txBody>
      </p:sp>
      <p:sp>
        <p:nvSpPr>
          <p:cNvPr id="5" name="Rectangle 2"/>
          <p:cNvSpPr>
            <a:spLocks noGrp="1" noChangeArrowheads="1"/>
          </p:cNvSpPr>
          <p:nvPr>
            <p:ph type="title"/>
          </p:nvPr>
        </p:nvSpPr>
        <p:spPr>
          <a:xfrm>
            <a:off x="457200" y="34798"/>
            <a:ext cx="8229600" cy="1035276"/>
          </a:xfrm>
        </p:spPr>
        <p:txBody>
          <a:bodyPr/>
          <a:lstStyle/>
          <a:p>
            <a:pPr eaLnBrk="1" hangingPunct="1"/>
            <a:r>
              <a:rPr lang="en-GB" sz="2800" b="1" dirty="0" err="1"/>
              <a:t>Avrupa</a:t>
            </a:r>
            <a:r>
              <a:rPr lang="en-GB" sz="2800" b="1" dirty="0"/>
              <a:t> </a:t>
            </a:r>
            <a:r>
              <a:rPr lang="en-GB" sz="2800" b="1" dirty="0" err="1"/>
              <a:t>İnsan</a:t>
            </a:r>
            <a:r>
              <a:rPr lang="en-GB" sz="2800" b="1" dirty="0"/>
              <a:t> </a:t>
            </a:r>
            <a:r>
              <a:rPr lang="en-GB" sz="2800" b="1" dirty="0" err="1"/>
              <a:t>Hakları</a:t>
            </a:r>
            <a:r>
              <a:rPr lang="en-GB" sz="2800" b="1" dirty="0"/>
              <a:t> </a:t>
            </a:r>
            <a:r>
              <a:rPr lang="en-GB" sz="2800" b="1" dirty="0" err="1"/>
              <a:t>Sözleşmesi</a:t>
            </a:r>
            <a:r>
              <a:rPr lang="en-GB" sz="2800" b="1" dirty="0"/>
              <a:t> </a:t>
            </a:r>
            <a:r>
              <a:rPr lang="en-GB" sz="2800" b="1" dirty="0" err="1"/>
              <a:t>kapsamındaki</a:t>
            </a:r>
            <a:r>
              <a:rPr lang="en-GB" sz="2800" b="1" dirty="0"/>
              <a:t> </a:t>
            </a:r>
            <a:r>
              <a:rPr lang="en-GB" sz="2800" b="1" dirty="0" smtClean="0"/>
              <a:t/>
            </a:r>
            <a:br>
              <a:rPr lang="en-GB" sz="2800" b="1" dirty="0" smtClean="0"/>
            </a:br>
            <a:r>
              <a:rPr lang="en-GB" sz="2800" b="1" dirty="0" err="1" smtClean="0"/>
              <a:t>şartlar</a:t>
            </a:r>
            <a:r>
              <a:rPr lang="en-GB" sz="2800" b="1" dirty="0" smtClean="0"/>
              <a:t> </a:t>
            </a:r>
            <a:r>
              <a:rPr lang="en-GB" sz="2800" b="1" dirty="0" err="1"/>
              <a:t>ve</a:t>
            </a:r>
            <a:r>
              <a:rPr lang="en-GB" sz="2800" b="1" dirty="0"/>
              <a:t> </a:t>
            </a:r>
            <a:r>
              <a:rPr lang="en-GB" sz="2800" b="1" dirty="0" err="1"/>
              <a:t>güvenceler</a:t>
            </a:r>
            <a:endParaRPr lang="en-GB" sz="26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136</a:t>
            </a:fld>
            <a:endParaRPr lang="en-US"/>
          </a:p>
        </p:txBody>
      </p:sp>
    </p:spTree>
    <p:extLst>
      <p:ext uri="{BB962C8B-B14F-4D97-AF65-F5344CB8AC3E}">
        <p14:creationId xmlns:p14="http://schemas.microsoft.com/office/powerpoint/2010/main" val="3611551918"/>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058937"/>
            <a:ext cx="8556171" cy="4974772"/>
          </a:xfrm>
        </p:spPr>
        <p:txBody>
          <a:bodyPr rtlCol="0">
            <a:normAutofit fontScale="25000" lnSpcReduction="20000"/>
          </a:bodyPr>
          <a:lstStyle/>
          <a:p>
            <a:pPr marL="174625" lvl="2" indent="0" eaLnBrk="1" fontAlgn="auto" hangingPunct="1">
              <a:spcAft>
                <a:spcPts val="0"/>
              </a:spcAft>
              <a:buNone/>
              <a:defRPr/>
            </a:pPr>
            <a:r>
              <a:rPr lang="tr-TR" sz="8000" b="1" dirty="0" smtClean="0">
                <a:latin typeface="+mj-lt"/>
              </a:rPr>
              <a:t>2. </a:t>
            </a:r>
            <a:r>
              <a:rPr lang="tr-TR" sz="8000" b="1" dirty="0" smtClean="0"/>
              <a:t>Yeterli ve etkili</a:t>
            </a:r>
            <a:r>
              <a:rPr lang="tr-TR" sz="8000" b="1" baseline="30000" dirty="0" smtClean="0"/>
              <a:t>[26]</a:t>
            </a:r>
            <a:r>
              <a:rPr lang="tr-TR" sz="8000" b="1" dirty="0" smtClean="0"/>
              <a:t> güvenceler uygulamaya geçirilmelidir </a:t>
            </a:r>
            <a:r>
              <a:rPr lang="tr-TR" sz="8000" dirty="0" smtClean="0">
                <a:latin typeface="+mj-lt"/>
              </a:rPr>
              <a:t>(devamla):</a:t>
            </a:r>
          </a:p>
          <a:p>
            <a:pPr marL="449263" lvl="3" indent="0" eaLnBrk="1" fontAlgn="auto" hangingPunct="1">
              <a:spcAft>
                <a:spcPts val="0"/>
              </a:spcAft>
              <a:buNone/>
              <a:defRPr/>
            </a:pPr>
            <a:r>
              <a:rPr lang="tr-TR" sz="8000" b="1" dirty="0" smtClean="0"/>
              <a:t>(1) Müdahalenin sınırları kanun hükümleriyle öngörülmeli ve detaylandırılmalıdır</a:t>
            </a:r>
            <a:r>
              <a:rPr lang="tr-TR" sz="8000" baseline="30000" dirty="0" smtClean="0"/>
              <a:t>] [29]</a:t>
            </a:r>
            <a:r>
              <a:rPr lang="tr-TR" sz="8000" dirty="0" smtClean="0"/>
              <a:t>. Bu sınırlar arasında şunlar yer almaktadır:</a:t>
            </a:r>
          </a:p>
          <a:p>
            <a:pPr marL="711200" lvl="3" indent="-174625" eaLnBrk="1" fontAlgn="auto" hangingPunct="1">
              <a:spcAft>
                <a:spcPts val="0"/>
              </a:spcAft>
              <a:buFont typeface="Arial" panose="020B0604020202020204" pitchFamily="34" charset="0"/>
              <a:buChar char="•"/>
              <a:defRPr/>
            </a:pPr>
            <a:r>
              <a:rPr lang="tr-TR" sz="8000" dirty="0" smtClean="0"/>
              <a:t>Tedbirin söz konusu olabileceği </a:t>
            </a:r>
            <a:r>
              <a:rPr lang="tr-TR" sz="8000" b="1" dirty="0" smtClean="0"/>
              <a:t>durumlar</a:t>
            </a:r>
            <a:r>
              <a:rPr lang="tr-TR" sz="8000" dirty="0" smtClean="0"/>
              <a:t>.</a:t>
            </a:r>
            <a:r>
              <a:rPr lang="tr-TR" sz="8000" b="1" baseline="30000" dirty="0" smtClean="0"/>
              <a:t>[26]</a:t>
            </a:r>
            <a:endParaRPr lang="tr-TR" sz="8000" dirty="0" smtClean="0"/>
          </a:p>
          <a:p>
            <a:pPr marL="711200" lvl="3" indent="-174625" eaLnBrk="1" fontAlgn="auto" hangingPunct="1">
              <a:spcAft>
                <a:spcPts val="0"/>
              </a:spcAft>
              <a:buFont typeface="Arial" panose="020B0604020202020204" pitchFamily="34" charset="0"/>
              <a:buChar char="•"/>
              <a:defRPr/>
            </a:pPr>
            <a:r>
              <a:rPr lang="tr-TR" sz="8000" dirty="0" smtClean="0"/>
              <a:t>Tedbirlerin (yetki veya usul) alınmasını gerektiren </a:t>
            </a:r>
            <a:r>
              <a:rPr lang="tr-TR" sz="8000" b="1" dirty="0" smtClean="0"/>
              <a:t>gerekçeler</a:t>
            </a:r>
            <a:r>
              <a:rPr lang="tr-TR" sz="8000" dirty="0" smtClean="0"/>
              <a:t>.</a:t>
            </a:r>
            <a:r>
              <a:rPr lang="tr-TR" sz="8000" b="1" baseline="30000" dirty="0" smtClean="0"/>
              <a:t>[26]</a:t>
            </a:r>
            <a:endParaRPr lang="tr-TR" sz="8000" dirty="0" smtClean="0"/>
          </a:p>
          <a:p>
            <a:pPr marL="711200" lvl="3" indent="-174625" eaLnBrk="1" fontAlgn="auto" hangingPunct="1">
              <a:spcAft>
                <a:spcPts val="0"/>
              </a:spcAft>
              <a:buFont typeface="Arial" panose="020B0604020202020204" pitchFamily="34" charset="0"/>
              <a:buChar char="•"/>
              <a:defRPr/>
            </a:pPr>
            <a:r>
              <a:rPr lang="tr-TR" sz="8000" dirty="0" smtClean="0"/>
              <a:t>Tedbirin </a:t>
            </a:r>
            <a:r>
              <a:rPr lang="tr-TR" sz="8000" b="1" dirty="0" smtClean="0"/>
              <a:t>süresi</a:t>
            </a:r>
            <a:r>
              <a:rPr lang="tr-TR" sz="8000" baseline="30000" dirty="0" smtClean="0"/>
              <a:t>[26]</a:t>
            </a:r>
            <a:r>
              <a:rPr lang="tr-TR" sz="8000" dirty="0" smtClean="0"/>
              <a:t>: </a:t>
            </a:r>
            <a:r>
              <a:rPr lang="tr-TR" sz="8000" dirty="0" err="1" smtClean="0"/>
              <a:t>örn</a:t>
            </a:r>
            <a:r>
              <a:rPr lang="tr-TR" sz="8000" dirty="0" smtClean="0"/>
              <a:t>. bilgisayar verisinin süratli şekilde korunması ile ilgili süre sınırları (Budapeşte Sözleşmesi 16. madde).</a:t>
            </a:r>
          </a:p>
          <a:p>
            <a:pPr marL="711200" lvl="3" indent="-174625" eaLnBrk="1" fontAlgn="auto" hangingPunct="1">
              <a:spcAft>
                <a:spcPts val="0"/>
              </a:spcAft>
              <a:buFont typeface="Arial" panose="020B0604020202020204" pitchFamily="34" charset="0"/>
              <a:buChar char="•"/>
              <a:defRPr/>
            </a:pPr>
            <a:r>
              <a:rPr lang="tr-TR" sz="8000" b="1" dirty="0" smtClean="0"/>
              <a:t>Kolluk makamlarının yetkilerinin ölçüsü</a:t>
            </a:r>
            <a:r>
              <a:rPr lang="tr-TR" sz="8000" baseline="30000" dirty="0" smtClean="0"/>
              <a:t>[26] </a:t>
            </a:r>
            <a:r>
              <a:rPr lang="tr-TR" sz="8000" b="1" dirty="0" smtClean="0"/>
              <a:t>ve uygulanma biçimi</a:t>
            </a:r>
            <a:r>
              <a:rPr lang="tr-TR" sz="8000" baseline="30000" dirty="0" smtClean="0"/>
              <a:t>[30]</a:t>
            </a:r>
            <a:r>
              <a:rPr lang="tr-TR" sz="8000" dirty="0" smtClean="0"/>
              <a:t>: </a:t>
            </a:r>
            <a:r>
              <a:rPr lang="tr-TR" sz="8000" dirty="0" err="1" smtClean="0"/>
              <a:t>örn</a:t>
            </a:r>
            <a:r>
              <a:rPr lang="tr-TR" sz="8000" dirty="0" smtClean="0"/>
              <a:t>. Budapeşte Sözleşmesi 18. madde (ibraz emirlerinde belirtilen verilerin niteliği ve kapsamı) ve 21. madde (yalnızca bir dizi ağır suçla ilişkili olarak haberleşmelerin ele geçirilmesi); mütecaviz nitelik taşıyan tedbirlerin varlığı halinde bağımsız bir makamdan</a:t>
            </a:r>
            <a:r>
              <a:rPr lang="tr-TR" sz="8000" baseline="30000" dirty="0" smtClean="0"/>
              <a:t>[29]</a:t>
            </a:r>
            <a:r>
              <a:rPr lang="tr-TR" sz="8000" dirty="0" smtClean="0"/>
              <a:t>, prensip olarak yargıdan izin alınması (bağımsızlık, tarafsızlık, usul açısından en yüksek teminatlar</a:t>
            </a:r>
            <a:r>
              <a:rPr lang="tr-TR" sz="8000" baseline="30000" dirty="0" smtClean="0"/>
              <a:t>[26§55]</a:t>
            </a:r>
            <a:r>
              <a:rPr lang="tr-TR" sz="8000" dirty="0" smtClean="0"/>
              <a:t>).</a:t>
            </a:r>
          </a:p>
          <a:p>
            <a:pPr marL="711200" lvl="3" indent="-174625" eaLnBrk="1" fontAlgn="auto" hangingPunct="1">
              <a:spcAft>
                <a:spcPts val="0"/>
              </a:spcAft>
              <a:buFont typeface="Arial" panose="020B0604020202020204" pitchFamily="34" charset="0"/>
              <a:buChar char="•"/>
              <a:defRPr/>
            </a:pPr>
            <a:r>
              <a:rPr lang="tr-TR" sz="8000" b="1" dirty="0" smtClean="0"/>
              <a:t>Etkileri hafifleten tedbir </a:t>
            </a:r>
            <a:r>
              <a:rPr lang="tr-TR" sz="8000" dirty="0" smtClean="0"/>
              <a:t>(</a:t>
            </a:r>
            <a:r>
              <a:rPr lang="tr-TR" sz="8000" dirty="0" err="1" smtClean="0"/>
              <a:t>örn</a:t>
            </a:r>
            <a:r>
              <a:rPr lang="tr-TR" sz="8000" dirty="0" smtClean="0"/>
              <a:t>. karara esas teşkil edecek başka kaynaklardan delil aranması). </a:t>
            </a:r>
            <a:r>
              <a:rPr lang="tr-TR" sz="8000" b="1" dirty="0" smtClean="0"/>
              <a:t>İlk olarak kamu yararı üzerindeki etkiler </a:t>
            </a:r>
            <a:r>
              <a:rPr lang="tr-TR" sz="8000" dirty="0" smtClean="0"/>
              <a:t>(kamu güvenliği ve sağlığı, mağdur hakları ve özel hayatın gizliliği gibi), ardından başka şahısların hakları üzerindeki etkiler, bunların hafifletilmesi uygun olduğu ölçüde, </a:t>
            </a:r>
            <a:r>
              <a:rPr lang="tr-TR" sz="8000" b="1" dirty="0" smtClean="0"/>
              <a:t>değerlendirilmelidir</a:t>
            </a:r>
            <a:r>
              <a:rPr lang="tr-TR" sz="8000" dirty="0" smtClean="0"/>
              <a:t>.</a:t>
            </a:r>
            <a:r>
              <a:rPr lang="tr-TR" sz="8000" baseline="30000" dirty="0" smtClean="0"/>
              <a:t>[1]</a:t>
            </a:r>
          </a:p>
          <a:p>
            <a:pPr marL="711200" lvl="3" indent="-174625" eaLnBrk="1" fontAlgn="auto" hangingPunct="1">
              <a:spcAft>
                <a:spcPts val="0"/>
              </a:spcAft>
              <a:buFont typeface="Arial" panose="020B0604020202020204" pitchFamily="34" charset="0"/>
              <a:buChar char="•"/>
              <a:defRPr/>
            </a:pPr>
            <a:r>
              <a:rPr lang="tr-TR" sz="8000" dirty="0" smtClean="0"/>
              <a:t>Kişisel veriler işlendiğinde, AK Bakanlar Komitesi’nin </a:t>
            </a:r>
            <a:r>
              <a:rPr lang="tr-TR" sz="8000" dirty="0" err="1" smtClean="0"/>
              <a:t>Rec</a:t>
            </a:r>
            <a:r>
              <a:rPr lang="tr-TR" sz="8000" dirty="0"/>
              <a:t> (87) 15 </a:t>
            </a:r>
            <a:r>
              <a:rPr lang="tr-TR" sz="8000" dirty="0" smtClean="0"/>
              <a:t>sayılı tavsiye kararında önerilen güvenceler göz önüne alınacaktır.</a:t>
            </a:r>
            <a:r>
              <a:rPr lang="tr-TR" sz="8000" baseline="30000" dirty="0" smtClean="0"/>
              <a:t>[28] </a:t>
            </a:r>
            <a:endParaRPr lang="tr-TR" sz="8000" dirty="0" smtClean="0"/>
          </a:p>
          <a:p>
            <a:pPr marL="0" indent="0" eaLnBrk="1" fontAlgn="auto" hangingPunct="1">
              <a:spcAft>
                <a:spcPts val="0"/>
              </a:spcAft>
              <a:buNone/>
              <a:defRPr/>
            </a:pPr>
            <a:endParaRPr lang="tr-TR" sz="6200" dirty="0" smtClean="0">
              <a:latin typeface="+mj-lt"/>
            </a:endParaRPr>
          </a:p>
        </p:txBody>
      </p:sp>
      <p:sp>
        <p:nvSpPr>
          <p:cNvPr id="5" name="Rectangle 2"/>
          <p:cNvSpPr>
            <a:spLocks noGrp="1" noChangeArrowheads="1"/>
          </p:cNvSpPr>
          <p:nvPr>
            <p:ph type="title"/>
          </p:nvPr>
        </p:nvSpPr>
        <p:spPr>
          <a:xfrm>
            <a:off x="457200" y="37571"/>
            <a:ext cx="8229600" cy="917575"/>
          </a:xfrm>
        </p:spPr>
        <p:txBody>
          <a:bodyPr/>
          <a:lstStyle/>
          <a:p>
            <a:pPr eaLnBrk="1" hangingPunct="1"/>
            <a:r>
              <a:rPr lang="en-GB" sz="2400" b="1" dirty="0" err="1"/>
              <a:t>Avrupa</a:t>
            </a:r>
            <a:r>
              <a:rPr lang="en-GB" sz="2400" b="1" dirty="0"/>
              <a:t> </a:t>
            </a:r>
            <a:r>
              <a:rPr lang="en-GB" sz="2400" b="1" dirty="0" err="1"/>
              <a:t>İnsan</a:t>
            </a:r>
            <a:r>
              <a:rPr lang="en-GB" sz="2400" b="1" dirty="0"/>
              <a:t> </a:t>
            </a:r>
            <a:r>
              <a:rPr lang="en-GB" sz="2400" b="1" dirty="0" err="1"/>
              <a:t>Hakları</a:t>
            </a:r>
            <a:r>
              <a:rPr lang="en-GB" sz="2400" b="1" dirty="0"/>
              <a:t> </a:t>
            </a:r>
            <a:r>
              <a:rPr lang="en-GB" sz="2400" b="1" dirty="0" err="1"/>
              <a:t>Sözleşmesi</a:t>
            </a:r>
            <a:r>
              <a:rPr lang="en-GB" sz="2400" b="1" dirty="0"/>
              <a:t> </a:t>
            </a:r>
            <a:r>
              <a:rPr lang="en-GB" sz="2400" b="1" dirty="0" err="1"/>
              <a:t>kapsamındaki</a:t>
            </a:r>
            <a:r>
              <a:rPr lang="en-GB" sz="2400" b="1" dirty="0"/>
              <a:t> </a:t>
            </a:r>
            <a:r>
              <a:rPr lang="en-GB" sz="2400" b="1" dirty="0" smtClean="0"/>
              <a:t/>
            </a:r>
            <a:br>
              <a:rPr lang="en-GB" sz="2400" b="1" dirty="0" smtClean="0"/>
            </a:br>
            <a:r>
              <a:rPr lang="en-GB" sz="2400" b="1" dirty="0" err="1" smtClean="0"/>
              <a:t>şartlar</a:t>
            </a:r>
            <a:r>
              <a:rPr lang="en-GB" sz="2400" b="1" dirty="0" smtClean="0"/>
              <a:t> </a:t>
            </a:r>
            <a:r>
              <a:rPr lang="en-GB" sz="2400" b="1" dirty="0" err="1"/>
              <a:t>ve</a:t>
            </a:r>
            <a:r>
              <a:rPr lang="en-GB" sz="2400" b="1" dirty="0"/>
              <a:t> </a:t>
            </a:r>
            <a:r>
              <a:rPr lang="en-GB" sz="2400" b="1" dirty="0" err="1"/>
              <a:t>güvenceler</a:t>
            </a:r>
            <a:endParaRPr lang="en-GB" sz="26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137</a:t>
            </a:fld>
            <a:endParaRPr lang="en-US"/>
          </a:p>
        </p:txBody>
      </p:sp>
    </p:spTree>
    <p:extLst>
      <p:ext uri="{BB962C8B-B14F-4D97-AF65-F5344CB8AC3E}">
        <p14:creationId xmlns:p14="http://schemas.microsoft.com/office/powerpoint/2010/main" val="211225781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469571"/>
            <a:ext cx="8483600" cy="5257800"/>
          </a:xfrm>
        </p:spPr>
        <p:txBody>
          <a:bodyPr rtlCol="0">
            <a:normAutofit fontScale="32500" lnSpcReduction="20000"/>
          </a:bodyPr>
          <a:lstStyle/>
          <a:p>
            <a:pPr marL="87313" lvl="2" indent="0" eaLnBrk="1" fontAlgn="auto" hangingPunct="1">
              <a:spcAft>
                <a:spcPts val="0"/>
              </a:spcAft>
              <a:buNone/>
              <a:defRPr/>
            </a:pPr>
            <a:r>
              <a:rPr lang="tr-TR" sz="6500" b="1" dirty="0" smtClean="0">
                <a:latin typeface="+mj-lt"/>
              </a:rPr>
              <a:t>2. </a:t>
            </a:r>
            <a:r>
              <a:rPr lang="tr-TR" sz="6600" b="1" dirty="0" smtClean="0"/>
              <a:t>. Yeterli ve etkili</a:t>
            </a:r>
            <a:r>
              <a:rPr lang="tr-TR" sz="6600" b="1" baseline="30000" dirty="0" smtClean="0"/>
              <a:t>[26]</a:t>
            </a:r>
            <a:r>
              <a:rPr lang="tr-TR" sz="6600" b="1" dirty="0" smtClean="0"/>
              <a:t> güvenceler uygulamaya geçirilmelidir </a:t>
            </a:r>
            <a:r>
              <a:rPr lang="tr-TR" sz="6600" dirty="0" smtClean="0"/>
              <a:t>(devamla):</a:t>
            </a:r>
          </a:p>
          <a:p>
            <a:pPr marL="449263" lvl="3" indent="0" eaLnBrk="1" fontAlgn="auto" hangingPunct="1">
              <a:spcAft>
                <a:spcPts val="0"/>
              </a:spcAft>
              <a:buNone/>
              <a:defRPr/>
            </a:pPr>
            <a:r>
              <a:rPr lang="tr-TR" sz="6500" b="1" dirty="0" smtClean="0"/>
              <a:t>(2) Sınırlara (ve daha genel anlamda meşru amaç, gereklilik ve orantılılık şartlarına) uyulmasını sağlayan yaptırım ve denetim tedbirleri:</a:t>
            </a:r>
          </a:p>
          <a:p>
            <a:pPr marL="623888" lvl="3" indent="-176213" eaLnBrk="1" fontAlgn="auto" hangingPunct="1">
              <a:spcAft>
                <a:spcPts val="0"/>
              </a:spcAft>
              <a:buFont typeface="Arial" panose="020B0604020202020204" pitchFamily="34" charset="0"/>
              <a:buChar char="•"/>
              <a:defRPr/>
            </a:pPr>
            <a:r>
              <a:rPr lang="tr-TR" sz="6500" dirty="0" smtClean="0"/>
              <a:t>Teknik: örneğin erişim veya faaliyet kayıtları</a:t>
            </a:r>
            <a:r>
              <a:rPr lang="tr-TR" sz="6500" baseline="30000" dirty="0" smtClean="0"/>
              <a:t>[31, 32] </a:t>
            </a:r>
            <a:r>
              <a:rPr lang="tr-TR" sz="6500" dirty="0" smtClean="0"/>
              <a:t>; belirli bir sürenin ardından verilerin otomatik olarak silinmesi</a:t>
            </a:r>
            <a:r>
              <a:rPr lang="tr-TR" sz="6500" baseline="30000" dirty="0" smtClean="0"/>
              <a:t>[26]</a:t>
            </a:r>
            <a:r>
              <a:rPr lang="tr-TR" sz="6500" dirty="0" smtClean="0"/>
              <a:t>.</a:t>
            </a:r>
          </a:p>
          <a:p>
            <a:pPr marL="623888" lvl="3" indent="-176213" eaLnBrk="1" fontAlgn="auto" hangingPunct="1">
              <a:spcAft>
                <a:spcPts val="0"/>
              </a:spcAft>
              <a:buFont typeface="Arial" panose="020B0604020202020204" pitchFamily="34" charset="0"/>
              <a:buChar char="•"/>
              <a:defRPr/>
            </a:pPr>
            <a:r>
              <a:rPr lang="tr-TR" sz="6500" dirty="0" smtClean="0"/>
              <a:t>Kurumsal: Şunları içerebilir: </a:t>
            </a:r>
          </a:p>
          <a:p>
            <a:pPr marL="1074738" lvl="4" indent="-261938" eaLnBrk="1" fontAlgn="auto" hangingPunct="1">
              <a:spcAft>
                <a:spcPts val="0"/>
              </a:spcAft>
              <a:buFont typeface="Courier New" panose="02070309020205020404" pitchFamily="49" charset="0"/>
              <a:buChar char="o"/>
              <a:defRPr/>
            </a:pPr>
            <a:r>
              <a:rPr lang="tr-TR" sz="6600" dirty="0" smtClean="0"/>
              <a:t>Özel bir yapı oluşturulması ve güvencelerin uygulanması ve denetlenmesi için uygun beşeri/teknik kaynakların temini; örneğin artık işe yaramayan veya dosya ile ilgisi bulunmayan verilerin silinmesine yönelik işlemler oluşturulmalıdır</a:t>
            </a:r>
            <a:r>
              <a:rPr lang="tr-TR" sz="6600" baseline="30000" dirty="0" smtClean="0"/>
              <a:t>[31]</a:t>
            </a:r>
            <a:r>
              <a:rPr lang="tr-TR" sz="6600" dirty="0" smtClean="0"/>
              <a:t>; </a:t>
            </a:r>
          </a:p>
          <a:p>
            <a:pPr marL="1074738" lvl="4" indent="-261938" eaLnBrk="1" fontAlgn="auto" hangingPunct="1">
              <a:spcAft>
                <a:spcPts val="0"/>
              </a:spcAft>
              <a:buFont typeface="Courier New" panose="02070309020205020404" pitchFamily="49" charset="0"/>
              <a:buChar char="o"/>
              <a:defRPr/>
            </a:pPr>
            <a:r>
              <a:rPr lang="tr-TR" sz="6600" dirty="0" smtClean="0"/>
              <a:t>Bağımsız bir makamın gözetimi</a:t>
            </a:r>
            <a:r>
              <a:rPr lang="tr-TR" sz="6500" baseline="30000" dirty="0" smtClean="0"/>
              <a:t>[29] </a:t>
            </a:r>
            <a:r>
              <a:rPr lang="tr-TR" sz="6500" dirty="0" smtClean="0"/>
              <a:t>(mütecaviz bir tedbir durumunda –en azından son başvuru mercii olarak yargı gözetimi</a:t>
            </a:r>
            <a:r>
              <a:rPr lang="tr-TR" sz="6500" baseline="30000" dirty="0" smtClean="0"/>
              <a:t>[26§55]</a:t>
            </a:r>
            <a:r>
              <a:rPr lang="tr-TR" sz="6500" dirty="0" smtClean="0"/>
              <a:t>); </a:t>
            </a:r>
          </a:p>
          <a:p>
            <a:pPr marL="1074738" lvl="4" indent="-261938" eaLnBrk="1" fontAlgn="auto" hangingPunct="1">
              <a:spcAft>
                <a:spcPts val="0"/>
              </a:spcAft>
              <a:buFont typeface="Courier New" panose="02070309020205020404" pitchFamily="49" charset="0"/>
              <a:buChar char="o"/>
              <a:defRPr/>
            </a:pPr>
            <a:r>
              <a:rPr lang="tr-TR" sz="6500" dirty="0" smtClean="0"/>
              <a:t>İlgili şahıslara tanınan haklar (erişim ve doğrulama</a:t>
            </a:r>
            <a:r>
              <a:rPr lang="tr-TR" sz="6500" baseline="30000" dirty="0" smtClean="0"/>
              <a:t>[29,33]</a:t>
            </a:r>
            <a:r>
              <a:rPr lang="tr-TR" sz="6500" dirty="0" smtClean="0"/>
              <a:t>; erişim hakkı tanınmadığında itiraz hakkı da dahil olmak üzere</a:t>
            </a:r>
            <a:r>
              <a:rPr lang="tr-TR" sz="6500" baseline="30000" dirty="0" smtClean="0"/>
              <a:t>[34] [26§56]</a:t>
            </a:r>
            <a:r>
              <a:rPr lang="tr-TR" sz="6500" dirty="0" smtClean="0"/>
              <a:t> izlenecek usul</a:t>
            </a:r>
            <a:r>
              <a:rPr lang="tr-TR" sz="6500" baseline="30000" dirty="0" smtClean="0"/>
              <a:t>[34] [26§55]</a:t>
            </a:r>
            <a:r>
              <a:rPr lang="tr-TR" sz="6500" dirty="0" smtClean="0"/>
              <a:t>…).</a:t>
            </a:r>
          </a:p>
          <a:p>
            <a:pPr marL="623888" lvl="3" indent="-176213" eaLnBrk="1" fontAlgn="auto" hangingPunct="1">
              <a:spcAft>
                <a:spcPts val="0"/>
              </a:spcAft>
              <a:buFont typeface="Arial" panose="020B0604020202020204" pitchFamily="34" charset="0"/>
              <a:buChar char="•"/>
              <a:defRPr/>
            </a:pPr>
            <a:r>
              <a:rPr lang="tr-TR" sz="6500" dirty="0" smtClean="0"/>
              <a:t>Mali: Mali kaynaklara yönelik hüküm.</a:t>
            </a:r>
          </a:p>
        </p:txBody>
      </p:sp>
      <p:sp>
        <p:nvSpPr>
          <p:cNvPr id="5" name="Rectangle 2"/>
          <p:cNvSpPr>
            <a:spLocks noGrp="1" noChangeArrowheads="1"/>
          </p:cNvSpPr>
          <p:nvPr>
            <p:ph type="title"/>
          </p:nvPr>
        </p:nvSpPr>
        <p:spPr>
          <a:xfrm>
            <a:off x="457200" y="274638"/>
            <a:ext cx="8229600" cy="917575"/>
          </a:xfrm>
        </p:spPr>
        <p:txBody>
          <a:bodyPr/>
          <a:lstStyle/>
          <a:p>
            <a:pPr eaLnBrk="1" hangingPunct="1"/>
            <a:r>
              <a:rPr lang="en-GB" sz="2800" b="1" dirty="0" err="1"/>
              <a:t>Avrupa</a:t>
            </a:r>
            <a:r>
              <a:rPr lang="en-GB" sz="2800" b="1" dirty="0"/>
              <a:t> </a:t>
            </a:r>
            <a:r>
              <a:rPr lang="en-GB" sz="2800" b="1" dirty="0" err="1"/>
              <a:t>İnsan</a:t>
            </a:r>
            <a:r>
              <a:rPr lang="en-GB" sz="2800" b="1" dirty="0"/>
              <a:t> </a:t>
            </a:r>
            <a:r>
              <a:rPr lang="en-GB" sz="2800" b="1" dirty="0" err="1"/>
              <a:t>Hakları</a:t>
            </a:r>
            <a:r>
              <a:rPr lang="en-GB" sz="2800" b="1" dirty="0"/>
              <a:t> </a:t>
            </a:r>
            <a:r>
              <a:rPr lang="en-GB" sz="2800" b="1" dirty="0" err="1"/>
              <a:t>Sözleşmesi</a:t>
            </a:r>
            <a:r>
              <a:rPr lang="en-GB" sz="2800" b="1" dirty="0"/>
              <a:t> </a:t>
            </a:r>
            <a:r>
              <a:rPr lang="en-GB" sz="2800" b="1" dirty="0" err="1"/>
              <a:t>kapsamındaki</a:t>
            </a:r>
            <a:r>
              <a:rPr lang="en-GB" sz="2800" b="1" dirty="0"/>
              <a:t> </a:t>
            </a:r>
            <a:r>
              <a:rPr lang="en-GB" sz="2800" b="1" dirty="0" smtClean="0"/>
              <a:t/>
            </a:r>
            <a:br>
              <a:rPr lang="en-GB" sz="2800" b="1" dirty="0" smtClean="0"/>
            </a:br>
            <a:r>
              <a:rPr lang="en-GB" sz="2800" b="1" dirty="0" err="1" smtClean="0"/>
              <a:t>şartlar</a:t>
            </a:r>
            <a:r>
              <a:rPr lang="en-GB" sz="2800" b="1" dirty="0" smtClean="0"/>
              <a:t> </a:t>
            </a:r>
            <a:r>
              <a:rPr lang="en-GB" sz="2800" b="1" dirty="0" err="1"/>
              <a:t>ve</a:t>
            </a:r>
            <a:r>
              <a:rPr lang="en-GB" sz="2800" b="1" dirty="0"/>
              <a:t> </a:t>
            </a:r>
            <a:r>
              <a:rPr lang="en-GB" sz="2800" b="1" dirty="0" err="1"/>
              <a:t>güvenceler</a:t>
            </a:r>
            <a:endParaRPr lang="en-GB" sz="26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138</a:t>
            </a:fld>
            <a:endParaRPr lang="en-US"/>
          </a:p>
        </p:txBody>
      </p:sp>
    </p:spTree>
    <p:extLst>
      <p:ext uri="{BB962C8B-B14F-4D97-AF65-F5344CB8AC3E}">
        <p14:creationId xmlns:p14="http://schemas.microsoft.com/office/powerpoint/2010/main" val="3295521164"/>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785"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786" name="TextBox 3"/>
          <p:cNvSpPr txBox="1">
            <a:spLocks noChangeArrowheads="1"/>
          </p:cNvSpPr>
          <p:nvPr/>
        </p:nvSpPr>
        <p:spPr bwMode="auto">
          <a:xfrm>
            <a:off x="3479800" y="4500563"/>
            <a:ext cx="2260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94"/>
              <a:buChar char="•"/>
              <a:defRPr sz="3200">
                <a:solidFill>
                  <a:schemeClr val="tx1"/>
                </a:solidFill>
                <a:latin typeface="Calibri" charset="-94"/>
                <a:ea typeface="MS PGothic" charset="-128"/>
              </a:defRPr>
            </a:lvl1pPr>
            <a:lvl2pPr marL="742950" indent="-285750">
              <a:spcBef>
                <a:spcPct val="20000"/>
              </a:spcBef>
              <a:buFont typeface="Arial" charset="-94"/>
              <a:buChar char="–"/>
              <a:defRPr sz="2800">
                <a:solidFill>
                  <a:schemeClr val="tx1"/>
                </a:solidFill>
                <a:latin typeface="Calibri" charset="-94"/>
                <a:ea typeface="MS PGothic" charset="-128"/>
              </a:defRPr>
            </a:lvl2pPr>
            <a:lvl3pPr marL="1143000" indent="-228600">
              <a:spcBef>
                <a:spcPct val="20000"/>
              </a:spcBef>
              <a:buFont typeface="Arial" charset="-94"/>
              <a:buChar char="•"/>
              <a:defRPr sz="2400">
                <a:solidFill>
                  <a:schemeClr val="tx1"/>
                </a:solidFill>
                <a:latin typeface="Calibri" charset="-94"/>
                <a:ea typeface="MS PGothic" charset="-128"/>
              </a:defRPr>
            </a:lvl3pPr>
            <a:lvl4pPr marL="1600200" indent="-228600">
              <a:spcBef>
                <a:spcPct val="20000"/>
              </a:spcBef>
              <a:buFont typeface="Arial" charset="-94"/>
              <a:buChar char="–"/>
              <a:defRPr sz="2000">
                <a:solidFill>
                  <a:schemeClr val="tx1"/>
                </a:solidFill>
                <a:latin typeface="Calibri" charset="-94"/>
                <a:ea typeface="MS PGothic" charset="-128"/>
              </a:defRPr>
            </a:lvl4pPr>
            <a:lvl5pPr marL="2057400" indent="-228600">
              <a:spcBef>
                <a:spcPct val="20000"/>
              </a:spcBef>
              <a:buFont typeface="Arial" charset="-94"/>
              <a:buChar char="»"/>
              <a:defRPr sz="2000">
                <a:solidFill>
                  <a:schemeClr val="tx1"/>
                </a:solidFill>
                <a:latin typeface="Calibri" charset="-94"/>
                <a:ea typeface="MS PGothic" charset="-128"/>
              </a:defRPr>
            </a:lvl5pPr>
            <a:lvl6pPr marL="25146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6pPr>
            <a:lvl7pPr marL="29718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7pPr>
            <a:lvl8pPr marL="34290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8pPr>
            <a:lvl9pPr marL="38862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9pPr>
          </a:lstStyle>
          <a:p>
            <a:pPr eaLnBrk="1" hangingPunct="1">
              <a:spcBef>
                <a:spcPct val="0"/>
              </a:spcBef>
              <a:buFontTx/>
              <a:buNone/>
            </a:pPr>
            <a:r>
              <a:rPr lang="en-GB" altLang="en-US" sz="5400" b="1"/>
              <a:t>Sorular</a:t>
            </a:r>
          </a:p>
        </p:txBody>
      </p:sp>
      <p:sp>
        <p:nvSpPr>
          <p:cNvPr id="24678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94"/>
              <a:buChar char="•"/>
              <a:defRPr sz="3200">
                <a:solidFill>
                  <a:schemeClr val="tx1"/>
                </a:solidFill>
                <a:latin typeface="Calibri" charset="-94"/>
                <a:ea typeface="MS PGothic" charset="-128"/>
              </a:defRPr>
            </a:lvl1pPr>
            <a:lvl2pPr marL="742950" indent="-285750">
              <a:spcBef>
                <a:spcPct val="20000"/>
              </a:spcBef>
              <a:buFont typeface="Arial" charset="-94"/>
              <a:buChar char="–"/>
              <a:defRPr sz="2800">
                <a:solidFill>
                  <a:schemeClr val="tx1"/>
                </a:solidFill>
                <a:latin typeface="Calibri" charset="-94"/>
                <a:ea typeface="MS PGothic" charset="-128"/>
              </a:defRPr>
            </a:lvl2pPr>
            <a:lvl3pPr marL="1143000" indent="-228600">
              <a:spcBef>
                <a:spcPct val="20000"/>
              </a:spcBef>
              <a:buFont typeface="Arial" charset="-94"/>
              <a:buChar char="•"/>
              <a:defRPr sz="2400">
                <a:solidFill>
                  <a:schemeClr val="tx1"/>
                </a:solidFill>
                <a:latin typeface="Calibri" charset="-94"/>
                <a:ea typeface="MS PGothic" charset="-128"/>
              </a:defRPr>
            </a:lvl3pPr>
            <a:lvl4pPr marL="1600200" indent="-228600">
              <a:spcBef>
                <a:spcPct val="20000"/>
              </a:spcBef>
              <a:buFont typeface="Arial" charset="-94"/>
              <a:buChar char="–"/>
              <a:defRPr sz="2000">
                <a:solidFill>
                  <a:schemeClr val="tx1"/>
                </a:solidFill>
                <a:latin typeface="Calibri" charset="-94"/>
                <a:ea typeface="MS PGothic" charset="-128"/>
              </a:defRPr>
            </a:lvl4pPr>
            <a:lvl5pPr marL="2057400" indent="-228600">
              <a:spcBef>
                <a:spcPct val="20000"/>
              </a:spcBef>
              <a:buFont typeface="Arial" charset="-94"/>
              <a:buChar char="»"/>
              <a:defRPr sz="2000">
                <a:solidFill>
                  <a:schemeClr val="tx1"/>
                </a:solidFill>
                <a:latin typeface="Calibri" charset="-94"/>
                <a:ea typeface="MS PGothic" charset="-128"/>
              </a:defRPr>
            </a:lvl5pPr>
            <a:lvl6pPr marL="25146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6pPr>
            <a:lvl7pPr marL="29718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7pPr>
            <a:lvl8pPr marL="34290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8pPr>
            <a:lvl9pPr marL="38862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9pPr>
          </a:lstStyle>
          <a:p>
            <a:pPr>
              <a:spcBef>
                <a:spcPct val="0"/>
              </a:spcBef>
              <a:buFontTx/>
              <a:buNone/>
            </a:pPr>
            <a:fld id="{6617F007-EC07-0444-8B15-F41B75A77F44}" type="slidenum">
              <a:rPr lang="en-US" altLang="en-US" sz="1200">
                <a:solidFill>
                  <a:srgbClr val="898989"/>
                </a:solidFill>
              </a:rPr>
              <a:pPr>
                <a:spcBef>
                  <a:spcPct val="0"/>
                </a:spcBef>
                <a:buFontTx/>
                <a:buNone/>
              </a:pPr>
              <a:t>139</a:t>
            </a:fld>
            <a:endParaRPr lang="en-US" altLang="en-US" sz="1200">
              <a:solidFill>
                <a:srgbClr val="898989"/>
              </a:solidFill>
            </a:endParaRPr>
          </a:p>
        </p:txBody>
      </p:sp>
    </p:spTree>
    <p:extLst>
      <p:ext uri="{BB962C8B-B14F-4D97-AF65-F5344CB8AC3E}">
        <p14:creationId xmlns:p14="http://schemas.microsoft.com/office/powerpoint/2010/main" val="12013671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5131" y="1563368"/>
            <a:ext cx="8451669" cy="4525963"/>
          </a:xfrm>
        </p:spPr>
        <p:txBody>
          <a:bodyPr rtlCol="0">
            <a:noAutofit/>
          </a:bodyPr>
          <a:lstStyle/>
          <a:p>
            <a:pPr marL="514350" indent="-514350" algn="just" eaLnBrk="1" fontAlgn="auto" hangingPunct="1">
              <a:spcAft>
                <a:spcPts val="0"/>
              </a:spcAft>
              <a:buFont typeface="+mj-lt"/>
              <a:buAutoNum type="arabicPeriod" startAt="2"/>
              <a:defRPr/>
            </a:pPr>
            <a:r>
              <a:rPr lang="tr-TR" sz="2800" dirty="0" smtClean="0"/>
              <a:t>Taraflardan biri, bir kişinin zilyetliği veya denetimi altında depolanmış bulunan, belli bilgisayar verilerinin korunması konusunda bir kişiye talimat vermek suretiyle yukarıdaki 1. fıkrayı uyguladığında, ilgili Taraf, azami doksan gün olmak üzere, gerek duyulan süre boyunca ilgili kişiyi o bilgisayar verilerini korumaya ve bütünlüğünü sürdürmeye mecbur kılmak ve yetkili makamların bunun açıklanmasını talep etmelerine olanak sağlamak için gerekli olabilecek yasama tedbirlerini ve diğer tedbirleri kabul edecektir. Taraflardan biri böyle bir talimatın daha sonra yenilenmesini sağlayabilir. </a:t>
            </a:r>
            <a:endParaRPr lang="tr-TR" sz="2800"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tr-TR" sz="4000" b="1" dirty="0"/>
              <a:t>Madde 16 – Depolanan Bilgisayar Verisinin Süratli Şekilde Korunması</a:t>
            </a:r>
            <a:endParaRPr lang="en-GB" sz="40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14</a:t>
            </a:fld>
            <a:endParaRPr lang="en-US" dirty="0"/>
          </a:p>
        </p:txBody>
      </p:sp>
    </p:spTree>
    <p:extLst>
      <p:ext uri="{BB962C8B-B14F-4D97-AF65-F5344CB8AC3E}">
        <p14:creationId xmlns:p14="http://schemas.microsoft.com/office/powerpoint/2010/main" val="403388614"/>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fontScale="90000"/>
          </a:bodyPr>
          <a:lstStyle/>
          <a:p>
            <a:pPr eaLnBrk="1" hangingPunct="1"/>
            <a:r>
              <a:rPr lang="en-GB" sz="3600" b="1" dirty="0" err="1" smtClean="0"/>
              <a:t>Bölüm</a:t>
            </a:r>
            <a:r>
              <a:rPr lang="en-GB" sz="3600" b="1" dirty="0" smtClean="0"/>
              <a:t> </a:t>
            </a:r>
            <a:r>
              <a:rPr lang="en-GB" sz="3600" b="1" dirty="0" err="1" smtClean="0"/>
              <a:t>Üç</a:t>
            </a:r>
            <a:r>
              <a:rPr lang="en-GB" sz="3600" b="1" dirty="0" smtClean="0"/>
              <a:t/>
            </a:r>
            <a:br>
              <a:rPr lang="en-GB" sz="3600" b="1" dirty="0" smtClean="0"/>
            </a:br>
            <a:r>
              <a:rPr lang="en-GB" sz="3600" b="1" dirty="0" err="1" smtClean="0"/>
              <a:t>Özet</a:t>
            </a:r>
            <a:endParaRPr lang="en-GB" sz="3600" dirty="0" smtClean="0"/>
          </a:p>
        </p:txBody>
      </p:sp>
      <p:pic>
        <p:nvPicPr>
          <p:cNvPr id="145410"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A966BBF2-DA90-4DEB-8CEB-816DABC85824}" type="slidenum">
              <a:rPr lang="en-US" smtClean="0"/>
              <a:pPr>
                <a:defRPr/>
              </a:pPr>
              <a:t>140</a:t>
            </a:fld>
            <a:endParaRPr lang="en-US"/>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9349"/>
            <a:ext cx="8512175" cy="4746813"/>
          </a:xfrm>
        </p:spPr>
        <p:txBody>
          <a:bodyPr>
            <a:normAutofit/>
          </a:bodyPr>
          <a:lstStyle/>
          <a:p>
            <a:pPr eaLnBrk="1" hangingPunct="1">
              <a:lnSpc>
                <a:spcPct val="90000"/>
              </a:lnSpc>
              <a:buFont typeface="Arial" charset="0"/>
              <a:buNone/>
            </a:pPr>
            <a:endParaRPr lang="en-GB" sz="2400" dirty="0" smtClean="0"/>
          </a:p>
          <a:p>
            <a:pPr eaLnBrk="1" hangingPunct="1">
              <a:lnSpc>
                <a:spcPct val="90000"/>
              </a:lnSpc>
              <a:buFont typeface="Arial" charset="0"/>
              <a:buNone/>
            </a:pPr>
            <a:r>
              <a:rPr lang="en-GB" sz="2800" dirty="0" smtClean="0"/>
              <a:t>Bu </a:t>
            </a:r>
            <a:r>
              <a:rPr lang="en-GB" sz="2800" dirty="0" err="1" smtClean="0"/>
              <a:t>oturumun</a:t>
            </a:r>
            <a:r>
              <a:rPr lang="en-GB" sz="2800" dirty="0" smtClean="0"/>
              <a:t> </a:t>
            </a:r>
            <a:r>
              <a:rPr lang="en-GB" sz="2800" dirty="0" err="1" smtClean="0"/>
              <a:t>sonuna</a:t>
            </a:r>
            <a:r>
              <a:rPr lang="en-GB" sz="2800" dirty="0" smtClean="0"/>
              <a:t> </a:t>
            </a:r>
            <a:r>
              <a:rPr lang="en-GB" sz="2800" dirty="0" err="1" smtClean="0"/>
              <a:t>gelindiğinde</a:t>
            </a:r>
            <a:r>
              <a:rPr lang="en-GB" sz="2800" dirty="0" smtClean="0"/>
              <a:t> </a:t>
            </a:r>
            <a:r>
              <a:rPr lang="en-GB" sz="2800" dirty="0" err="1" smtClean="0"/>
              <a:t>katılımcılar</a:t>
            </a:r>
            <a:r>
              <a:rPr lang="en-GB" sz="2800" dirty="0" smtClean="0"/>
              <a:t>: </a:t>
            </a:r>
          </a:p>
          <a:p>
            <a:pPr lvl="0"/>
            <a:r>
              <a:rPr lang="tr-TR" sz="2800" dirty="0" smtClean="0"/>
              <a:t>Budapeşte </a:t>
            </a:r>
            <a:r>
              <a:rPr lang="tr-TR" sz="2800" dirty="0"/>
              <a:t>Sözleşmesi’nin usul hükümlerini izah </a:t>
            </a:r>
            <a:r>
              <a:rPr lang="tr-TR" sz="2800" dirty="0" smtClean="0"/>
              <a:t>edebilecektir.</a:t>
            </a:r>
            <a:endParaRPr lang="tr-TR" sz="2800" dirty="0"/>
          </a:p>
          <a:p>
            <a:r>
              <a:rPr lang="tr-TR" sz="2800" dirty="0"/>
              <a:t>Şartların ve güvencelerin önemini </a:t>
            </a:r>
            <a:r>
              <a:rPr lang="tr-TR" sz="2800" dirty="0" smtClean="0"/>
              <a:t>izah edebilecek ve bunların nasıl saptanıyor olabileceği konusunda fikir sahibi olacaktır. </a:t>
            </a:r>
            <a:endParaRPr lang="en-GB" sz="2600" dirty="0" smtClean="0"/>
          </a:p>
        </p:txBody>
      </p:sp>
      <p:sp>
        <p:nvSpPr>
          <p:cNvPr id="146434" name="Title 1"/>
          <p:cNvSpPr>
            <a:spLocks noGrp="1"/>
          </p:cNvSpPr>
          <p:nvPr>
            <p:ph type="title"/>
          </p:nvPr>
        </p:nvSpPr>
        <p:spPr>
          <a:xfrm>
            <a:off x="457200" y="274638"/>
            <a:ext cx="8229600" cy="773112"/>
          </a:xfrm>
        </p:spPr>
        <p:txBody>
          <a:bodyPr/>
          <a:lstStyle/>
          <a:p>
            <a:pPr eaLnBrk="1" hangingPunct="1"/>
            <a:r>
              <a:rPr lang="en-GB" b="1" dirty="0" err="1" smtClean="0"/>
              <a:t>Özet</a:t>
            </a:r>
            <a:endParaRPr lang="en-GB"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141</a:t>
            </a:fld>
            <a:endParaRPr lang="en-US"/>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225"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226" name="TextBox 3"/>
          <p:cNvSpPr txBox="1">
            <a:spLocks noChangeArrowheads="1"/>
          </p:cNvSpPr>
          <p:nvPr/>
        </p:nvSpPr>
        <p:spPr bwMode="auto">
          <a:xfrm>
            <a:off x="3513138" y="4500563"/>
            <a:ext cx="2260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94"/>
              <a:buChar char="•"/>
              <a:defRPr sz="3200">
                <a:solidFill>
                  <a:schemeClr val="tx1"/>
                </a:solidFill>
                <a:latin typeface="Calibri" charset="-94"/>
                <a:ea typeface="MS PGothic" charset="-128"/>
              </a:defRPr>
            </a:lvl1pPr>
            <a:lvl2pPr marL="742950" indent="-285750">
              <a:spcBef>
                <a:spcPct val="20000"/>
              </a:spcBef>
              <a:buFont typeface="Arial" charset="-94"/>
              <a:buChar char="–"/>
              <a:defRPr sz="2800">
                <a:solidFill>
                  <a:schemeClr val="tx1"/>
                </a:solidFill>
                <a:latin typeface="Calibri" charset="-94"/>
                <a:ea typeface="MS PGothic" charset="-128"/>
              </a:defRPr>
            </a:lvl2pPr>
            <a:lvl3pPr marL="1143000" indent="-228600">
              <a:spcBef>
                <a:spcPct val="20000"/>
              </a:spcBef>
              <a:buFont typeface="Arial" charset="-94"/>
              <a:buChar char="•"/>
              <a:defRPr sz="2400">
                <a:solidFill>
                  <a:schemeClr val="tx1"/>
                </a:solidFill>
                <a:latin typeface="Calibri" charset="-94"/>
                <a:ea typeface="MS PGothic" charset="-128"/>
              </a:defRPr>
            </a:lvl3pPr>
            <a:lvl4pPr marL="1600200" indent="-228600">
              <a:spcBef>
                <a:spcPct val="20000"/>
              </a:spcBef>
              <a:buFont typeface="Arial" charset="-94"/>
              <a:buChar char="–"/>
              <a:defRPr sz="2000">
                <a:solidFill>
                  <a:schemeClr val="tx1"/>
                </a:solidFill>
                <a:latin typeface="Calibri" charset="-94"/>
                <a:ea typeface="MS PGothic" charset="-128"/>
              </a:defRPr>
            </a:lvl4pPr>
            <a:lvl5pPr marL="2057400" indent="-228600">
              <a:spcBef>
                <a:spcPct val="20000"/>
              </a:spcBef>
              <a:buFont typeface="Arial" charset="-94"/>
              <a:buChar char="»"/>
              <a:defRPr sz="2000">
                <a:solidFill>
                  <a:schemeClr val="tx1"/>
                </a:solidFill>
                <a:latin typeface="Calibri" charset="-94"/>
                <a:ea typeface="MS PGothic" charset="-128"/>
              </a:defRPr>
            </a:lvl5pPr>
            <a:lvl6pPr marL="25146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6pPr>
            <a:lvl7pPr marL="29718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7pPr>
            <a:lvl8pPr marL="34290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8pPr>
            <a:lvl9pPr marL="38862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9pPr>
          </a:lstStyle>
          <a:p>
            <a:pPr algn="ctr" eaLnBrk="1" hangingPunct="1">
              <a:spcBef>
                <a:spcPct val="0"/>
              </a:spcBef>
              <a:buFontTx/>
              <a:buNone/>
            </a:pPr>
            <a:r>
              <a:rPr lang="en-GB" altLang="en-US" sz="5400" b="1"/>
              <a:t>Sorular</a:t>
            </a:r>
          </a:p>
        </p:txBody>
      </p:sp>
      <p:sp>
        <p:nvSpPr>
          <p:cNvPr id="30822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94"/>
              <a:buChar char="•"/>
              <a:defRPr sz="3200">
                <a:solidFill>
                  <a:schemeClr val="tx1"/>
                </a:solidFill>
                <a:latin typeface="Calibri" charset="-94"/>
                <a:ea typeface="MS PGothic" charset="-128"/>
              </a:defRPr>
            </a:lvl1pPr>
            <a:lvl2pPr marL="742950" indent="-285750">
              <a:spcBef>
                <a:spcPct val="20000"/>
              </a:spcBef>
              <a:buFont typeface="Arial" charset="-94"/>
              <a:buChar char="–"/>
              <a:defRPr sz="2800">
                <a:solidFill>
                  <a:schemeClr val="tx1"/>
                </a:solidFill>
                <a:latin typeface="Calibri" charset="-94"/>
                <a:ea typeface="MS PGothic" charset="-128"/>
              </a:defRPr>
            </a:lvl2pPr>
            <a:lvl3pPr marL="1143000" indent="-228600">
              <a:spcBef>
                <a:spcPct val="20000"/>
              </a:spcBef>
              <a:buFont typeface="Arial" charset="-94"/>
              <a:buChar char="•"/>
              <a:defRPr sz="2400">
                <a:solidFill>
                  <a:schemeClr val="tx1"/>
                </a:solidFill>
                <a:latin typeface="Calibri" charset="-94"/>
                <a:ea typeface="MS PGothic" charset="-128"/>
              </a:defRPr>
            </a:lvl3pPr>
            <a:lvl4pPr marL="1600200" indent="-228600">
              <a:spcBef>
                <a:spcPct val="20000"/>
              </a:spcBef>
              <a:buFont typeface="Arial" charset="-94"/>
              <a:buChar char="–"/>
              <a:defRPr sz="2000">
                <a:solidFill>
                  <a:schemeClr val="tx1"/>
                </a:solidFill>
                <a:latin typeface="Calibri" charset="-94"/>
                <a:ea typeface="MS PGothic" charset="-128"/>
              </a:defRPr>
            </a:lvl4pPr>
            <a:lvl5pPr marL="2057400" indent="-228600">
              <a:spcBef>
                <a:spcPct val="20000"/>
              </a:spcBef>
              <a:buFont typeface="Arial" charset="-94"/>
              <a:buChar char="»"/>
              <a:defRPr sz="2000">
                <a:solidFill>
                  <a:schemeClr val="tx1"/>
                </a:solidFill>
                <a:latin typeface="Calibri" charset="-94"/>
                <a:ea typeface="MS PGothic" charset="-128"/>
              </a:defRPr>
            </a:lvl5pPr>
            <a:lvl6pPr marL="25146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6pPr>
            <a:lvl7pPr marL="29718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7pPr>
            <a:lvl8pPr marL="34290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8pPr>
            <a:lvl9pPr marL="38862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9pPr>
          </a:lstStyle>
          <a:p>
            <a:pPr>
              <a:spcBef>
                <a:spcPct val="0"/>
              </a:spcBef>
              <a:buFontTx/>
              <a:buNone/>
            </a:pPr>
            <a:fld id="{4F269C7A-C44F-164D-AAEE-C4B7552CB07D}" type="slidenum">
              <a:rPr lang="en-US" altLang="en-US" sz="1200">
                <a:solidFill>
                  <a:srgbClr val="898989"/>
                </a:solidFill>
              </a:rPr>
              <a:pPr>
                <a:spcBef>
                  <a:spcPct val="0"/>
                </a:spcBef>
                <a:buFontTx/>
                <a:buNone/>
              </a:pPr>
              <a:t>142</a:t>
            </a:fld>
            <a:endParaRPr lang="en-US" altLang="en-US" sz="1200">
              <a:solidFill>
                <a:srgbClr val="898989"/>
              </a:solidFill>
            </a:endParaRPr>
          </a:p>
        </p:txBody>
      </p:sp>
    </p:spTree>
    <p:extLst>
      <p:ext uri="{BB962C8B-B14F-4D97-AF65-F5344CB8AC3E}">
        <p14:creationId xmlns:p14="http://schemas.microsoft.com/office/powerpoint/2010/main" val="470981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eaLnBrk="1" fontAlgn="auto" hangingPunct="1">
              <a:spcAft>
                <a:spcPts val="0"/>
              </a:spcAft>
              <a:buFont typeface="+mj-lt"/>
              <a:buAutoNum type="arabicPeriod" startAt="3"/>
              <a:defRPr/>
            </a:pPr>
            <a:r>
              <a:rPr lang="tr-TR" dirty="0" smtClean="0"/>
              <a:t>Taraflardan her biri, verilerin korunmasından sorumlu kişiyi veya bilgisayar verilerini koruyacak olan diğer bir kişiyi, kendi iç hukukunun öngördüğü zaman dilimi boyunca, bu tür işlemleri üstlendiğini gizli tutacağına dair bir taahhütte bulunmaya mecbur kılmak için gerekli olabilecek yasama tedbirlerini ve diğer tedbirleri kabul edecektir.</a:t>
            </a:r>
            <a:endParaRPr lang="tr-TR"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tr-TR" sz="4000" b="1" dirty="0"/>
              <a:t>Madde 16 – Depolanan Bilgisayar Verisinin Süratli Şekilde Korunması</a:t>
            </a:r>
            <a:endParaRPr lang="en-GB" sz="40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15</a:t>
            </a:fld>
            <a:endParaRPr lang="en-US" dirty="0"/>
          </a:p>
        </p:txBody>
      </p:sp>
    </p:spTree>
    <p:extLst>
      <p:ext uri="{BB962C8B-B14F-4D97-AF65-F5344CB8AC3E}">
        <p14:creationId xmlns:p14="http://schemas.microsoft.com/office/powerpoint/2010/main" val="24340418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eaLnBrk="1" fontAlgn="auto" hangingPunct="1">
              <a:spcAft>
                <a:spcPts val="0"/>
              </a:spcAft>
              <a:buFont typeface="+mj-lt"/>
              <a:buAutoNum type="arabicPeriod" startAt="4"/>
              <a:defRPr/>
            </a:pPr>
            <a:r>
              <a:rPr lang="en-US" dirty="0" err="1" smtClean="0"/>
              <a:t>İşbu</a:t>
            </a:r>
            <a:r>
              <a:rPr lang="en-US" dirty="0" smtClean="0"/>
              <a:t> </a:t>
            </a:r>
            <a:r>
              <a:rPr lang="en-US" dirty="0" err="1" smtClean="0"/>
              <a:t>maddede</a:t>
            </a:r>
            <a:r>
              <a:rPr lang="en-US" dirty="0" smtClean="0"/>
              <a:t> </a:t>
            </a:r>
            <a:r>
              <a:rPr lang="en-US" dirty="0" err="1" smtClean="0"/>
              <a:t>atıfta</a:t>
            </a:r>
            <a:r>
              <a:rPr lang="en-US" dirty="0" smtClean="0"/>
              <a:t> </a:t>
            </a:r>
            <a:r>
              <a:rPr lang="en-US" dirty="0" err="1" smtClean="0"/>
              <a:t>bulunulan</a:t>
            </a:r>
            <a:r>
              <a:rPr lang="en-US" dirty="0" smtClean="0"/>
              <a:t> </a:t>
            </a:r>
            <a:r>
              <a:rPr lang="en-US" dirty="0" err="1" smtClean="0"/>
              <a:t>yetki</a:t>
            </a:r>
            <a:r>
              <a:rPr lang="en-US" dirty="0" smtClean="0"/>
              <a:t> </a:t>
            </a:r>
            <a:r>
              <a:rPr lang="en-US" dirty="0" err="1" smtClean="0"/>
              <a:t>ve</a:t>
            </a:r>
            <a:r>
              <a:rPr lang="en-US" dirty="0" smtClean="0"/>
              <a:t> </a:t>
            </a:r>
            <a:r>
              <a:rPr lang="en-US" dirty="0" err="1" smtClean="0"/>
              <a:t>usuller</a:t>
            </a:r>
            <a:r>
              <a:rPr lang="en-US" dirty="0" smtClean="0"/>
              <a:t> 14. </a:t>
            </a:r>
            <a:r>
              <a:rPr lang="en-US" dirty="0" err="1" smtClean="0"/>
              <a:t>ve</a:t>
            </a:r>
            <a:r>
              <a:rPr lang="en-US" dirty="0" smtClean="0"/>
              <a:t> 15. </a:t>
            </a:r>
            <a:r>
              <a:rPr lang="en-US" dirty="0" err="1" smtClean="0"/>
              <a:t>maddeye</a:t>
            </a:r>
            <a:r>
              <a:rPr lang="en-US" dirty="0" smtClean="0"/>
              <a:t> </a:t>
            </a:r>
            <a:r>
              <a:rPr lang="en-US" dirty="0" err="1" smtClean="0"/>
              <a:t>tabi</a:t>
            </a:r>
            <a:r>
              <a:rPr lang="en-US" dirty="0" smtClean="0"/>
              <a:t> </a:t>
            </a:r>
            <a:r>
              <a:rPr lang="en-US" dirty="0" err="1" smtClean="0"/>
              <a:t>olacaktır</a:t>
            </a:r>
            <a:r>
              <a:rPr lang="en-US" dirty="0" smtClean="0"/>
              <a:t>. </a:t>
            </a:r>
            <a:endParaRPr lang="en-US"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tr-TR" sz="4000" b="1" dirty="0"/>
              <a:t>Madde 16 – Depolanan Bilgisayar Verisinin Süratli Şekilde Korunması</a:t>
            </a:r>
            <a:endParaRPr lang="en-GB" sz="40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16</a:t>
            </a:fld>
            <a:endParaRPr lang="en-US" dirty="0"/>
          </a:p>
        </p:txBody>
      </p:sp>
    </p:spTree>
    <p:extLst>
      <p:ext uri="{BB962C8B-B14F-4D97-AF65-F5344CB8AC3E}">
        <p14:creationId xmlns:p14="http://schemas.microsoft.com/office/powerpoint/2010/main" val="26757821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tr-TR" sz="4000" b="1" dirty="0"/>
              <a:t>Madde 16 – Depolanan Bilgisayar Verisinin Süratli Şekilde Korunması</a:t>
            </a:r>
            <a:endParaRPr lang="en-GB" sz="4000" dirty="0"/>
          </a:p>
        </p:txBody>
      </p:sp>
      <p:sp>
        <p:nvSpPr>
          <p:cNvPr id="123906" name="Rectangle 3"/>
          <p:cNvSpPr>
            <a:spLocks noGrp="1" noChangeArrowheads="1"/>
          </p:cNvSpPr>
          <p:nvPr>
            <p:ph type="body" idx="1"/>
          </p:nvPr>
        </p:nvSpPr>
        <p:spPr>
          <a:xfrm>
            <a:off x="468313" y="1646238"/>
            <a:ext cx="7988300" cy="4710112"/>
          </a:xfrm>
        </p:spPr>
        <p:txBody>
          <a:bodyPr/>
          <a:lstStyle/>
          <a:p>
            <a:pPr marL="514350" indent="-514350" algn="just" eaLnBrk="1" hangingPunct="1">
              <a:lnSpc>
                <a:spcPct val="90000"/>
              </a:lnSpc>
              <a:buFont typeface="+mj-lt"/>
              <a:buAutoNum type="arabicPeriod"/>
            </a:pPr>
            <a:r>
              <a:rPr lang="tr-TR" sz="3000" dirty="0"/>
              <a:t>Taraflardan her biri, yetkili makamlarının, bilhassa bilgisayar veri kayıplarına veya değişikliklerine karşı </a:t>
            </a:r>
            <a:r>
              <a:rPr lang="tr-TR" sz="3000" dirty="0" smtClean="0"/>
              <a:t>özellikle savunmasız </a:t>
            </a:r>
            <a:r>
              <a:rPr lang="tr-TR" sz="3000" dirty="0"/>
              <a:t>olma ihtimalinin bulunduğu bilgisayar sistemi aracılığıyla depolanan trafik verisi de dahil olmak üzere, belirlenmiş bilgisayar verisinin süratli şekilde korunması </a:t>
            </a:r>
            <a:r>
              <a:rPr lang="tr-TR" b="1" dirty="0">
                <a:solidFill>
                  <a:srgbClr val="FF0000"/>
                </a:solidFill>
              </a:rPr>
              <a:t>talimatını vermelerini veya benzer biçimde bu korumayı </a:t>
            </a:r>
            <a:r>
              <a:rPr lang="tr-TR" b="1" dirty="0" smtClean="0">
                <a:solidFill>
                  <a:srgbClr val="FF0000"/>
                </a:solidFill>
              </a:rPr>
              <a:t>gerçekleştirmelerini</a:t>
            </a:r>
            <a:r>
              <a:rPr lang="tr-TR" sz="3000" dirty="0" smtClean="0"/>
              <a:t> </a:t>
            </a:r>
            <a:r>
              <a:rPr lang="tr-TR" sz="3000" dirty="0"/>
              <a:t>sağlamaları için gerekli olabilecek yasama </a:t>
            </a:r>
            <a:r>
              <a:rPr lang="tr-TR" sz="3000" dirty="0" smtClean="0"/>
              <a:t>tedbirlerini </a:t>
            </a:r>
            <a:r>
              <a:rPr lang="tr-TR" sz="3000" dirty="0"/>
              <a:t>ve diğer tedbirleri kabul edecektir. </a:t>
            </a:r>
          </a:p>
          <a:p>
            <a:pPr marL="514350" indent="-514350" algn="just" eaLnBrk="1" hangingPunct="1">
              <a:lnSpc>
                <a:spcPct val="90000"/>
              </a:lnSpc>
              <a:buFont typeface="+mj-lt"/>
              <a:buAutoNum type="arabicPeriod"/>
            </a:pPr>
            <a:endParaRPr lang="en-GB" sz="3000" dirty="0" smtClean="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17</a:t>
            </a:fld>
            <a:endParaRPr lang="en-US" dirty="0">
              <a:solidFill>
                <a:schemeClr val="tx1"/>
              </a:solidFill>
            </a:endParaRPr>
          </a:p>
        </p:txBody>
      </p:sp>
    </p:spTree>
    <p:extLst>
      <p:ext uri="{BB962C8B-B14F-4D97-AF65-F5344CB8AC3E}">
        <p14:creationId xmlns:p14="http://schemas.microsoft.com/office/powerpoint/2010/main" val="6973440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Talimat</a:t>
            </a:r>
            <a:r>
              <a:rPr lang="en-US" sz="3600" b="1" dirty="0" smtClean="0"/>
              <a:t> </a:t>
            </a:r>
            <a:r>
              <a:rPr lang="en-US" sz="3600" b="1" dirty="0" err="1" smtClean="0"/>
              <a:t>vermek</a:t>
            </a:r>
            <a:r>
              <a:rPr lang="en-US" sz="3600" b="1" dirty="0" smtClean="0"/>
              <a:t> </a:t>
            </a:r>
            <a:r>
              <a:rPr lang="en-US" sz="3600" b="1" dirty="0" err="1" smtClean="0"/>
              <a:t>veya</a:t>
            </a:r>
            <a:r>
              <a:rPr lang="en-US" sz="3600" b="1" dirty="0" smtClean="0"/>
              <a:t> </a:t>
            </a:r>
            <a:r>
              <a:rPr lang="en-US" sz="3600" b="1" dirty="0" err="1" smtClean="0"/>
              <a:t>benzer</a:t>
            </a:r>
            <a:r>
              <a:rPr lang="en-US" sz="3600" b="1" dirty="0" smtClean="0"/>
              <a:t> </a:t>
            </a:r>
            <a:r>
              <a:rPr lang="en-US" sz="3600" b="1" dirty="0" err="1" smtClean="0"/>
              <a:t>bir</a:t>
            </a:r>
            <a:r>
              <a:rPr lang="en-US" sz="3600" b="1" dirty="0" smtClean="0"/>
              <a:t> </a:t>
            </a:r>
            <a:r>
              <a:rPr lang="en-US" sz="3600" b="1" dirty="0" err="1" smtClean="0"/>
              <a:t>biçimde</a:t>
            </a:r>
            <a:r>
              <a:rPr lang="en-US" sz="3600" b="1" dirty="0" smtClean="0"/>
              <a:t> </a:t>
            </a:r>
            <a:r>
              <a:rPr lang="en-US" sz="3600" b="1" dirty="0" err="1" smtClean="0"/>
              <a:t>gerçekleştirmek</a:t>
            </a:r>
            <a:endParaRPr lang="en-US" sz="3600" b="1" dirty="0"/>
          </a:p>
        </p:txBody>
      </p:sp>
      <p:sp>
        <p:nvSpPr>
          <p:cNvPr id="3" name="Content Placeholder 2"/>
          <p:cNvSpPr>
            <a:spLocks noGrp="1"/>
          </p:cNvSpPr>
          <p:nvPr>
            <p:ph idx="1"/>
          </p:nvPr>
        </p:nvSpPr>
        <p:spPr/>
        <p:txBody>
          <a:bodyPr/>
          <a:lstStyle/>
          <a:p>
            <a:r>
              <a:rPr lang="en-US" dirty="0" err="1" smtClean="0"/>
              <a:t>Şu</a:t>
            </a:r>
            <a:r>
              <a:rPr lang="en-US" dirty="0" smtClean="0"/>
              <a:t> </a:t>
            </a:r>
            <a:r>
              <a:rPr lang="en-US" dirty="0" err="1" smtClean="0"/>
              <a:t>yöntemlerle</a:t>
            </a:r>
            <a:r>
              <a:rPr lang="en-US" dirty="0" smtClean="0"/>
              <a:t> </a:t>
            </a:r>
            <a:r>
              <a:rPr lang="en-US" dirty="0" err="1" smtClean="0"/>
              <a:t>sağlanabilir</a:t>
            </a:r>
            <a:r>
              <a:rPr lang="en-US" dirty="0" smtClean="0"/>
              <a:t>:</a:t>
            </a:r>
          </a:p>
          <a:p>
            <a:pPr lvl="1"/>
            <a:r>
              <a:rPr lang="en-US" dirty="0" err="1" smtClean="0"/>
              <a:t>Yargı</a:t>
            </a:r>
            <a:r>
              <a:rPr lang="en-US" dirty="0" smtClean="0"/>
              <a:t> </a:t>
            </a:r>
            <a:r>
              <a:rPr lang="en-US" dirty="0" err="1" smtClean="0"/>
              <a:t>kararı</a:t>
            </a:r>
            <a:r>
              <a:rPr lang="en-US" dirty="0" smtClean="0"/>
              <a:t>;</a:t>
            </a:r>
          </a:p>
          <a:p>
            <a:pPr lvl="1"/>
            <a:r>
              <a:rPr lang="en-US" dirty="0" err="1" smtClean="0"/>
              <a:t>İdari</a:t>
            </a:r>
            <a:r>
              <a:rPr lang="en-US" dirty="0" smtClean="0"/>
              <a:t> </a:t>
            </a:r>
            <a:r>
              <a:rPr lang="en-US" dirty="0" err="1" smtClean="0"/>
              <a:t>talimat</a:t>
            </a:r>
            <a:r>
              <a:rPr lang="en-US" dirty="0" smtClean="0"/>
              <a:t>;</a:t>
            </a:r>
          </a:p>
          <a:p>
            <a:pPr lvl="1"/>
            <a:r>
              <a:rPr lang="en-US" dirty="0" err="1" smtClean="0"/>
              <a:t>Direktif</a:t>
            </a:r>
            <a:r>
              <a:rPr lang="en-US" dirty="0" smtClean="0"/>
              <a:t>;</a:t>
            </a:r>
          </a:p>
          <a:p>
            <a:pPr lvl="1"/>
            <a:r>
              <a:rPr lang="en-US" dirty="0" err="1" smtClean="0"/>
              <a:t>Arama</a:t>
            </a:r>
            <a:r>
              <a:rPr lang="en-US" dirty="0" smtClean="0"/>
              <a:t> &amp; el </a:t>
            </a:r>
            <a:r>
              <a:rPr lang="en-US" dirty="0" err="1" smtClean="0"/>
              <a:t>koyma</a:t>
            </a:r>
            <a:r>
              <a:rPr lang="en-US" dirty="0" smtClean="0"/>
              <a:t>; </a:t>
            </a:r>
            <a:r>
              <a:rPr lang="en-US" dirty="0" err="1" smtClean="0"/>
              <a:t>ya</a:t>
            </a:r>
            <a:r>
              <a:rPr lang="en-US" dirty="0" smtClean="0"/>
              <a:t> da</a:t>
            </a:r>
          </a:p>
          <a:p>
            <a:pPr lvl="1"/>
            <a:r>
              <a:rPr lang="en-US" dirty="0" err="1" smtClean="0"/>
              <a:t>İbraz</a:t>
            </a:r>
            <a:r>
              <a:rPr lang="en-US" dirty="0" smtClean="0"/>
              <a:t> </a:t>
            </a:r>
            <a:r>
              <a:rPr lang="en-US" dirty="0" err="1" smtClean="0"/>
              <a:t>emri</a:t>
            </a:r>
            <a:endParaRPr lang="en-US" dirty="0"/>
          </a:p>
        </p:txBody>
      </p:sp>
      <p:sp>
        <p:nvSpPr>
          <p:cNvPr id="4" name="Slide Number Placeholder 3"/>
          <p:cNvSpPr>
            <a:spLocks noGrp="1"/>
          </p:cNvSpPr>
          <p:nvPr>
            <p:ph type="sldNum" sz="quarter" idx="12"/>
          </p:nvPr>
        </p:nvSpPr>
        <p:spPr/>
        <p:txBody>
          <a:bodyPr/>
          <a:lstStyle/>
          <a:p>
            <a:pPr>
              <a:defRPr/>
            </a:pPr>
            <a:r>
              <a:rPr lang="en-US" smtClean="0">
                <a:solidFill>
                  <a:schemeClr val="tx1"/>
                </a:solidFill>
              </a:rPr>
              <a:t>!</a:t>
            </a:r>
            <a:fld id="{A966BBF2-DA90-4DEB-8CEB-816DABC85824}" type="slidenum">
              <a:rPr lang="en-US" smtClean="0">
                <a:solidFill>
                  <a:schemeClr val="tx1"/>
                </a:solidFill>
              </a:rPr>
              <a:pPr>
                <a:defRPr/>
              </a:pPr>
              <a:t>18</a:t>
            </a:fld>
            <a:endParaRPr lang="en-US" dirty="0">
              <a:solidFill>
                <a:schemeClr val="tx1"/>
              </a:solidFill>
            </a:endParaRPr>
          </a:p>
        </p:txBody>
      </p:sp>
    </p:spTree>
    <p:extLst>
      <p:ext uri="{BB962C8B-B14F-4D97-AF65-F5344CB8AC3E}">
        <p14:creationId xmlns:p14="http://schemas.microsoft.com/office/powerpoint/2010/main" val="25070347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tr-TR" sz="4000" b="1" dirty="0"/>
              <a:t>Madde 16 – Depolanan Bilgisayar Verisinin Süratli Şekilde Korunması</a:t>
            </a:r>
            <a:endParaRPr lang="en-GB"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tr-TR" sz="3000" dirty="0"/>
              <a:t>Taraflardan her biri, yetkili makamlarının, bilhassa bilgisayar veri kayıplarına veya değişikliklerine karşı </a:t>
            </a:r>
            <a:r>
              <a:rPr lang="tr-TR" sz="3000" dirty="0" smtClean="0"/>
              <a:t>özellikle savunmasız </a:t>
            </a:r>
            <a:r>
              <a:rPr lang="tr-TR" sz="3000" dirty="0"/>
              <a:t>olma ihtimalinin bulunduğu bilgisayar sistemi aracılığıyla depolanan trafik verisi de dahil olmak üzere, belirlenmiş bilgisayar verisinin </a:t>
            </a:r>
            <a:r>
              <a:rPr lang="tr-TR" b="1" dirty="0">
                <a:solidFill>
                  <a:srgbClr val="FF0000"/>
                </a:solidFill>
              </a:rPr>
              <a:t>süratli şekilde korunması </a:t>
            </a:r>
            <a:r>
              <a:rPr lang="tr-TR" sz="3000" dirty="0"/>
              <a:t>talimatını vermelerini veya benzer biçimde bu korumayı gerçekleştirmelerini sağlamaları için gerekli olabilecek yasama </a:t>
            </a:r>
            <a:r>
              <a:rPr lang="tr-TR" sz="3000" dirty="0" smtClean="0"/>
              <a:t>tedbirlerini </a:t>
            </a:r>
            <a:r>
              <a:rPr lang="tr-TR" sz="3000" dirty="0"/>
              <a:t>ve diğer tedbirleri kabul edecektir. </a:t>
            </a: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19</a:t>
            </a:fld>
            <a:endParaRPr lang="en-US" dirty="0">
              <a:solidFill>
                <a:schemeClr val="tx1"/>
              </a:solidFill>
            </a:endParaRPr>
          </a:p>
        </p:txBody>
      </p:sp>
    </p:spTree>
    <p:extLst>
      <p:ext uri="{BB962C8B-B14F-4D97-AF65-F5344CB8AC3E}">
        <p14:creationId xmlns:p14="http://schemas.microsoft.com/office/powerpoint/2010/main" val="19650859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74638"/>
            <a:ext cx="8229600" cy="860425"/>
          </a:xfrm>
        </p:spPr>
        <p:txBody>
          <a:bodyPr/>
          <a:lstStyle/>
          <a:p>
            <a:pPr eaLnBrk="1" hangingPunct="1"/>
            <a:r>
              <a:rPr lang="en-US" b="1" dirty="0" err="1" smtClean="0"/>
              <a:t>Gündem</a:t>
            </a:r>
            <a:endParaRPr lang="en-US" b="1" dirty="0" smtClean="0"/>
          </a:p>
        </p:txBody>
      </p:sp>
      <p:sp>
        <p:nvSpPr>
          <p:cNvPr id="3" name="Content Placeholder 2"/>
          <p:cNvSpPr>
            <a:spLocks noGrp="1"/>
          </p:cNvSpPr>
          <p:nvPr>
            <p:ph idx="1"/>
          </p:nvPr>
        </p:nvSpPr>
        <p:spPr>
          <a:xfrm>
            <a:off x="457200" y="1135063"/>
            <a:ext cx="8513763" cy="5494337"/>
          </a:xfrm>
        </p:spPr>
        <p:txBody>
          <a:bodyPr>
            <a:normAutofit/>
          </a:bodyPr>
          <a:lstStyle/>
          <a:p>
            <a:pPr eaLnBrk="1" hangingPunct="1">
              <a:lnSpc>
                <a:spcPct val="90000"/>
              </a:lnSpc>
            </a:pPr>
            <a:endParaRPr lang="en-US" sz="2800" dirty="0" smtClean="0"/>
          </a:p>
          <a:p>
            <a:pPr eaLnBrk="1" hangingPunct="1">
              <a:lnSpc>
                <a:spcPct val="90000"/>
              </a:lnSpc>
            </a:pPr>
            <a:r>
              <a:rPr lang="en-US" sz="2800" dirty="0" err="1" smtClean="0"/>
              <a:t>Bölüm</a:t>
            </a:r>
            <a:r>
              <a:rPr lang="en-US" sz="2800" dirty="0" smtClean="0"/>
              <a:t> </a:t>
            </a:r>
            <a:r>
              <a:rPr lang="en-US" sz="2800" dirty="0" err="1" smtClean="0"/>
              <a:t>Bir</a:t>
            </a:r>
            <a:r>
              <a:rPr lang="en-US" sz="2800" dirty="0" smtClean="0"/>
              <a:t> – </a:t>
            </a:r>
            <a:r>
              <a:rPr lang="en-US" sz="2800" dirty="0" err="1" smtClean="0"/>
              <a:t>Budapeşte</a:t>
            </a:r>
            <a:r>
              <a:rPr lang="en-US" sz="2800" dirty="0" smtClean="0"/>
              <a:t> </a:t>
            </a:r>
            <a:r>
              <a:rPr lang="en-US" sz="2800" dirty="0" err="1" smtClean="0"/>
              <a:t>Sözleşmesi’nin</a:t>
            </a:r>
            <a:r>
              <a:rPr lang="en-US" sz="2800" dirty="0" smtClean="0"/>
              <a:t> </a:t>
            </a:r>
            <a:r>
              <a:rPr lang="en-US" sz="2800" dirty="0" err="1" smtClean="0"/>
              <a:t>Usul</a:t>
            </a:r>
            <a:r>
              <a:rPr lang="en-US" sz="2800" dirty="0" smtClean="0"/>
              <a:t> </a:t>
            </a:r>
            <a:r>
              <a:rPr lang="en-US" sz="2800" dirty="0" err="1" smtClean="0"/>
              <a:t>Hükümleri</a:t>
            </a:r>
            <a:endParaRPr lang="en-US" sz="2800" dirty="0" smtClean="0"/>
          </a:p>
          <a:p>
            <a:pPr eaLnBrk="1" hangingPunct="1">
              <a:lnSpc>
                <a:spcPct val="90000"/>
              </a:lnSpc>
            </a:pPr>
            <a:endParaRPr lang="en-US" sz="2800" dirty="0" smtClean="0"/>
          </a:p>
          <a:p>
            <a:pPr eaLnBrk="1" hangingPunct="1">
              <a:lnSpc>
                <a:spcPct val="90000"/>
              </a:lnSpc>
            </a:pPr>
            <a:r>
              <a:rPr lang="en-US" sz="2800" dirty="0" err="1" smtClean="0"/>
              <a:t>Bölüm</a:t>
            </a:r>
            <a:r>
              <a:rPr lang="en-US" sz="2800" dirty="0" smtClean="0"/>
              <a:t> </a:t>
            </a:r>
            <a:r>
              <a:rPr lang="en-US" sz="2800" dirty="0" err="1" smtClean="0"/>
              <a:t>İki</a:t>
            </a:r>
            <a:r>
              <a:rPr lang="en-US" sz="2800" dirty="0" smtClean="0"/>
              <a:t> – </a:t>
            </a:r>
            <a:r>
              <a:rPr lang="en-US" sz="2800" dirty="0" err="1" smtClean="0"/>
              <a:t>Şartlar</a:t>
            </a:r>
            <a:r>
              <a:rPr lang="en-US" sz="2800" dirty="0" smtClean="0"/>
              <a:t> </a:t>
            </a:r>
            <a:r>
              <a:rPr lang="en-US" sz="2800" dirty="0" err="1" smtClean="0"/>
              <a:t>ve</a:t>
            </a:r>
            <a:r>
              <a:rPr lang="en-US" sz="2800" dirty="0" smtClean="0"/>
              <a:t> </a:t>
            </a:r>
            <a:r>
              <a:rPr lang="en-US" sz="2800" dirty="0" err="1" smtClean="0"/>
              <a:t>Güvenceler</a:t>
            </a:r>
            <a:endParaRPr lang="en-US" sz="2800" dirty="0" smtClean="0"/>
          </a:p>
          <a:p>
            <a:pPr marL="0" indent="0" eaLnBrk="1" hangingPunct="1">
              <a:lnSpc>
                <a:spcPct val="90000"/>
              </a:lnSpc>
              <a:buNone/>
            </a:pPr>
            <a:endParaRPr lang="en-US" sz="2800" dirty="0" smtClean="0"/>
          </a:p>
          <a:p>
            <a:pPr eaLnBrk="1" hangingPunct="1">
              <a:lnSpc>
                <a:spcPct val="90000"/>
              </a:lnSpc>
            </a:pPr>
            <a:r>
              <a:rPr lang="en-US" sz="2800" dirty="0" err="1" smtClean="0"/>
              <a:t>Bölüm</a:t>
            </a:r>
            <a:r>
              <a:rPr lang="en-US" sz="2800" dirty="0" smtClean="0"/>
              <a:t> </a:t>
            </a:r>
            <a:r>
              <a:rPr lang="en-US" sz="2800" dirty="0" err="1" smtClean="0"/>
              <a:t>Üç</a:t>
            </a:r>
            <a:r>
              <a:rPr lang="en-US" sz="2800" dirty="0" smtClean="0"/>
              <a:t> – </a:t>
            </a:r>
            <a:r>
              <a:rPr lang="en-US" sz="2800" dirty="0" err="1" smtClean="0"/>
              <a:t>Özet</a:t>
            </a:r>
            <a:endParaRPr lang="en-US" sz="2800" dirty="0" smtClean="0"/>
          </a:p>
          <a:p>
            <a:pPr lvl="2" eaLnBrk="1" hangingPunct="1">
              <a:lnSpc>
                <a:spcPct val="90000"/>
              </a:lnSpc>
            </a:pPr>
            <a:endParaRPr lang="en-US" sz="2000" dirty="0" smtClean="0"/>
          </a:p>
          <a:p>
            <a:pPr lvl="2" eaLnBrk="1" hangingPunct="1">
              <a:lnSpc>
                <a:spcPct val="90000"/>
              </a:lnSpc>
            </a:pPr>
            <a:endParaRPr lang="en-US" sz="2000" dirty="0" smtClean="0"/>
          </a:p>
        </p:txBody>
      </p:sp>
      <p:sp>
        <p:nvSpPr>
          <p:cNvPr id="4" name="Slide Number Placeholder 3"/>
          <p:cNvSpPr>
            <a:spLocks noGrp="1"/>
          </p:cNvSpPr>
          <p:nvPr>
            <p:ph type="sldNum" sz="quarter" idx="12"/>
          </p:nvPr>
        </p:nvSpPr>
        <p:spPr/>
        <p:txBody>
          <a:bodyPr/>
          <a:lstStyle/>
          <a:p>
            <a:pPr>
              <a:defRPr/>
            </a:pPr>
            <a:fld id="{73AEC453-3CDD-4E39-87C2-F0F449094713}" type="slidenum">
              <a:rPr lang="en-US"/>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Süratli</a:t>
            </a:r>
            <a:r>
              <a:rPr lang="en-US" sz="3600" b="1" dirty="0" smtClean="0"/>
              <a:t> </a:t>
            </a:r>
            <a:r>
              <a:rPr lang="en-US" sz="3600" b="1" dirty="0" err="1" smtClean="0"/>
              <a:t>koruma</a:t>
            </a:r>
            <a:endParaRPr lang="en-US" sz="3600" b="1" dirty="0"/>
          </a:p>
        </p:txBody>
      </p:sp>
      <p:sp>
        <p:nvSpPr>
          <p:cNvPr id="3" name="Content Placeholder 2"/>
          <p:cNvSpPr>
            <a:spLocks noGrp="1"/>
          </p:cNvSpPr>
          <p:nvPr>
            <p:ph idx="1"/>
          </p:nvPr>
        </p:nvSpPr>
        <p:spPr>
          <a:xfrm>
            <a:off x="457200" y="1578428"/>
            <a:ext cx="8229600" cy="4604658"/>
          </a:xfrm>
        </p:spPr>
        <p:txBody>
          <a:bodyPr/>
          <a:lstStyle/>
          <a:p>
            <a:pPr algn="just">
              <a:spcBef>
                <a:spcPts val="600"/>
              </a:spcBef>
              <a:spcAft>
                <a:spcPts val="1200"/>
              </a:spcAft>
            </a:pPr>
            <a:r>
              <a:rPr lang="tr-TR" sz="2800" dirty="0" smtClean="0"/>
              <a:t>Koruma biçim Taraflarca belirlenebilir.</a:t>
            </a:r>
          </a:p>
          <a:p>
            <a:pPr algn="just">
              <a:spcBef>
                <a:spcPts val="600"/>
              </a:spcBef>
              <a:spcAft>
                <a:spcPts val="1200"/>
              </a:spcAft>
            </a:pPr>
            <a:r>
              <a:rPr lang="tr-TR" sz="2800" dirty="0" smtClean="0"/>
              <a:t>Bu yetki halihazırda depolanmış verilerin mevcut niteliğinin veya durumunun değişmesine veya bozulmasına yol açacak her şeyden korunmasını sağlar.</a:t>
            </a:r>
          </a:p>
          <a:p>
            <a:pPr algn="just">
              <a:spcBef>
                <a:spcPts val="600"/>
              </a:spcBef>
              <a:spcAft>
                <a:spcPts val="1200"/>
              </a:spcAft>
            </a:pPr>
            <a:r>
              <a:rPr lang="tr-TR" sz="2800" dirty="0" smtClean="0"/>
              <a:t>Şunları içermesi şart değildir:</a:t>
            </a:r>
          </a:p>
          <a:p>
            <a:pPr lvl="1" algn="just">
              <a:spcBef>
                <a:spcPts val="600"/>
              </a:spcBef>
              <a:spcAft>
                <a:spcPts val="1200"/>
              </a:spcAft>
            </a:pPr>
            <a:r>
              <a:rPr lang="tr-TR" sz="2400" dirty="0" smtClean="0"/>
              <a:t>Korunan verilerin erişilmez hale getirilmesi</a:t>
            </a:r>
          </a:p>
          <a:p>
            <a:pPr lvl="1" algn="just">
              <a:spcBef>
                <a:spcPts val="600"/>
              </a:spcBef>
              <a:spcAft>
                <a:spcPts val="1200"/>
              </a:spcAft>
            </a:pPr>
            <a:r>
              <a:rPr lang="tr-TR" sz="2400" dirty="0" smtClean="0"/>
              <a:t>Verilerin bir örneğinin yasal kullanıcılar tarafından kullanılmasının engellenmesi</a:t>
            </a:r>
          </a:p>
          <a:p>
            <a:pPr marL="457200" lvl="1" indent="0" algn="just">
              <a:spcBef>
                <a:spcPts val="600"/>
              </a:spcBef>
              <a:spcAft>
                <a:spcPts val="1200"/>
              </a:spcAft>
              <a:buNone/>
            </a:pPr>
            <a:endParaRPr lang="tr-TR" sz="2400"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20</a:t>
            </a:fld>
            <a:endParaRPr lang="en-US" dirty="0">
              <a:solidFill>
                <a:schemeClr val="tx1"/>
              </a:solidFill>
            </a:endParaRPr>
          </a:p>
        </p:txBody>
      </p:sp>
    </p:spTree>
    <p:extLst>
      <p:ext uri="{BB962C8B-B14F-4D97-AF65-F5344CB8AC3E}">
        <p14:creationId xmlns:p14="http://schemas.microsoft.com/office/powerpoint/2010/main" val="977544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tr-TR" sz="4000" b="1" dirty="0"/>
              <a:t>Madde 16 – Depolanan Bilgisayar Verisinin Süratli Şekilde Korunması</a:t>
            </a:r>
            <a:endParaRPr lang="en-GB" sz="4000" dirty="0"/>
          </a:p>
        </p:txBody>
      </p:sp>
      <p:sp>
        <p:nvSpPr>
          <p:cNvPr id="123906" name="Rectangle 3"/>
          <p:cNvSpPr>
            <a:spLocks noGrp="1" noChangeArrowheads="1"/>
          </p:cNvSpPr>
          <p:nvPr>
            <p:ph type="body" idx="1"/>
          </p:nvPr>
        </p:nvSpPr>
        <p:spPr>
          <a:xfrm>
            <a:off x="468313" y="1646238"/>
            <a:ext cx="7988300" cy="4710112"/>
          </a:xfrm>
        </p:spPr>
        <p:txBody>
          <a:bodyPr/>
          <a:lstStyle/>
          <a:p>
            <a:pPr marL="514350" indent="-514350" algn="just" eaLnBrk="1" hangingPunct="1">
              <a:lnSpc>
                <a:spcPct val="90000"/>
              </a:lnSpc>
              <a:buFont typeface="+mj-lt"/>
              <a:buAutoNum type="arabicPeriod"/>
            </a:pPr>
            <a:r>
              <a:rPr lang="tr-TR" sz="3000" dirty="0"/>
              <a:t>Taraflardan her biri, yetkili makamlarının, bilhassa bilgisayar veri kayıplarına veya değişikliklerine karşı </a:t>
            </a:r>
            <a:r>
              <a:rPr lang="tr-TR" sz="3000" dirty="0" smtClean="0"/>
              <a:t>özellikle savunmasız </a:t>
            </a:r>
            <a:r>
              <a:rPr lang="tr-TR" sz="3000" dirty="0"/>
              <a:t>olma ihtimalinin bulunduğu bilgisayar sistemi aracılığıyla depolanan </a:t>
            </a:r>
            <a:r>
              <a:rPr lang="tr-TR" b="1" dirty="0">
                <a:solidFill>
                  <a:srgbClr val="FF0000"/>
                </a:solidFill>
              </a:rPr>
              <a:t>trafik verisi de dahil olmak üzere, belirlenmiş bilgisayar verisinin </a:t>
            </a:r>
            <a:r>
              <a:rPr lang="tr-TR" sz="3000" dirty="0"/>
              <a:t>süratli şekilde korunması talimatını vermelerini veya benzer biçimde bu korumayı gerçekleştirmelerini sağlamaları için gerekli olabilecek yasama </a:t>
            </a:r>
            <a:r>
              <a:rPr lang="tr-TR" sz="3000" dirty="0" smtClean="0"/>
              <a:t>tedbirlerini </a:t>
            </a:r>
            <a:r>
              <a:rPr lang="tr-TR" sz="3000" dirty="0"/>
              <a:t>ve diğer tedbirleri kabul edecektir. </a:t>
            </a: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21</a:t>
            </a:fld>
            <a:endParaRPr lang="en-US" dirty="0">
              <a:solidFill>
                <a:schemeClr val="tx1"/>
              </a:solidFill>
            </a:endParaRPr>
          </a:p>
        </p:txBody>
      </p:sp>
    </p:spTree>
    <p:extLst>
      <p:ext uri="{BB962C8B-B14F-4D97-AF65-F5344CB8AC3E}">
        <p14:creationId xmlns:p14="http://schemas.microsoft.com/office/powerpoint/2010/main" val="2307506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470"/>
            <a:ext cx="8229600" cy="1143000"/>
          </a:xfrm>
        </p:spPr>
        <p:txBody>
          <a:bodyPr/>
          <a:lstStyle/>
          <a:p>
            <a:r>
              <a:rPr lang="en-US" sz="3600" b="1" dirty="0" err="1" smtClean="0"/>
              <a:t>Belirli</a:t>
            </a:r>
            <a:r>
              <a:rPr lang="en-US" sz="3600" b="1" dirty="0" smtClean="0"/>
              <a:t> </a:t>
            </a:r>
            <a:r>
              <a:rPr lang="en-US" sz="3600" b="1" dirty="0" err="1" smtClean="0"/>
              <a:t>Bilgisayar</a:t>
            </a:r>
            <a:r>
              <a:rPr lang="en-US" sz="3600" b="1" dirty="0" smtClean="0"/>
              <a:t> </a:t>
            </a:r>
            <a:r>
              <a:rPr lang="en-US" sz="3600" b="1" dirty="0" err="1" smtClean="0"/>
              <a:t>Verileri</a:t>
            </a:r>
            <a:endParaRPr lang="en-US" sz="3600" b="1" dirty="0"/>
          </a:p>
        </p:txBody>
      </p:sp>
      <p:sp>
        <p:nvSpPr>
          <p:cNvPr id="3" name="Content Placeholder 2"/>
          <p:cNvSpPr>
            <a:spLocks noGrp="1"/>
          </p:cNvSpPr>
          <p:nvPr>
            <p:ph idx="1"/>
          </p:nvPr>
        </p:nvSpPr>
        <p:spPr>
          <a:xfrm>
            <a:off x="457200" y="1382490"/>
            <a:ext cx="8229600" cy="4525963"/>
          </a:xfrm>
        </p:spPr>
        <p:txBody>
          <a:bodyPr/>
          <a:lstStyle/>
          <a:p>
            <a:pPr algn="just">
              <a:spcBef>
                <a:spcPts val="600"/>
              </a:spcBef>
              <a:spcAft>
                <a:spcPts val="1200"/>
              </a:spcAft>
            </a:pPr>
            <a:r>
              <a:rPr lang="en-US" dirty="0" err="1" smtClean="0"/>
              <a:t>Aşağıdakiler</a:t>
            </a:r>
            <a:r>
              <a:rPr lang="en-US" dirty="0" smtClean="0"/>
              <a:t> de </a:t>
            </a:r>
            <a:r>
              <a:rPr lang="en-US" dirty="0" err="1" smtClean="0"/>
              <a:t>dahil</a:t>
            </a:r>
            <a:r>
              <a:rPr lang="en-US" dirty="0" smtClean="0"/>
              <a:t> </a:t>
            </a:r>
            <a:r>
              <a:rPr lang="en-US" dirty="0" err="1" smtClean="0"/>
              <a:t>olmak</a:t>
            </a:r>
            <a:r>
              <a:rPr lang="en-US" dirty="0" smtClean="0"/>
              <a:t> </a:t>
            </a:r>
            <a:r>
              <a:rPr lang="en-US" dirty="0" err="1" smtClean="0"/>
              <a:t>üzere</a:t>
            </a:r>
            <a:r>
              <a:rPr lang="en-US" dirty="0"/>
              <a:t> </a:t>
            </a:r>
            <a:r>
              <a:rPr lang="en-US" dirty="0" err="1"/>
              <a:t>depolanan</a:t>
            </a:r>
            <a:r>
              <a:rPr lang="en-US" dirty="0"/>
              <a:t> her </a:t>
            </a:r>
            <a:r>
              <a:rPr lang="en-US" dirty="0" err="1"/>
              <a:t>türlü</a:t>
            </a:r>
            <a:r>
              <a:rPr lang="en-US" dirty="0"/>
              <a:t> </a:t>
            </a:r>
            <a:r>
              <a:rPr lang="en-US" dirty="0" err="1"/>
              <a:t>bilgisayar</a:t>
            </a:r>
            <a:r>
              <a:rPr lang="en-US" dirty="0"/>
              <a:t> </a:t>
            </a:r>
            <a:r>
              <a:rPr lang="en-US" dirty="0" err="1" smtClean="0"/>
              <a:t>verisi</a:t>
            </a:r>
            <a:r>
              <a:rPr lang="en-US" dirty="0" smtClean="0"/>
              <a:t>: </a:t>
            </a:r>
          </a:p>
          <a:p>
            <a:pPr lvl="1" algn="just">
              <a:spcBef>
                <a:spcPts val="600"/>
              </a:spcBef>
              <a:spcAft>
                <a:spcPts val="1200"/>
              </a:spcAft>
            </a:pPr>
            <a:r>
              <a:rPr lang="en-US" dirty="0" err="1" smtClean="0"/>
              <a:t>Ticari</a:t>
            </a:r>
            <a:r>
              <a:rPr lang="en-US" dirty="0" smtClean="0"/>
              <a:t>, </a:t>
            </a:r>
            <a:r>
              <a:rPr lang="en-US" dirty="0" err="1" smtClean="0"/>
              <a:t>medikal</a:t>
            </a:r>
            <a:r>
              <a:rPr lang="en-US" dirty="0" smtClean="0"/>
              <a:t>, </a:t>
            </a:r>
            <a:r>
              <a:rPr lang="en-US" dirty="0" err="1" smtClean="0"/>
              <a:t>kişisel</a:t>
            </a:r>
            <a:r>
              <a:rPr lang="en-US" dirty="0" smtClean="0"/>
              <a:t> </a:t>
            </a:r>
            <a:r>
              <a:rPr lang="en-US" dirty="0" err="1" smtClean="0"/>
              <a:t>ya</a:t>
            </a:r>
            <a:r>
              <a:rPr lang="en-US" dirty="0" smtClean="0"/>
              <a:t> da </a:t>
            </a:r>
            <a:r>
              <a:rPr lang="en-US" dirty="0" err="1" smtClean="0"/>
              <a:t>başkaca</a:t>
            </a:r>
            <a:r>
              <a:rPr lang="en-US" dirty="0" smtClean="0"/>
              <a:t> </a:t>
            </a:r>
            <a:r>
              <a:rPr lang="en-US" dirty="0" err="1" smtClean="0"/>
              <a:t>kayıtlar</a:t>
            </a:r>
            <a:endParaRPr lang="en-US" dirty="0" smtClean="0"/>
          </a:p>
          <a:p>
            <a:pPr lvl="1" algn="just">
              <a:spcBef>
                <a:spcPts val="600"/>
              </a:spcBef>
              <a:spcAft>
                <a:spcPts val="1200"/>
              </a:spcAft>
            </a:pPr>
            <a:r>
              <a:rPr lang="en-US" dirty="0" err="1" smtClean="0"/>
              <a:t>Trafik</a:t>
            </a:r>
            <a:r>
              <a:rPr lang="en-US" dirty="0" smtClean="0"/>
              <a:t> </a:t>
            </a:r>
            <a:r>
              <a:rPr lang="en-US" dirty="0" err="1" smtClean="0"/>
              <a:t>verisi</a:t>
            </a:r>
            <a:endParaRPr lang="en-US" dirty="0" smtClean="0"/>
          </a:p>
          <a:p>
            <a:pPr algn="just">
              <a:spcBef>
                <a:spcPts val="600"/>
              </a:spcBef>
              <a:spcAft>
                <a:spcPts val="1200"/>
              </a:spcAft>
            </a:pPr>
            <a:r>
              <a:rPr lang="en-US" dirty="0" err="1" smtClean="0"/>
              <a:t>Tedbirler</a:t>
            </a:r>
            <a:r>
              <a:rPr lang="en-US" dirty="0" smtClean="0"/>
              <a:t> </a:t>
            </a:r>
            <a:r>
              <a:rPr lang="en-US" dirty="0" err="1" smtClean="0"/>
              <a:t>belirli</a:t>
            </a:r>
            <a:r>
              <a:rPr lang="en-US" dirty="0" smtClean="0"/>
              <a:t> </a:t>
            </a:r>
            <a:r>
              <a:rPr lang="en-US" dirty="0" err="1" smtClean="0"/>
              <a:t>bir</a:t>
            </a:r>
            <a:r>
              <a:rPr lang="en-US" dirty="0" smtClean="0"/>
              <a:t> </a:t>
            </a:r>
            <a:r>
              <a:rPr lang="en-US" dirty="0" err="1" smtClean="0"/>
              <a:t>olaya</a:t>
            </a:r>
            <a:r>
              <a:rPr lang="en-US" dirty="0" smtClean="0"/>
              <a:t> </a:t>
            </a:r>
            <a:r>
              <a:rPr lang="en-US" dirty="0" err="1" smtClean="0"/>
              <a:t>yönelik</a:t>
            </a:r>
            <a:r>
              <a:rPr lang="en-US" dirty="0" smtClean="0"/>
              <a:t> </a:t>
            </a:r>
            <a:r>
              <a:rPr lang="en-US" dirty="0" err="1" smtClean="0"/>
              <a:t>soruşturmaya</a:t>
            </a:r>
            <a:r>
              <a:rPr lang="en-US" dirty="0" smtClean="0"/>
              <a:t> </a:t>
            </a:r>
            <a:r>
              <a:rPr lang="en-US" dirty="0" err="1" smtClean="0"/>
              <a:t>uygulanabilir</a:t>
            </a:r>
            <a:r>
              <a:rPr lang="en-US" dirty="0" smtClean="0"/>
              <a:t>.</a:t>
            </a:r>
          </a:p>
          <a:p>
            <a:pPr algn="just">
              <a:spcBef>
                <a:spcPts val="600"/>
              </a:spcBef>
              <a:spcAft>
                <a:spcPts val="1200"/>
              </a:spcAft>
            </a:pPr>
            <a:r>
              <a:rPr lang="en-US" dirty="0" err="1" smtClean="0"/>
              <a:t>Özel</a:t>
            </a:r>
            <a:r>
              <a:rPr lang="en-US" dirty="0" smtClean="0"/>
              <a:t> </a:t>
            </a:r>
            <a:r>
              <a:rPr lang="en-US" dirty="0" err="1" smtClean="0"/>
              <a:t>olarak</a:t>
            </a:r>
            <a:r>
              <a:rPr lang="en-US" dirty="0" smtClean="0"/>
              <a:t> </a:t>
            </a:r>
            <a:r>
              <a:rPr lang="en-US" dirty="0" err="1" smtClean="0"/>
              <a:t>belirlenmiş</a:t>
            </a:r>
            <a:r>
              <a:rPr lang="en-US" dirty="0"/>
              <a:t> </a:t>
            </a:r>
            <a:r>
              <a:rPr lang="en-US" dirty="0" err="1" smtClean="0"/>
              <a:t>verilere</a:t>
            </a:r>
            <a:r>
              <a:rPr lang="en-US" dirty="0" smtClean="0"/>
              <a:t> </a:t>
            </a:r>
            <a:r>
              <a:rPr lang="en-US" dirty="0" err="1" smtClean="0"/>
              <a:t>değil</a:t>
            </a:r>
            <a:r>
              <a:rPr lang="en-US" dirty="0" smtClean="0"/>
              <a:t> de, </a:t>
            </a:r>
            <a:r>
              <a:rPr lang="en-US" dirty="0" err="1"/>
              <a:t>g</a:t>
            </a:r>
            <a:r>
              <a:rPr lang="en-US" dirty="0" err="1" smtClean="0"/>
              <a:t>enel</a:t>
            </a:r>
            <a:r>
              <a:rPr lang="en-US" dirty="0" smtClean="0"/>
              <a:t> </a:t>
            </a:r>
            <a:r>
              <a:rPr lang="en-US" dirty="0" err="1" smtClean="0"/>
              <a:t>bir</a:t>
            </a:r>
            <a:r>
              <a:rPr lang="en-US" dirty="0" smtClean="0"/>
              <a:t> </a:t>
            </a:r>
            <a:r>
              <a:rPr lang="en-US" dirty="0" err="1" smtClean="0"/>
              <a:t>korumaya</a:t>
            </a:r>
            <a:r>
              <a:rPr lang="en-US" dirty="0" smtClean="0"/>
              <a:t> </a:t>
            </a:r>
            <a:r>
              <a:rPr lang="en-US" dirty="0" err="1" smtClean="0"/>
              <a:t>hükmedilmesi</a:t>
            </a:r>
            <a:r>
              <a:rPr lang="en-US" dirty="0" smtClean="0"/>
              <a:t> </a:t>
            </a:r>
            <a:r>
              <a:rPr lang="en-US" dirty="0" err="1" smtClean="0"/>
              <a:t>amacıyla</a:t>
            </a:r>
            <a:r>
              <a:rPr lang="en-US" dirty="0" smtClean="0"/>
              <a:t> </a:t>
            </a:r>
            <a:r>
              <a:rPr lang="en-US" dirty="0" err="1" smtClean="0"/>
              <a:t>kullanılamaz</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22</a:t>
            </a:fld>
            <a:endParaRPr lang="en-US" dirty="0">
              <a:solidFill>
                <a:schemeClr val="tx1"/>
              </a:solidFill>
            </a:endParaRPr>
          </a:p>
        </p:txBody>
      </p:sp>
    </p:spTree>
    <p:extLst>
      <p:ext uri="{BB962C8B-B14F-4D97-AF65-F5344CB8AC3E}">
        <p14:creationId xmlns:p14="http://schemas.microsoft.com/office/powerpoint/2010/main" val="40061206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tr-TR" sz="4000" b="1" dirty="0"/>
              <a:t>Madde 16 – Depolanan Bilgisayar Verisinin Süratli Şekilde Korunması</a:t>
            </a:r>
            <a:endParaRPr lang="en-GB"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tr-TR" sz="3000" dirty="0"/>
              <a:t>Taraflardan her biri, yetkili makamlarının, bilhassa bilgisayar veri kayıplarına veya değişikliklerine karşı </a:t>
            </a:r>
            <a:r>
              <a:rPr lang="tr-TR" sz="3000" dirty="0" smtClean="0"/>
              <a:t>özellikle savunmasız </a:t>
            </a:r>
            <a:r>
              <a:rPr lang="tr-TR" sz="3000" dirty="0"/>
              <a:t>olma ihtimalinin bulunduğu </a:t>
            </a:r>
            <a:r>
              <a:rPr lang="tr-TR" sz="3400" b="1" dirty="0">
                <a:solidFill>
                  <a:srgbClr val="FF0000"/>
                </a:solidFill>
              </a:rPr>
              <a:t>bilgisayar sistemi aracılığıyla depolanan</a:t>
            </a:r>
            <a:r>
              <a:rPr lang="tr-TR" sz="3000" dirty="0"/>
              <a:t> trafik verisi de dahil olmak üzere, belirlenmiş bilgisayar verisinin süratli şekilde korunması talimatını vermelerini veya benzer biçimde bu korumayı gerçekleştirmelerini sağlamaları için gerekli olabilecek yasama </a:t>
            </a:r>
            <a:r>
              <a:rPr lang="tr-TR" sz="3000" dirty="0" smtClean="0"/>
              <a:t>tedbirlerini </a:t>
            </a:r>
            <a:r>
              <a:rPr lang="tr-TR" sz="3000" dirty="0"/>
              <a:t>ve diğer tedbirleri kabul edecektir. </a:t>
            </a: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23</a:t>
            </a:fld>
            <a:endParaRPr lang="en-US" dirty="0">
              <a:solidFill>
                <a:schemeClr val="tx1"/>
              </a:solidFill>
            </a:endParaRPr>
          </a:p>
        </p:txBody>
      </p:sp>
    </p:spTree>
    <p:extLst>
      <p:ext uri="{BB962C8B-B14F-4D97-AF65-F5344CB8AC3E}">
        <p14:creationId xmlns:p14="http://schemas.microsoft.com/office/powerpoint/2010/main" val="37898992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Bilgisayar</a:t>
            </a:r>
            <a:r>
              <a:rPr lang="en-US" sz="3600" b="1" dirty="0" smtClean="0"/>
              <a:t> </a:t>
            </a:r>
            <a:r>
              <a:rPr lang="en-US" sz="3600" b="1" dirty="0" err="1" smtClean="0"/>
              <a:t>sistemi</a:t>
            </a:r>
            <a:r>
              <a:rPr lang="en-US" sz="3600" b="1" dirty="0" smtClean="0"/>
              <a:t> </a:t>
            </a:r>
            <a:r>
              <a:rPr lang="en-US" sz="3600" b="1" dirty="0" err="1" smtClean="0"/>
              <a:t>aracılığıyla</a:t>
            </a:r>
            <a:r>
              <a:rPr lang="en-US" sz="3600" b="1" dirty="0" smtClean="0"/>
              <a:t> </a:t>
            </a:r>
            <a:r>
              <a:rPr lang="en-US" sz="3600" b="1" dirty="0" err="1" smtClean="0"/>
              <a:t>depolanan</a:t>
            </a:r>
            <a:endParaRPr lang="en-US" sz="3600" b="1" dirty="0"/>
          </a:p>
        </p:txBody>
      </p:sp>
      <p:sp>
        <p:nvSpPr>
          <p:cNvPr id="3" name="Content Placeholder 2"/>
          <p:cNvSpPr>
            <a:spLocks noGrp="1"/>
          </p:cNvSpPr>
          <p:nvPr>
            <p:ph idx="1"/>
          </p:nvPr>
        </p:nvSpPr>
        <p:spPr>
          <a:xfrm>
            <a:off x="635000" y="1363205"/>
            <a:ext cx="8229600" cy="3687762"/>
          </a:xfrm>
        </p:spPr>
        <p:txBody>
          <a:bodyPr/>
          <a:lstStyle/>
          <a:p>
            <a:pPr algn="just"/>
            <a:endParaRPr lang="en-US" dirty="0" smtClean="0"/>
          </a:p>
          <a:p>
            <a:pPr algn="just"/>
            <a:r>
              <a:rPr lang="en-US" dirty="0" err="1" smtClean="0"/>
              <a:t>Genel</a:t>
            </a:r>
            <a:r>
              <a:rPr lang="en-US" dirty="0" smtClean="0"/>
              <a:t> </a:t>
            </a:r>
            <a:r>
              <a:rPr lang="en-US" dirty="0" err="1" smtClean="0"/>
              <a:t>bir</a:t>
            </a:r>
            <a:r>
              <a:rPr lang="en-US" dirty="0" smtClean="0"/>
              <a:t> </a:t>
            </a:r>
            <a:r>
              <a:rPr lang="en-US" dirty="0" err="1" smtClean="0"/>
              <a:t>veri</a:t>
            </a:r>
            <a:r>
              <a:rPr lang="en-US" dirty="0" smtClean="0"/>
              <a:t> </a:t>
            </a:r>
            <a:r>
              <a:rPr lang="en-US" dirty="0" err="1" smtClean="0"/>
              <a:t>saklama</a:t>
            </a:r>
            <a:r>
              <a:rPr lang="en-US" dirty="0" smtClean="0"/>
              <a:t> </a:t>
            </a:r>
            <a:r>
              <a:rPr lang="en-US" dirty="0" err="1" smtClean="0"/>
              <a:t>yükümlülüğü</a:t>
            </a:r>
            <a:r>
              <a:rPr lang="en-US" dirty="0" smtClean="0"/>
              <a:t> </a:t>
            </a:r>
            <a:r>
              <a:rPr lang="en-US" dirty="0" err="1" smtClean="0"/>
              <a:t>söz</a:t>
            </a:r>
            <a:r>
              <a:rPr lang="en-US" dirty="0" smtClean="0"/>
              <a:t> </a:t>
            </a:r>
            <a:r>
              <a:rPr lang="en-US" dirty="0" err="1" smtClean="0"/>
              <a:t>konusu</a:t>
            </a:r>
            <a:r>
              <a:rPr lang="en-US" dirty="0" smtClean="0"/>
              <a:t> </a:t>
            </a:r>
            <a:r>
              <a:rPr lang="en-US" dirty="0" err="1" smtClean="0"/>
              <a:t>değldir</a:t>
            </a:r>
            <a:r>
              <a:rPr lang="en-US" dirty="0" smtClean="0"/>
              <a:t>.</a:t>
            </a:r>
          </a:p>
          <a:p>
            <a:pPr algn="just"/>
            <a:endParaRPr lang="en-US" dirty="0" smtClean="0"/>
          </a:p>
          <a:p>
            <a:pPr algn="just"/>
            <a:r>
              <a:rPr lang="en-US" dirty="0" err="1" smtClean="0"/>
              <a:t>Korunacak</a:t>
            </a:r>
            <a:r>
              <a:rPr lang="en-US" dirty="0" smtClean="0"/>
              <a:t> </a:t>
            </a:r>
            <a:r>
              <a:rPr lang="en-US" dirty="0" err="1" smtClean="0"/>
              <a:t>veriler</a:t>
            </a:r>
            <a:r>
              <a:rPr lang="en-US" dirty="0" smtClean="0"/>
              <a:t>: </a:t>
            </a:r>
          </a:p>
          <a:p>
            <a:pPr lvl="1" algn="just"/>
            <a:r>
              <a:rPr lang="en-US" sz="3200" dirty="0" err="1" smtClean="0"/>
              <a:t>Halihazırda</a:t>
            </a:r>
            <a:r>
              <a:rPr lang="en-US" sz="3200" dirty="0" smtClean="0"/>
              <a:t> </a:t>
            </a:r>
            <a:r>
              <a:rPr lang="en-US" sz="3200" dirty="0" err="1" smtClean="0"/>
              <a:t>mevcut</a:t>
            </a:r>
            <a:r>
              <a:rPr lang="en-US" sz="3200" dirty="0" smtClean="0"/>
              <a:t> </a:t>
            </a:r>
            <a:r>
              <a:rPr lang="en-US" sz="3200" dirty="0" err="1" smtClean="0"/>
              <a:t>olmalı</a:t>
            </a:r>
            <a:endParaRPr lang="en-US" sz="3200" dirty="0" smtClean="0"/>
          </a:p>
          <a:p>
            <a:pPr lvl="1" algn="just"/>
            <a:r>
              <a:rPr lang="en-US" sz="3200" dirty="0" err="1" smtClean="0"/>
              <a:t>Halihazırda</a:t>
            </a:r>
            <a:r>
              <a:rPr lang="en-US" sz="3200" dirty="0" smtClean="0"/>
              <a:t> </a:t>
            </a:r>
            <a:r>
              <a:rPr lang="en-US" sz="3200" dirty="0" err="1" smtClean="0"/>
              <a:t>toplanmış</a:t>
            </a:r>
            <a:r>
              <a:rPr lang="en-US" sz="3200" dirty="0" smtClean="0"/>
              <a:t> </a:t>
            </a:r>
            <a:r>
              <a:rPr lang="en-US" sz="3200" dirty="0" err="1" smtClean="0"/>
              <a:t>ve</a:t>
            </a:r>
            <a:r>
              <a:rPr lang="en-US" sz="3200" dirty="0" smtClean="0"/>
              <a:t> </a:t>
            </a:r>
            <a:r>
              <a:rPr lang="en-US" sz="3200" dirty="0" err="1" smtClean="0"/>
              <a:t>depolanmış</a:t>
            </a:r>
            <a:r>
              <a:rPr lang="en-US" sz="3200" dirty="0" smtClean="0"/>
              <a:t> </a:t>
            </a:r>
            <a:r>
              <a:rPr lang="en-US" sz="3200" dirty="0" err="1" smtClean="0"/>
              <a:t>olmalıdır</a:t>
            </a:r>
            <a:r>
              <a:rPr lang="en-US" sz="3200" dirty="0"/>
              <a:t>.</a:t>
            </a:r>
            <a:endParaRPr lang="en-US" dirty="0" smtClean="0"/>
          </a:p>
          <a:p>
            <a:pPr algn="just"/>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24</a:t>
            </a:fld>
            <a:endParaRPr lang="en-US" dirty="0">
              <a:solidFill>
                <a:schemeClr val="tx1"/>
              </a:solidFill>
            </a:endParaRPr>
          </a:p>
        </p:txBody>
      </p:sp>
    </p:spTree>
    <p:extLst>
      <p:ext uri="{BB962C8B-B14F-4D97-AF65-F5344CB8AC3E}">
        <p14:creationId xmlns:p14="http://schemas.microsoft.com/office/powerpoint/2010/main" val="22197076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tr-TR" sz="4000" b="1" dirty="0"/>
              <a:t>Madde 16 – Depolanan Bilgisayar Verisinin Süratli Şekilde Korunması</a:t>
            </a:r>
            <a:endParaRPr lang="en-GB"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tr-TR" sz="3000" dirty="0" smtClean="0"/>
              <a:t>Taraflardan </a:t>
            </a:r>
            <a:r>
              <a:rPr lang="tr-TR" sz="3000" dirty="0"/>
              <a:t>her biri, yetkili makamlarının, bilhassa </a:t>
            </a:r>
            <a:r>
              <a:rPr lang="tr-TR" b="1" dirty="0">
                <a:solidFill>
                  <a:srgbClr val="FF0000"/>
                </a:solidFill>
              </a:rPr>
              <a:t>bilgisayar veri kayıplarına veya değişikliklerine karşı </a:t>
            </a:r>
            <a:r>
              <a:rPr lang="tr-TR" b="1" dirty="0" smtClean="0">
                <a:solidFill>
                  <a:srgbClr val="FF0000"/>
                </a:solidFill>
              </a:rPr>
              <a:t>özellikle savunmasız olma </a:t>
            </a:r>
            <a:r>
              <a:rPr lang="tr-TR" b="1" dirty="0">
                <a:solidFill>
                  <a:srgbClr val="FF0000"/>
                </a:solidFill>
              </a:rPr>
              <a:t>ihtimalinin bulunduğu </a:t>
            </a:r>
            <a:r>
              <a:rPr lang="tr-TR" sz="3000" dirty="0"/>
              <a:t>bilgisayar sistemi aracılığıyla depolanan trafik verisi de dahil olmak üzere, belirlenmiş bilgisayar verisinin süratli şekilde korunması talimatını vermelerini veya benzer biçimde bu korumayı gerçekleştirmelerini sağlamaları için gerekli olabilecek yasama </a:t>
            </a:r>
            <a:r>
              <a:rPr lang="tr-TR" sz="3000" dirty="0" smtClean="0"/>
              <a:t>tedbirlerini </a:t>
            </a:r>
            <a:r>
              <a:rPr lang="tr-TR" sz="3000" dirty="0"/>
              <a:t>ve diğer tedbirleri kabul edecektir. </a:t>
            </a: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25</a:t>
            </a:fld>
            <a:endParaRPr lang="en-US" dirty="0">
              <a:solidFill>
                <a:schemeClr val="tx1"/>
              </a:solidFill>
            </a:endParaRPr>
          </a:p>
        </p:txBody>
      </p:sp>
    </p:spTree>
    <p:extLst>
      <p:ext uri="{BB962C8B-B14F-4D97-AF65-F5344CB8AC3E}">
        <p14:creationId xmlns:p14="http://schemas.microsoft.com/office/powerpoint/2010/main" val="5740045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Kayıp</a:t>
            </a:r>
            <a:r>
              <a:rPr lang="en-US" sz="3600" b="1" dirty="0" smtClean="0"/>
              <a:t> </a:t>
            </a:r>
            <a:r>
              <a:rPr lang="en-US" sz="3600" b="1" dirty="0" err="1" smtClean="0"/>
              <a:t>veya</a:t>
            </a:r>
            <a:r>
              <a:rPr lang="en-US" sz="3600" b="1" dirty="0" smtClean="0"/>
              <a:t> </a:t>
            </a:r>
            <a:r>
              <a:rPr lang="en-US" sz="3600" b="1" dirty="0" err="1" smtClean="0"/>
              <a:t>değişikliğe</a:t>
            </a:r>
            <a:r>
              <a:rPr lang="en-US" sz="3600" b="1" dirty="0" smtClean="0"/>
              <a:t> </a:t>
            </a:r>
            <a:r>
              <a:rPr lang="en-US" sz="3600" b="1" dirty="0" err="1" smtClean="0"/>
              <a:t>karşı</a:t>
            </a:r>
            <a:r>
              <a:rPr lang="en-US" sz="3600" b="1" dirty="0" smtClean="0"/>
              <a:t> </a:t>
            </a:r>
            <a:r>
              <a:rPr lang="en-US" sz="3600" b="1" dirty="0" err="1" smtClean="0"/>
              <a:t>savunmasız</a:t>
            </a:r>
            <a:endParaRPr lang="en-US" sz="3600" b="1" dirty="0"/>
          </a:p>
        </p:txBody>
      </p:sp>
      <p:sp>
        <p:nvSpPr>
          <p:cNvPr id="3" name="Content Placeholder 2"/>
          <p:cNvSpPr>
            <a:spLocks noGrp="1"/>
          </p:cNvSpPr>
          <p:nvPr>
            <p:ph idx="1"/>
          </p:nvPr>
        </p:nvSpPr>
        <p:spPr>
          <a:xfrm>
            <a:off x="635000" y="1406750"/>
            <a:ext cx="8229600" cy="4195762"/>
          </a:xfrm>
        </p:spPr>
        <p:txBody>
          <a:bodyPr/>
          <a:lstStyle/>
          <a:p>
            <a:pPr algn="just"/>
            <a:r>
              <a:rPr lang="en-US" dirty="0" err="1" smtClean="0"/>
              <a:t>Bilgisayar</a:t>
            </a:r>
            <a:r>
              <a:rPr lang="en-US" dirty="0" smtClean="0"/>
              <a:t> </a:t>
            </a:r>
            <a:r>
              <a:rPr lang="en-US" dirty="0" err="1" smtClean="0"/>
              <a:t>verilerinin</a:t>
            </a:r>
            <a:r>
              <a:rPr lang="en-US" dirty="0" smtClean="0"/>
              <a:t> </a:t>
            </a:r>
            <a:r>
              <a:rPr lang="en-US" dirty="0" err="1" smtClean="0"/>
              <a:t>kayıp</a:t>
            </a:r>
            <a:r>
              <a:rPr lang="en-US" dirty="0" smtClean="0"/>
              <a:t> </a:t>
            </a:r>
            <a:r>
              <a:rPr lang="en-US" dirty="0" err="1" smtClean="0"/>
              <a:t>veya</a:t>
            </a:r>
            <a:r>
              <a:rPr lang="en-US" dirty="0" smtClean="0"/>
              <a:t> </a:t>
            </a:r>
            <a:r>
              <a:rPr lang="en-US" dirty="0" err="1" smtClean="0"/>
              <a:t>değişikliğe</a:t>
            </a:r>
            <a:r>
              <a:rPr lang="en-US" dirty="0" smtClean="0"/>
              <a:t> </a:t>
            </a:r>
            <a:r>
              <a:rPr lang="en-US" dirty="0" err="1" smtClean="0"/>
              <a:t>karşı</a:t>
            </a:r>
            <a:r>
              <a:rPr lang="en-US" dirty="0" smtClean="0"/>
              <a:t> </a:t>
            </a:r>
            <a:r>
              <a:rPr lang="en-US" dirty="0" err="1" smtClean="0"/>
              <a:t>özellikle</a:t>
            </a:r>
            <a:r>
              <a:rPr lang="en-US" dirty="0" smtClean="0"/>
              <a:t> </a:t>
            </a:r>
            <a:r>
              <a:rPr lang="en-US" dirty="0" err="1" smtClean="0"/>
              <a:t>savunmasız</a:t>
            </a:r>
            <a:r>
              <a:rPr lang="en-US" dirty="0" smtClean="0"/>
              <a:t> </a:t>
            </a:r>
            <a:r>
              <a:rPr lang="en-US" dirty="0" err="1" smtClean="0"/>
              <a:t>olduğunu</a:t>
            </a:r>
            <a:r>
              <a:rPr lang="en-US" dirty="0" smtClean="0"/>
              <a:t> </a:t>
            </a:r>
            <a:r>
              <a:rPr lang="en-US" dirty="0" err="1" smtClean="0"/>
              <a:t>düşünmek</a:t>
            </a:r>
            <a:r>
              <a:rPr lang="en-US" dirty="0" smtClean="0"/>
              <a:t> </a:t>
            </a:r>
            <a:r>
              <a:rPr lang="en-US" dirty="0" err="1" smtClean="0"/>
              <a:t>için</a:t>
            </a:r>
            <a:r>
              <a:rPr lang="en-US" dirty="0" smtClean="0"/>
              <a:t> </a:t>
            </a:r>
            <a:r>
              <a:rPr lang="en-US" dirty="0" err="1" smtClean="0"/>
              <a:t>geçerli</a:t>
            </a:r>
            <a:r>
              <a:rPr lang="en-US" dirty="0" smtClean="0"/>
              <a:t> </a:t>
            </a:r>
            <a:r>
              <a:rPr lang="en-US" dirty="0" err="1" smtClean="0"/>
              <a:t>sebeplerin</a:t>
            </a:r>
            <a:r>
              <a:rPr lang="en-US" dirty="0" smtClean="0"/>
              <a:t> </a:t>
            </a:r>
            <a:r>
              <a:rPr lang="en-US" dirty="0" err="1" smtClean="0"/>
              <a:t>varlığı</a:t>
            </a:r>
            <a:endParaRPr lang="en-US" dirty="0" smtClean="0"/>
          </a:p>
          <a:p>
            <a:pPr algn="just"/>
            <a:endParaRPr lang="en-US" dirty="0" smtClean="0"/>
          </a:p>
          <a:p>
            <a:pPr algn="just"/>
            <a:r>
              <a:rPr lang="en-US" dirty="0" err="1" smtClean="0"/>
              <a:t>Örnekler</a:t>
            </a:r>
            <a:r>
              <a:rPr lang="en-US" dirty="0" smtClean="0"/>
              <a:t>:</a:t>
            </a:r>
          </a:p>
          <a:p>
            <a:pPr lvl="1" algn="just"/>
            <a:r>
              <a:rPr lang="en-US" dirty="0" smtClean="0"/>
              <a:t>xx </a:t>
            </a:r>
            <a:r>
              <a:rPr lang="en-US" dirty="0" err="1" smtClean="0"/>
              <a:t>gün</a:t>
            </a:r>
            <a:r>
              <a:rPr lang="en-US" dirty="0" smtClean="0"/>
              <a:t> </a:t>
            </a:r>
            <a:r>
              <a:rPr lang="en-US" dirty="0" err="1" smtClean="0"/>
              <a:t>sonra</a:t>
            </a:r>
            <a:r>
              <a:rPr lang="en-US" dirty="0" smtClean="0"/>
              <a:t> </a:t>
            </a:r>
            <a:r>
              <a:rPr lang="en-US" dirty="0" err="1" smtClean="0"/>
              <a:t>verilerin</a:t>
            </a:r>
            <a:r>
              <a:rPr lang="en-US" dirty="0" smtClean="0"/>
              <a:t> </a:t>
            </a:r>
            <a:r>
              <a:rPr lang="en-US" dirty="0" err="1" smtClean="0"/>
              <a:t>silinmesi</a:t>
            </a:r>
            <a:r>
              <a:rPr lang="en-US" dirty="0" smtClean="0"/>
              <a:t> </a:t>
            </a:r>
            <a:r>
              <a:rPr lang="en-US" dirty="0" err="1" smtClean="0"/>
              <a:t>politikası</a:t>
            </a:r>
            <a:endParaRPr lang="en-US" dirty="0" smtClean="0"/>
          </a:p>
          <a:p>
            <a:pPr lvl="1" algn="just"/>
            <a:r>
              <a:rPr lang="en-US" dirty="0" err="1" smtClean="0"/>
              <a:t>Güvenliksiz</a:t>
            </a:r>
            <a:r>
              <a:rPr lang="en-US" dirty="0" smtClean="0"/>
              <a:t> </a:t>
            </a:r>
            <a:r>
              <a:rPr lang="en-US" dirty="0" err="1" smtClean="0"/>
              <a:t>şekilde</a:t>
            </a:r>
            <a:r>
              <a:rPr lang="en-US" dirty="0" smtClean="0"/>
              <a:t> </a:t>
            </a:r>
            <a:r>
              <a:rPr lang="en-US" dirty="0" err="1" smtClean="0"/>
              <a:t>saklanan</a:t>
            </a:r>
            <a:r>
              <a:rPr lang="en-US" dirty="0" smtClean="0"/>
              <a:t> </a:t>
            </a:r>
            <a:r>
              <a:rPr lang="en-US" dirty="0" err="1" smtClean="0"/>
              <a:t>veriler</a:t>
            </a:r>
            <a:endParaRPr lang="en-US" dirty="0" smtClean="0"/>
          </a:p>
          <a:p>
            <a:pPr lvl="1" algn="just"/>
            <a:r>
              <a:rPr lang="en-US" dirty="0" err="1" smtClean="0"/>
              <a:t>Verilerin</a:t>
            </a:r>
            <a:r>
              <a:rPr lang="en-US" dirty="0" smtClean="0"/>
              <a:t> </a:t>
            </a:r>
            <a:r>
              <a:rPr lang="en-US" dirty="0" err="1" smtClean="0"/>
              <a:t>güvenilir</a:t>
            </a:r>
            <a:r>
              <a:rPr lang="en-US" dirty="0" smtClean="0"/>
              <a:t> </a:t>
            </a:r>
            <a:r>
              <a:rPr lang="en-US" dirty="0" err="1" smtClean="0"/>
              <a:t>olmayan</a:t>
            </a:r>
            <a:r>
              <a:rPr lang="en-US" dirty="0" smtClean="0"/>
              <a:t> </a:t>
            </a:r>
            <a:r>
              <a:rPr lang="en-US" dirty="0" err="1" smtClean="0"/>
              <a:t>emanetçilere</a:t>
            </a:r>
            <a:r>
              <a:rPr lang="en-US" dirty="0" smtClean="0"/>
              <a:t> </a:t>
            </a:r>
            <a:r>
              <a:rPr lang="en-US" dirty="0" err="1" smtClean="0"/>
              <a:t>bırakılması</a:t>
            </a:r>
            <a:endParaRPr lang="en-US" dirty="0" smtClean="0"/>
          </a:p>
          <a:p>
            <a:pPr marL="0" indent="0" algn="just">
              <a:buNone/>
            </a:pPr>
            <a:endParaRPr lang="en-US" dirty="0" smtClean="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26</a:t>
            </a:fld>
            <a:endParaRPr lang="en-US" dirty="0">
              <a:solidFill>
                <a:schemeClr val="tx1"/>
              </a:solidFill>
            </a:endParaRPr>
          </a:p>
        </p:txBody>
      </p:sp>
    </p:spTree>
    <p:extLst>
      <p:ext uri="{BB962C8B-B14F-4D97-AF65-F5344CB8AC3E}">
        <p14:creationId xmlns:p14="http://schemas.microsoft.com/office/powerpoint/2010/main" val="30120472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763407"/>
          </a:xfrm>
        </p:spPr>
        <p:txBody>
          <a:bodyPr rtlCol="0">
            <a:normAutofit fontScale="85000" lnSpcReduction="10000"/>
          </a:bodyPr>
          <a:lstStyle/>
          <a:p>
            <a:pPr marL="514350" indent="-514350" algn="just" eaLnBrk="1" fontAlgn="auto" hangingPunct="1">
              <a:spcAft>
                <a:spcPts val="0"/>
              </a:spcAft>
              <a:buFont typeface="+mj-lt"/>
              <a:buAutoNum type="arabicPeriod" startAt="2"/>
              <a:defRPr/>
            </a:pPr>
            <a:r>
              <a:rPr lang="tr-TR" dirty="0"/>
              <a:t>Taraflardan biri, </a:t>
            </a:r>
            <a:r>
              <a:rPr lang="tr-TR" sz="3500" b="1" dirty="0">
                <a:solidFill>
                  <a:srgbClr val="FF0000"/>
                </a:solidFill>
              </a:rPr>
              <a:t>bir </a:t>
            </a:r>
            <a:r>
              <a:rPr lang="tr-TR" sz="3500" b="1" dirty="0" smtClean="0">
                <a:solidFill>
                  <a:srgbClr val="FF0000"/>
                </a:solidFill>
              </a:rPr>
              <a:t>kişinin zilyetliği </a:t>
            </a:r>
            <a:r>
              <a:rPr lang="tr-TR" sz="3500" b="1" dirty="0">
                <a:solidFill>
                  <a:srgbClr val="FF0000"/>
                </a:solidFill>
              </a:rPr>
              <a:t>veya denetimi </a:t>
            </a:r>
            <a:r>
              <a:rPr lang="tr-TR" sz="3500" b="1" dirty="0" smtClean="0">
                <a:solidFill>
                  <a:srgbClr val="FF0000"/>
                </a:solidFill>
              </a:rPr>
              <a:t>altında </a:t>
            </a:r>
            <a:r>
              <a:rPr lang="tr-TR" dirty="0" smtClean="0"/>
              <a:t>depolanmış </a:t>
            </a:r>
            <a:r>
              <a:rPr lang="tr-TR" dirty="0"/>
              <a:t>bulunan, belli bilgisayar verilerinin korunması konusunda bir kişiye talimat vermek suretiyle yukarıdaki 1. fıkrayı uyguladığında, ilgili Taraf, azami doksan gün olmak üzere, </a:t>
            </a:r>
            <a:r>
              <a:rPr lang="tr-TR" dirty="0" smtClean="0"/>
              <a:t>gerek </a:t>
            </a:r>
            <a:r>
              <a:rPr lang="tr-TR" dirty="0"/>
              <a:t>duyulan süre boyunca ilgili kişiyi o bilgisayar verilerini korumaya ve bütünlüğünü sürdürmeye mecbur kılmak ve yetkili makamların bunun açıklanmasını talep etmelerine olanak sağlamak için gerekli olabilecek yasama tedbirlerini ve diğer tedbirleri kabul edecektir. Taraflardan biri böyle bir talimatın daha sonra yenilenmesini </a:t>
            </a:r>
            <a:r>
              <a:rPr lang="tr-TR" dirty="0" smtClean="0"/>
              <a:t>sağlayabilir.</a:t>
            </a:r>
            <a:endParaRPr lang="en-US"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tr-TR" sz="4000" b="1" dirty="0"/>
              <a:t>Madde 16 – Depolanan Bilgisayar Verisinin Süratli Şekilde Korunması</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27</a:t>
            </a:fld>
            <a:endParaRPr lang="en-US"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Zilyetlik</a:t>
            </a:r>
            <a:r>
              <a:rPr lang="en-US" sz="3600" b="1" dirty="0" smtClean="0"/>
              <a:t> </a:t>
            </a:r>
            <a:r>
              <a:rPr lang="en-US" sz="3600" b="1" dirty="0" err="1" smtClean="0"/>
              <a:t>veya</a:t>
            </a:r>
            <a:r>
              <a:rPr lang="en-US" sz="3600" b="1" dirty="0" smtClean="0"/>
              <a:t> </a:t>
            </a:r>
            <a:r>
              <a:rPr lang="en-US" sz="3600" b="1" dirty="0" err="1" smtClean="0"/>
              <a:t>denetim</a:t>
            </a:r>
            <a:endParaRPr lang="en-US" sz="3600" b="1" dirty="0"/>
          </a:p>
        </p:txBody>
      </p:sp>
      <p:sp>
        <p:nvSpPr>
          <p:cNvPr id="3" name="Content Placeholder 2"/>
          <p:cNvSpPr>
            <a:spLocks noGrp="1"/>
          </p:cNvSpPr>
          <p:nvPr>
            <p:ph idx="1"/>
          </p:nvPr>
        </p:nvSpPr>
        <p:spPr>
          <a:xfrm>
            <a:off x="635000" y="1929259"/>
            <a:ext cx="8229600" cy="3992562"/>
          </a:xfrm>
        </p:spPr>
        <p:txBody>
          <a:bodyPr/>
          <a:lstStyle/>
          <a:p>
            <a:pPr algn="just">
              <a:spcBef>
                <a:spcPts val="600"/>
              </a:spcBef>
              <a:spcAft>
                <a:spcPts val="1200"/>
              </a:spcAft>
            </a:pPr>
            <a:r>
              <a:rPr lang="en-US" dirty="0" err="1" smtClean="0"/>
              <a:t>Söz</a:t>
            </a:r>
            <a:r>
              <a:rPr lang="en-US" dirty="0" smtClean="0"/>
              <a:t> </a:t>
            </a:r>
            <a:r>
              <a:rPr lang="en-US" dirty="0" err="1" smtClean="0"/>
              <a:t>konusu</a:t>
            </a:r>
            <a:r>
              <a:rPr lang="en-US" dirty="0" smtClean="0"/>
              <a:t> </a:t>
            </a:r>
            <a:r>
              <a:rPr lang="en-US" dirty="0" err="1" smtClean="0"/>
              <a:t>verilerin</a:t>
            </a:r>
            <a:r>
              <a:rPr lang="en-US" dirty="0" smtClean="0"/>
              <a:t> </a:t>
            </a:r>
            <a:r>
              <a:rPr lang="en-US" dirty="0" err="1" smtClean="0"/>
              <a:t>fiziksel</a:t>
            </a:r>
            <a:r>
              <a:rPr lang="en-US" dirty="0" smtClean="0"/>
              <a:t> </a:t>
            </a:r>
            <a:r>
              <a:rPr lang="en-US" dirty="0" err="1" smtClean="0"/>
              <a:t>olarak</a:t>
            </a:r>
            <a:r>
              <a:rPr lang="en-US" dirty="0" smtClean="0"/>
              <a:t> </a:t>
            </a:r>
            <a:r>
              <a:rPr lang="en-US" dirty="0" err="1" smtClean="0"/>
              <a:t>bulundurulması</a:t>
            </a:r>
            <a:r>
              <a:rPr lang="en-US" dirty="0" smtClean="0"/>
              <a:t>, VEYA</a:t>
            </a:r>
          </a:p>
          <a:p>
            <a:pPr algn="just">
              <a:spcBef>
                <a:spcPts val="600"/>
              </a:spcBef>
              <a:spcAft>
                <a:spcPts val="1200"/>
              </a:spcAft>
            </a:pPr>
            <a:r>
              <a:rPr lang="en-US" dirty="0" err="1" smtClean="0"/>
              <a:t>Söz</a:t>
            </a:r>
            <a:r>
              <a:rPr lang="en-US" dirty="0" smtClean="0"/>
              <a:t> </a:t>
            </a:r>
            <a:r>
              <a:rPr lang="en-US" dirty="0" err="1" smtClean="0"/>
              <a:t>konusu</a:t>
            </a:r>
            <a:r>
              <a:rPr lang="en-US" dirty="0" smtClean="0"/>
              <a:t> </a:t>
            </a:r>
            <a:r>
              <a:rPr lang="en-US" dirty="0" err="1" smtClean="0"/>
              <a:t>veriler</a:t>
            </a:r>
            <a:r>
              <a:rPr lang="en-US" dirty="0" smtClean="0"/>
              <a:t> </a:t>
            </a:r>
            <a:r>
              <a:rPr lang="en-US" dirty="0" err="1" smtClean="0"/>
              <a:t>üzerinde</a:t>
            </a:r>
            <a:r>
              <a:rPr lang="en-US" dirty="0" smtClean="0"/>
              <a:t> </a:t>
            </a:r>
            <a:r>
              <a:rPr lang="en-US" dirty="0" err="1" smtClean="0"/>
              <a:t>serbest</a:t>
            </a:r>
            <a:r>
              <a:rPr lang="en-US" dirty="0" smtClean="0"/>
              <a:t> </a:t>
            </a:r>
            <a:r>
              <a:rPr lang="en-US" dirty="0" err="1" smtClean="0"/>
              <a:t>denetim</a:t>
            </a:r>
            <a:r>
              <a:rPr lang="en-US" dirty="0" smtClean="0"/>
              <a:t> (“</a:t>
            </a:r>
            <a:r>
              <a:rPr lang="en-US" dirty="0" err="1" smtClean="0"/>
              <a:t>kanun</a:t>
            </a:r>
            <a:r>
              <a:rPr lang="en-US" dirty="0" smtClean="0"/>
              <a:t> </a:t>
            </a:r>
            <a:r>
              <a:rPr lang="en-US" dirty="0" err="1" smtClean="0"/>
              <a:t>yoluyla</a:t>
            </a:r>
            <a:r>
              <a:rPr lang="en-US" dirty="0" smtClean="0"/>
              <a:t> </a:t>
            </a:r>
            <a:r>
              <a:rPr lang="en-US" dirty="0" err="1" smtClean="0"/>
              <a:t>zilyetlik</a:t>
            </a:r>
            <a:r>
              <a:rPr lang="en-US" dirty="0" smtClean="0"/>
              <a:t>”)</a:t>
            </a:r>
          </a:p>
          <a:p>
            <a:pPr algn="just">
              <a:spcBef>
                <a:spcPts val="600"/>
              </a:spcBef>
              <a:spcAft>
                <a:spcPts val="1200"/>
              </a:spcAft>
            </a:pPr>
            <a:r>
              <a:rPr lang="en-US" dirty="0" err="1" smtClean="0"/>
              <a:t>Meşru</a:t>
            </a:r>
            <a:r>
              <a:rPr lang="en-US" dirty="0" smtClean="0"/>
              <a:t> </a:t>
            </a:r>
            <a:r>
              <a:rPr lang="en-US" dirty="0" err="1" smtClean="0"/>
              <a:t>olarak</a:t>
            </a:r>
            <a:r>
              <a:rPr lang="en-US" dirty="0" smtClean="0"/>
              <a:t> </a:t>
            </a:r>
            <a:r>
              <a:rPr lang="en-US" dirty="0" err="1" smtClean="0"/>
              <a:t>denetlenmeyen</a:t>
            </a:r>
            <a:r>
              <a:rPr lang="en-US" dirty="0" smtClean="0"/>
              <a:t> </a:t>
            </a:r>
            <a:r>
              <a:rPr lang="en-US" dirty="0" err="1" smtClean="0"/>
              <a:t>ancak</a:t>
            </a:r>
            <a:r>
              <a:rPr lang="en-US" dirty="0" smtClean="0"/>
              <a:t> </a:t>
            </a:r>
            <a:r>
              <a:rPr lang="en-US" dirty="0" err="1" smtClean="0"/>
              <a:t>uzaktan</a:t>
            </a:r>
            <a:r>
              <a:rPr lang="en-US" dirty="0" smtClean="0"/>
              <a:t> </a:t>
            </a:r>
            <a:r>
              <a:rPr lang="en-US" dirty="0" err="1" smtClean="0"/>
              <a:t>depolanan</a:t>
            </a:r>
            <a:r>
              <a:rPr lang="en-US" dirty="0" smtClean="0"/>
              <a:t> </a:t>
            </a:r>
            <a:r>
              <a:rPr lang="en-US" dirty="0" err="1" smtClean="0"/>
              <a:t>verilere</a:t>
            </a:r>
            <a:r>
              <a:rPr lang="en-US" dirty="0" smtClean="0"/>
              <a:t> </a:t>
            </a:r>
            <a:r>
              <a:rPr lang="en-US" dirty="0" err="1" smtClean="0"/>
              <a:t>erişimi</a:t>
            </a:r>
            <a:r>
              <a:rPr lang="en-US" dirty="0" smtClean="0"/>
              <a:t> </a:t>
            </a:r>
            <a:r>
              <a:rPr lang="en-US" dirty="0" err="1" smtClean="0"/>
              <a:t>sağlayan</a:t>
            </a:r>
            <a:r>
              <a:rPr lang="en-US" dirty="0" smtClean="0"/>
              <a:t> </a:t>
            </a:r>
            <a:r>
              <a:rPr lang="en-US" dirty="0" err="1" smtClean="0"/>
              <a:t>teknik</a:t>
            </a:r>
            <a:r>
              <a:rPr lang="en-US" dirty="0" smtClean="0"/>
              <a:t> </a:t>
            </a:r>
            <a:r>
              <a:rPr lang="en-US" dirty="0" err="1" smtClean="0"/>
              <a:t>becerileri</a:t>
            </a:r>
            <a:r>
              <a:rPr lang="en-US" dirty="0" smtClean="0"/>
              <a:t> </a:t>
            </a:r>
            <a:r>
              <a:rPr lang="en-US" dirty="0" err="1" smtClean="0"/>
              <a:t>içermez</a:t>
            </a:r>
            <a:r>
              <a:rPr lang="en-US" dirty="0" smtClean="0"/>
              <a:t>.</a:t>
            </a:r>
          </a:p>
          <a:p>
            <a:pPr algn="just">
              <a:spcBef>
                <a:spcPts val="600"/>
              </a:spcBef>
              <a:spcAft>
                <a:spcPts val="1200"/>
              </a:spcAft>
            </a:pPr>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28</a:t>
            </a:fld>
            <a:endParaRPr lang="en-US" dirty="0">
              <a:solidFill>
                <a:schemeClr val="tx1"/>
              </a:solidFill>
            </a:endParaRPr>
          </a:p>
        </p:txBody>
      </p:sp>
    </p:spTree>
    <p:extLst>
      <p:ext uri="{BB962C8B-B14F-4D97-AF65-F5344CB8AC3E}">
        <p14:creationId xmlns:p14="http://schemas.microsoft.com/office/powerpoint/2010/main" val="20690653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610100"/>
          </a:xfrm>
        </p:spPr>
        <p:txBody>
          <a:bodyPr rtlCol="0">
            <a:noAutofit/>
          </a:bodyPr>
          <a:lstStyle/>
          <a:p>
            <a:pPr marL="514350" indent="-514350" algn="just" eaLnBrk="1" fontAlgn="auto" hangingPunct="1">
              <a:spcBef>
                <a:spcPts val="0"/>
              </a:spcBef>
              <a:spcAft>
                <a:spcPts val="0"/>
              </a:spcAft>
              <a:buFont typeface="+mj-lt"/>
              <a:buAutoNum type="arabicPeriod" startAt="2"/>
              <a:defRPr/>
            </a:pPr>
            <a:r>
              <a:rPr lang="tr-TR" sz="2500" dirty="0"/>
              <a:t>Taraflardan biri, bir kişinin </a:t>
            </a:r>
            <a:r>
              <a:rPr lang="tr-TR" sz="2500" dirty="0" smtClean="0"/>
              <a:t>zilyetliği veya </a:t>
            </a:r>
            <a:r>
              <a:rPr lang="tr-TR" sz="2500" dirty="0"/>
              <a:t>denetimi altında depolanmış bulunan, belli bilgisayar verilerinin korunması konusunda bir kişiye talimat vermek suretiyle yukarıdaki 1. fıkrayı uyguladığında, ilgili Taraf, </a:t>
            </a:r>
            <a:r>
              <a:rPr lang="tr-TR" sz="2800" b="1" dirty="0">
                <a:solidFill>
                  <a:srgbClr val="FF0000"/>
                </a:solidFill>
              </a:rPr>
              <a:t>azami doksan gün olmak üzere</a:t>
            </a:r>
            <a:r>
              <a:rPr lang="tr-TR" sz="2800" dirty="0"/>
              <a:t>, </a:t>
            </a:r>
            <a:r>
              <a:rPr lang="tr-TR" sz="2800" b="1" dirty="0" smtClean="0">
                <a:solidFill>
                  <a:srgbClr val="FF0000"/>
                </a:solidFill>
              </a:rPr>
              <a:t>gerek </a:t>
            </a:r>
            <a:r>
              <a:rPr lang="tr-TR" sz="2800" b="1" dirty="0">
                <a:solidFill>
                  <a:srgbClr val="FF0000"/>
                </a:solidFill>
              </a:rPr>
              <a:t>duyulan süre boyunca </a:t>
            </a:r>
            <a:r>
              <a:rPr lang="tr-TR" sz="2500" dirty="0"/>
              <a:t>ilgili kişiyi o bilgisayar verilerini korumaya ve bütünlüğünü sürdürmeye mecbur kılmak ve yetkili makamların bunun </a:t>
            </a:r>
            <a:r>
              <a:rPr lang="tr-TR" sz="2800" b="1" dirty="0">
                <a:solidFill>
                  <a:srgbClr val="FF0000"/>
                </a:solidFill>
              </a:rPr>
              <a:t>açıklanmasını talep etmelerine </a:t>
            </a:r>
            <a:r>
              <a:rPr lang="tr-TR" sz="2500" dirty="0"/>
              <a:t>olanak sağlamak için gerekli olabilecek yasama tedbirlerini ve diğer tedbirleri kabul edecektir. Taraflardan biri böyle bir talimatın </a:t>
            </a:r>
            <a:r>
              <a:rPr lang="tr-TR" sz="2800" b="1" dirty="0">
                <a:solidFill>
                  <a:srgbClr val="FF0000"/>
                </a:solidFill>
              </a:rPr>
              <a:t>daha sonra yenilenmesini </a:t>
            </a:r>
            <a:r>
              <a:rPr lang="tr-TR" sz="2500" dirty="0" smtClean="0"/>
              <a:t>sağlayabilir.</a:t>
            </a:r>
            <a:endParaRPr lang="en-GB" sz="2500" dirty="0" smtClean="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tr-TR" sz="4000" b="1" dirty="0"/>
              <a:t>Madde 16 – Depolanan Bilgisayar Verisinin Süratli Şekilde Korunması</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29</a:t>
            </a:fld>
            <a:endParaRPr lang="en-US" dirty="0">
              <a:solidFill>
                <a:schemeClr val="tx1"/>
              </a:solidFill>
            </a:endParaRPr>
          </a:p>
        </p:txBody>
      </p:sp>
    </p:spTree>
    <p:extLst>
      <p:ext uri="{BB962C8B-B14F-4D97-AF65-F5344CB8AC3E}">
        <p14:creationId xmlns:p14="http://schemas.microsoft.com/office/powerpoint/2010/main" val="36310333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274638"/>
            <a:ext cx="8229600" cy="933450"/>
          </a:xfrm>
        </p:spPr>
        <p:txBody>
          <a:bodyPr/>
          <a:lstStyle/>
          <a:p>
            <a:pPr eaLnBrk="1" hangingPunct="1"/>
            <a:r>
              <a:rPr lang="en-GB" b="1" dirty="0" err="1" smtClean="0"/>
              <a:t>Oturumun</a:t>
            </a:r>
            <a:r>
              <a:rPr lang="en-GB" b="1" dirty="0" smtClean="0"/>
              <a:t> </a:t>
            </a:r>
            <a:r>
              <a:rPr lang="en-GB" b="1" dirty="0" err="1" smtClean="0"/>
              <a:t>Hedefleri</a:t>
            </a:r>
            <a:endParaRPr lang="en-GB" b="1" dirty="0" smtClean="0"/>
          </a:p>
        </p:txBody>
      </p:sp>
      <p:sp>
        <p:nvSpPr>
          <p:cNvPr id="16386" name="Content Placeholder 2"/>
          <p:cNvSpPr>
            <a:spLocks noGrp="1"/>
          </p:cNvSpPr>
          <p:nvPr>
            <p:ph sz="quarter" idx="1"/>
          </p:nvPr>
        </p:nvSpPr>
        <p:spPr>
          <a:xfrm>
            <a:off x="457200" y="1370013"/>
            <a:ext cx="8229600" cy="4933950"/>
          </a:xfrm>
        </p:spPr>
        <p:txBody>
          <a:bodyPr>
            <a:normAutofit/>
          </a:bodyPr>
          <a:lstStyle/>
          <a:p>
            <a:pPr eaLnBrk="1" hangingPunct="1">
              <a:lnSpc>
                <a:spcPct val="80000"/>
              </a:lnSpc>
              <a:buFont typeface="Arial" charset="0"/>
              <a:buNone/>
            </a:pPr>
            <a:endParaRPr lang="en-GB" sz="2700" dirty="0" smtClean="0"/>
          </a:p>
          <a:p>
            <a:pPr eaLnBrk="1" hangingPunct="1">
              <a:lnSpc>
                <a:spcPct val="80000"/>
              </a:lnSpc>
              <a:buFont typeface="Arial" charset="0"/>
              <a:buNone/>
            </a:pPr>
            <a:r>
              <a:rPr lang="en-GB" sz="2700" dirty="0" smtClean="0"/>
              <a:t>Bu </a:t>
            </a:r>
            <a:r>
              <a:rPr lang="en-GB" sz="2700" dirty="0" err="1" smtClean="0"/>
              <a:t>oturumun</a:t>
            </a:r>
            <a:r>
              <a:rPr lang="en-GB" sz="2700" dirty="0" smtClean="0"/>
              <a:t> </a:t>
            </a:r>
            <a:r>
              <a:rPr lang="en-GB" sz="2700" dirty="0" err="1" smtClean="0"/>
              <a:t>sonunda</a:t>
            </a:r>
            <a:r>
              <a:rPr lang="en-GB" sz="2700" dirty="0" smtClean="0"/>
              <a:t> </a:t>
            </a:r>
            <a:r>
              <a:rPr lang="en-GB" sz="2700" dirty="0" err="1" smtClean="0"/>
              <a:t>katılımcılar</a:t>
            </a:r>
            <a:r>
              <a:rPr lang="en-GB" sz="2700" dirty="0" smtClean="0"/>
              <a:t>: </a:t>
            </a:r>
          </a:p>
          <a:p>
            <a:pPr eaLnBrk="1" hangingPunct="1">
              <a:lnSpc>
                <a:spcPct val="80000"/>
              </a:lnSpc>
            </a:pPr>
            <a:endParaRPr lang="en-GB" sz="2700" dirty="0" smtClean="0"/>
          </a:p>
          <a:p>
            <a:pPr lvl="0"/>
            <a:r>
              <a:rPr lang="tr-TR" sz="2800" dirty="0"/>
              <a:t>Budapeşte Sözleşmesi’nin usul hükümlerini izah </a:t>
            </a:r>
            <a:r>
              <a:rPr lang="tr-TR" sz="2800" dirty="0" smtClean="0"/>
              <a:t>edebilecektir.</a:t>
            </a:r>
            <a:endParaRPr lang="tr-TR" sz="2800" dirty="0"/>
          </a:p>
          <a:p>
            <a:r>
              <a:rPr lang="tr-TR" sz="2800" dirty="0"/>
              <a:t>Şartların ve güvencelerin önemini ve bunların </a:t>
            </a:r>
            <a:r>
              <a:rPr lang="tr-TR" sz="2800" dirty="0" smtClean="0"/>
              <a:t>nasıl saptanıyor olduğunu izah edebilecektir.</a:t>
            </a:r>
            <a:endParaRPr lang="en-GB" sz="2700"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468"/>
            <a:ext cx="8229600" cy="1143000"/>
          </a:xfrm>
        </p:spPr>
        <p:txBody>
          <a:bodyPr/>
          <a:lstStyle/>
          <a:p>
            <a:r>
              <a:rPr lang="en-US" sz="3600" b="1" dirty="0" err="1" smtClean="0"/>
              <a:t>Süre</a:t>
            </a:r>
            <a:endParaRPr lang="en-US" sz="3600" b="1" dirty="0"/>
          </a:p>
        </p:txBody>
      </p:sp>
      <p:sp>
        <p:nvSpPr>
          <p:cNvPr id="3" name="Content Placeholder 2"/>
          <p:cNvSpPr>
            <a:spLocks noGrp="1"/>
          </p:cNvSpPr>
          <p:nvPr>
            <p:ph idx="1"/>
          </p:nvPr>
        </p:nvSpPr>
        <p:spPr>
          <a:xfrm>
            <a:off x="635000" y="1297897"/>
            <a:ext cx="8229600" cy="4525963"/>
          </a:xfrm>
        </p:spPr>
        <p:txBody>
          <a:bodyPr/>
          <a:lstStyle/>
          <a:p>
            <a:pPr algn="just">
              <a:spcBef>
                <a:spcPts val="600"/>
              </a:spcBef>
              <a:spcAft>
                <a:spcPts val="1200"/>
              </a:spcAft>
            </a:pPr>
            <a:r>
              <a:rPr lang="en-US" dirty="0" err="1" smtClean="0"/>
              <a:t>Koruma</a:t>
            </a:r>
            <a:r>
              <a:rPr lang="en-US" dirty="0" smtClean="0"/>
              <a:t> </a:t>
            </a:r>
            <a:r>
              <a:rPr lang="en-US" dirty="0" err="1" smtClean="0"/>
              <a:t>yetkili</a:t>
            </a:r>
            <a:r>
              <a:rPr lang="en-US" dirty="0" smtClean="0"/>
              <a:t> </a:t>
            </a:r>
            <a:r>
              <a:rPr lang="en-US" dirty="0" err="1" smtClean="0"/>
              <a:t>makamlara</a:t>
            </a:r>
            <a:r>
              <a:rPr lang="en-US" dirty="0" smtClean="0"/>
              <a:t> </a:t>
            </a:r>
            <a:r>
              <a:rPr lang="en-US" dirty="0" err="1" smtClean="0"/>
              <a:t>aşağıdaki</a:t>
            </a:r>
            <a:r>
              <a:rPr lang="en-US" dirty="0" smtClean="0"/>
              <a:t> </a:t>
            </a:r>
            <a:r>
              <a:rPr lang="en-US" dirty="0" err="1" smtClean="0"/>
              <a:t>amaçlar</a:t>
            </a:r>
            <a:r>
              <a:rPr lang="en-US" dirty="0" smtClean="0"/>
              <a:t> </a:t>
            </a:r>
            <a:r>
              <a:rPr lang="en-US" dirty="0" err="1" smtClean="0"/>
              <a:t>doğrultusunda</a:t>
            </a:r>
            <a:r>
              <a:rPr lang="en-US" dirty="0" smtClean="0"/>
              <a:t> </a:t>
            </a:r>
            <a:r>
              <a:rPr lang="en-US" dirty="0" err="1" smtClean="0"/>
              <a:t>verilen</a:t>
            </a:r>
            <a:r>
              <a:rPr lang="en-US" dirty="0" smtClean="0"/>
              <a:t> </a:t>
            </a:r>
            <a:r>
              <a:rPr lang="en-US" dirty="0" err="1" smtClean="0"/>
              <a:t>geçici</a:t>
            </a:r>
            <a:r>
              <a:rPr lang="en-US" dirty="0" smtClean="0"/>
              <a:t> </a:t>
            </a:r>
            <a:r>
              <a:rPr lang="en-US" dirty="0" err="1" smtClean="0"/>
              <a:t>bir</a:t>
            </a:r>
            <a:r>
              <a:rPr lang="en-US" dirty="0" smtClean="0"/>
              <a:t> </a:t>
            </a:r>
            <a:r>
              <a:rPr lang="en-US" dirty="0" err="1" smtClean="0"/>
              <a:t>yetkidir</a:t>
            </a:r>
            <a:r>
              <a:rPr lang="en-US" dirty="0" smtClean="0"/>
              <a:t>: </a:t>
            </a:r>
          </a:p>
          <a:p>
            <a:pPr lvl="1" algn="just">
              <a:spcBef>
                <a:spcPts val="600"/>
              </a:spcBef>
              <a:spcAft>
                <a:spcPts val="1200"/>
              </a:spcAft>
            </a:pPr>
            <a:r>
              <a:rPr lang="en-US" dirty="0" err="1" smtClean="0"/>
              <a:t>Veri</a:t>
            </a:r>
            <a:r>
              <a:rPr lang="en-US" dirty="0" smtClean="0"/>
              <a:t> </a:t>
            </a:r>
            <a:r>
              <a:rPr lang="en-US" dirty="0" err="1" smtClean="0"/>
              <a:t>ibrazı</a:t>
            </a:r>
            <a:r>
              <a:rPr lang="en-US" dirty="0" smtClean="0"/>
              <a:t>; </a:t>
            </a:r>
            <a:r>
              <a:rPr lang="en-US" dirty="0" err="1" smtClean="0"/>
              <a:t>ya</a:t>
            </a:r>
            <a:r>
              <a:rPr lang="en-US" dirty="0" smtClean="0"/>
              <a:t> da</a:t>
            </a:r>
          </a:p>
          <a:p>
            <a:pPr lvl="1" algn="just">
              <a:spcBef>
                <a:spcPts val="600"/>
              </a:spcBef>
              <a:spcAft>
                <a:spcPts val="1200"/>
              </a:spcAft>
            </a:pPr>
            <a:r>
              <a:rPr lang="en-US" dirty="0" err="1" smtClean="0"/>
              <a:t>Arama</a:t>
            </a:r>
            <a:r>
              <a:rPr lang="en-US" dirty="0" smtClean="0"/>
              <a:t> </a:t>
            </a:r>
            <a:r>
              <a:rPr lang="en-US" dirty="0" err="1" smtClean="0"/>
              <a:t>ve</a:t>
            </a:r>
            <a:r>
              <a:rPr lang="en-US" dirty="0" smtClean="0"/>
              <a:t> el </a:t>
            </a:r>
            <a:r>
              <a:rPr lang="en-US" dirty="0" err="1" smtClean="0"/>
              <a:t>koyma</a:t>
            </a:r>
            <a:endParaRPr lang="en-US" dirty="0" smtClean="0"/>
          </a:p>
          <a:p>
            <a:pPr algn="just">
              <a:spcBef>
                <a:spcPts val="600"/>
              </a:spcBef>
              <a:spcAft>
                <a:spcPts val="1200"/>
              </a:spcAft>
            </a:pPr>
            <a:r>
              <a:rPr lang="en-US" dirty="0" err="1" smtClean="0"/>
              <a:t>Azami</a:t>
            </a:r>
            <a:r>
              <a:rPr lang="en-US" dirty="0" smtClean="0"/>
              <a:t> </a:t>
            </a:r>
            <a:r>
              <a:rPr lang="en-US" dirty="0" err="1" smtClean="0"/>
              <a:t>süre</a:t>
            </a:r>
            <a:r>
              <a:rPr lang="en-US" dirty="0" smtClean="0"/>
              <a:t> </a:t>
            </a:r>
            <a:r>
              <a:rPr lang="en-US" dirty="0" err="1" smtClean="0"/>
              <a:t>kanunla</a:t>
            </a:r>
            <a:r>
              <a:rPr lang="en-US" dirty="0" smtClean="0"/>
              <a:t> </a:t>
            </a:r>
            <a:r>
              <a:rPr lang="en-US" dirty="0" err="1" smtClean="0"/>
              <a:t>belirlenecektir</a:t>
            </a:r>
            <a:r>
              <a:rPr lang="en-US" dirty="0" smtClean="0"/>
              <a:t> (</a:t>
            </a:r>
            <a:r>
              <a:rPr lang="en-US" dirty="0" err="1" smtClean="0"/>
              <a:t>azami</a:t>
            </a:r>
            <a:r>
              <a:rPr lang="en-US" dirty="0" smtClean="0"/>
              <a:t> </a:t>
            </a:r>
            <a:r>
              <a:rPr lang="en-US" dirty="0" err="1" smtClean="0"/>
              <a:t>süre</a:t>
            </a:r>
            <a:r>
              <a:rPr lang="en-US" dirty="0" smtClean="0"/>
              <a:t> 90 </a:t>
            </a:r>
            <a:r>
              <a:rPr lang="en-US" dirty="0" err="1" smtClean="0"/>
              <a:t>gün</a:t>
            </a:r>
            <a:r>
              <a:rPr lang="en-US" dirty="0" smtClean="0"/>
              <a:t>)</a:t>
            </a:r>
          </a:p>
          <a:p>
            <a:pPr algn="just">
              <a:spcBef>
                <a:spcPts val="600"/>
              </a:spcBef>
              <a:spcAft>
                <a:spcPts val="1200"/>
              </a:spcAft>
            </a:pPr>
            <a:r>
              <a:rPr lang="en-US" dirty="0" smtClean="0"/>
              <a:t>Tam </a:t>
            </a:r>
            <a:r>
              <a:rPr lang="en-US" dirty="0" err="1" smtClean="0"/>
              <a:t>süre</a:t>
            </a:r>
            <a:r>
              <a:rPr lang="en-US" dirty="0" smtClean="0"/>
              <a:t> </a:t>
            </a:r>
            <a:r>
              <a:rPr lang="en-US" dirty="0" err="1" smtClean="0"/>
              <a:t>ibraz</a:t>
            </a:r>
            <a:r>
              <a:rPr lang="en-US" dirty="0" smtClean="0"/>
              <a:t> </a:t>
            </a:r>
            <a:r>
              <a:rPr lang="en-US" dirty="0" err="1" smtClean="0"/>
              <a:t>emrinde</a:t>
            </a:r>
            <a:r>
              <a:rPr lang="en-US" dirty="0" smtClean="0"/>
              <a:t> </a:t>
            </a:r>
            <a:r>
              <a:rPr lang="en-US" dirty="0" err="1" smtClean="0"/>
              <a:t>belirtilmelidir</a:t>
            </a:r>
            <a:r>
              <a:rPr lang="en-US" dirty="0" smtClean="0"/>
              <a:t>.</a:t>
            </a:r>
          </a:p>
          <a:p>
            <a:pPr algn="just">
              <a:spcBef>
                <a:spcPts val="600"/>
              </a:spcBef>
              <a:spcAft>
                <a:spcPts val="1200"/>
              </a:spcAft>
            </a:pPr>
            <a:r>
              <a:rPr lang="en-US" dirty="0" err="1" smtClean="0"/>
              <a:t>Emirde</a:t>
            </a:r>
            <a:r>
              <a:rPr lang="en-US" dirty="0" smtClean="0"/>
              <a:t> </a:t>
            </a:r>
            <a:r>
              <a:rPr lang="en-US" dirty="0" err="1" smtClean="0"/>
              <a:t>belirtilen</a:t>
            </a:r>
            <a:r>
              <a:rPr lang="en-US" dirty="0" smtClean="0"/>
              <a:t> </a:t>
            </a:r>
            <a:r>
              <a:rPr lang="en-US" dirty="0" err="1" smtClean="0"/>
              <a:t>süre</a:t>
            </a:r>
            <a:r>
              <a:rPr lang="en-US" dirty="0" smtClean="0"/>
              <a:t> </a:t>
            </a:r>
            <a:r>
              <a:rPr lang="en-US" dirty="0" err="1" smtClean="0"/>
              <a:t>yenilenebilir</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30</a:t>
            </a:fld>
            <a:endParaRPr lang="en-US" dirty="0">
              <a:solidFill>
                <a:schemeClr val="tx1"/>
              </a:solidFill>
            </a:endParaRPr>
          </a:p>
        </p:txBody>
      </p:sp>
    </p:spTree>
    <p:extLst>
      <p:ext uri="{BB962C8B-B14F-4D97-AF65-F5344CB8AC3E}">
        <p14:creationId xmlns:p14="http://schemas.microsoft.com/office/powerpoint/2010/main" val="36966585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lnSpcReduction="10000"/>
          </a:bodyPr>
          <a:lstStyle/>
          <a:p>
            <a:pPr marL="514350" indent="-514350" algn="just" eaLnBrk="1" fontAlgn="auto" hangingPunct="1">
              <a:spcAft>
                <a:spcPts val="0"/>
              </a:spcAft>
              <a:buFont typeface="+mj-lt"/>
              <a:buAutoNum type="arabicPeriod" startAt="3"/>
              <a:defRPr/>
            </a:pPr>
            <a:r>
              <a:rPr lang="tr-TR" dirty="0"/>
              <a:t>Taraflardan her biri, verilerin korunmasından sorumlu kişiyi veya bilgisayar verilerini koruyacak olan diğer bir kişiyi, kendi iç hukukunun öngördüğü zaman dilimi boyunca, </a:t>
            </a:r>
            <a:r>
              <a:rPr lang="tr-TR" sz="3600" b="1" dirty="0">
                <a:solidFill>
                  <a:srgbClr val="FF0000"/>
                </a:solidFill>
              </a:rPr>
              <a:t>bu tür işlemleri üstlendiğini gizli tutacağına </a:t>
            </a:r>
            <a:r>
              <a:rPr lang="tr-TR" dirty="0"/>
              <a:t>dair bir taahhütte bulunmaya mecbur kılmak için gerekli olabilecek yasama tedbirlerini ve diğer tedbirleri kabul edecektir</a:t>
            </a:r>
            <a:r>
              <a:rPr lang="tr-TR" dirty="0" smtClean="0"/>
              <a:t>.</a:t>
            </a:r>
            <a:endParaRPr lang="en-US" dirty="0" smtClean="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tr-TR" sz="4000" b="1" dirty="0"/>
              <a:t>Madde 16 – Depolanan Bilgisayar Verisinin Süratli Şekilde Korunması</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t>!</a:t>
            </a:r>
            <a:fld id="{A966BBF2-DA90-4DEB-8CEB-816DABC85824}" type="slidenum">
              <a:rPr lang="en-US" smtClean="0"/>
              <a:pPr>
                <a:defRPr/>
              </a:pPr>
              <a:t>31</a:t>
            </a:fld>
            <a:endParaRPr lang="en-US" dirty="0"/>
          </a:p>
        </p:txBody>
      </p:sp>
    </p:spTree>
    <p:extLst>
      <p:ext uri="{BB962C8B-B14F-4D97-AF65-F5344CB8AC3E}">
        <p14:creationId xmlns:p14="http://schemas.microsoft.com/office/powerpoint/2010/main" val="398706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468"/>
            <a:ext cx="8229600" cy="1143000"/>
          </a:xfrm>
        </p:spPr>
        <p:txBody>
          <a:bodyPr/>
          <a:lstStyle/>
          <a:p>
            <a:r>
              <a:rPr lang="en-US" sz="3600" b="1" dirty="0" err="1" smtClean="0"/>
              <a:t>İşlemlerin</a:t>
            </a:r>
            <a:r>
              <a:rPr lang="en-US" sz="3600" b="1" dirty="0" smtClean="0"/>
              <a:t> </a:t>
            </a:r>
            <a:r>
              <a:rPr lang="en-US" sz="3600" b="1" dirty="0" err="1" smtClean="0"/>
              <a:t>üstlenildiğinin</a:t>
            </a:r>
            <a:r>
              <a:rPr lang="en-US" sz="3600" b="1" dirty="0" smtClean="0"/>
              <a:t> </a:t>
            </a:r>
            <a:r>
              <a:rPr lang="en-US" sz="3600" b="1" dirty="0" err="1" smtClean="0"/>
              <a:t>gizli</a:t>
            </a:r>
            <a:r>
              <a:rPr lang="en-US" sz="3600" b="1" dirty="0" smtClean="0"/>
              <a:t> </a:t>
            </a:r>
            <a:r>
              <a:rPr lang="en-US" sz="3600" b="1" dirty="0" err="1" smtClean="0"/>
              <a:t>tutulması</a:t>
            </a:r>
            <a:endParaRPr lang="en-US" sz="3600" b="1" dirty="0"/>
          </a:p>
        </p:txBody>
      </p:sp>
      <p:sp>
        <p:nvSpPr>
          <p:cNvPr id="3" name="Content Placeholder 2"/>
          <p:cNvSpPr>
            <a:spLocks noGrp="1"/>
          </p:cNvSpPr>
          <p:nvPr>
            <p:ph idx="1"/>
          </p:nvPr>
        </p:nvSpPr>
        <p:spPr>
          <a:xfrm>
            <a:off x="451059" y="1189041"/>
            <a:ext cx="8530771" cy="4525963"/>
          </a:xfrm>
        </p:spPr>
        <p:txBody>
          <a:bodyPr/>
          <a:lstStyle/>
          <a:p>
            <a:pPr algn="just">
              <a:spcBef>
                <a:spcPts val="600"/>
              </a:spcBef>
              <a:spcAft>
                <a:spcPts val="1200"/>
              </a:spcAft>
            </a:pPr>
            <a:r>
              <a:rPr lang="en-US" dirty="0" err="1" smtClean="0"/>
              <a:t>Verileri</a:t>
            </a:r>
            <a:r>
              <a:rPr lang="en-US" dirty="0" smtClean="0"/>
              <a:t> </a:t>
            </a:r>
            <a:r>
              <a:rPr lang="en-US" dirty="0" err="1" smtClean="0"/>
              <a:t>koruması</a:t>
            </a:r>
            <a:r>
              <a:rPr lang="en-US" dirty="0" smtClean="0"/>
              <a:t> </a:t>
            </a:r>
            <a:r>
              <a:rPr lang="en-US" dirty="0" err="1" smtClean="0"/>
              <a:t>emredilen</a:t>
            </a:r>
            <a:r>
              <a:rPr lang="en-US" dirty="0" smtClean="0"/>
              <a:t> </a:t>
            </a:r>
            <a:r>
              <a:rPr lang="en-US" dirty="0" err="1" smtClean="0"/>
              <a:t>kişiye</a:t>
            </a:r>
            <a:r>
              <a:rPr lang="en-US" dirty="0" smtClean="0"/>
              <a:t> </a:t>
            </a:r>
            <a:r>
              <a:rPr lang="en-US" dirty="0" err="1" smtClean="0"/>
              <a:t>düşen</a:t>
            </a:r>
            <a:r>
              <a:rPr lang="en-US" dirty="0" smtClean="0"/>
              <a:t> </a:t>
            </a:r>
            <a:r>
              <a:rPr lang="en-US" dirty="0" err="1" smtClean="0"/>
              <a:t>bir</a:t>
            </a:r>
            <a:r>
              <a:rPr lang="en-US" dirty="0" smtClean="0"/>
              <a:t> </a:t>
            </a:r>
            <a:r>
              <a:rPr lang="en-US" dirty="0" err="1" smtClean="0"/>
              <a:t>yükümlülük</a:t>
            </a:r>
            <a:endParaRPr lang="en-US" dirty="0" smtClean="0"/>
          </a:p>
          <a:p>
            <a:pPr algn="just">
              <a:spcBef>
                <a:spcPts val="600"/>
              </a:spcBef>
              <a:spcAft>
                <a:spcPts val="1200"/>
              </a:spcAft>
            </a:pPr>
            <a:r>
              <a:rPr lang="en-US" dirty="0" err="1" smtClean="0"/>
              <a:t>Gizlilik</a:t>
            </a:r>
            <a:r>
              <a:rPr lang="en-US" dirty="0" smtClean="0"/>
              <a:t> </a:t>
            </a:r>
            <a:r>
              <a:rPr lang="en-US" dirty="0" err="1" smtClean="0"/>
              <a:t>süresi</a:t>
            </a:r>
            <a:r>
              <a:rPr lang="en-US" dirty="0" smtClean="0"/>
              <a:t> </a:t>
            </a:r>
            <a:r>
              <a:rPr lang="en-US" dirty="0" err="1" smtClean="0"/>
              <a:t>koruma</a:t>
            </a:r>
            <a:r>
              <a:rPr lang="en-US" dirty="0" smtClean="0"/>
              <a:t> </a:t>
            </a:r>
            <a:r>
              <a:rPr lang="en-US" dirty="0" err="1" smtClean="0"/>
              <a:t>emrinde</a:t>
            </a:r>
            <a:r>
              <a:rPr lang="en-US" dirty="0" smtClean="0"/>
              <a:t> </a:t>
            </a:r>
            <a:r>
              <a:rPr lang="en-US" dirty="0" err="1" smtClean="0"/>
              <a:t>belirtilmelidir</a:t>
            </a:r>
            <a:r>
              <a:rPr lang="en-US" dirty="0" smtClean="0"/>
              <a:t>.</a:t>
            </a:r>
          </a:p>
          <a:p>
            <a:pPr algn="just">
              <a:spcBef>
                <a:spcPts val="600"/>
              </a:spcBef>
              <a:spcAft>
                <a:spcPts val="1200"/>
              </a:spcAft>
            </a:pPr>
            <a:r>
              <a:rPr lang="en-US" dirty="0" err="1" smtClean="0"/>
              <a:t>Amaç</a:t>
            </a:r>
            <a:r>
              <a:rPr lang="en-US" dirty="0" smtClean="0"/>
              <a:t>:</a:t>
            </a:r>
          </a:p>
          <a:p>
            <a:pPr lvl="1" algn="just">
              <a:spcBef>
                <a:spcPts val="600"/>
              </a:spcBef>
              <a:spcAft>
                <a:spcPts val="600"/>
              </a:spcAft>
            </a:pPr>
            <a:r>
              <a:rPr lang="en-US" dirty="0" err="1" smtClean="0"/>
              <a:t>Şüphelilerin</a:t>
            </a:r>
            <a:r>
              <a:rPr lang="en-US" dirty="0" smtClean="0"/>
              <a:t> </a:t>
            </a:r>
            <a:r>
              <a:rPr lang="en-US" dirty="0" err="1" smtClean="0"/>
              <a:t>soruşturmadan</a:t>
            </a:r>
            <a:r>
              <a:rPr lang="en-US" dirty="0" smtClean="0"/>
              <a:t> </a:t>
            </a:r>
            <a:r>
              <a:rPr lang="en-US" dirty="0" err="1" smtClean="0"/>
              <a:t>haberdar</a:t>
            </a:r>
            <a:r>
              <a:rPr lang="en-US" dirty="0" smtClean="0"/>
              <a:t> </a:t>
            </a:r>
            <a:r>
              <a:rPr lang="en-US" dirty="0" err="1" smtClean="0"/>
              <a:t>olmamasını</a:t>
            </a:r>
            <a:r>
              <a:rPr lang="en-US" dirty="0" smtClean="0"/>
              <a:t> </a:t>
            </a:r>
            <a:r>
              <a:rPr lang="en-US" dirty="0" err="1" smtClean="0"/>
              <a:t>sağlamak</a:t>
            </a:r>
            <a:endParaRPr lang="en-US" dirty="0" smtClean="0"/>
          </a:p>
          <a:p>
            <a:pPr lvl="1" algn="just">
              <a:spcBef>
                <a:spcPts val="600"/>
              </a:spcBef>
              <a:spcAft>
                <a:spcPts val="600"/>
              </a:spcAft>
            </a:pPr>
            <a:r>
              <a:rPr lang="en-US" dirty="0" err="1" smtClean="0"/>
              <a:t>Özel</a:t>
            </a:r>
            <a:r>
              <a:rPr lang="en-US" dirty="0" smtClean="0"/>
              <a:t> </a:t>
            </a:r>
            <a:r>
              <a:rPr lang="en-US" dirty="0" err="1" smtClean="0"/>
              <a:t>hayatın</a:t>
            </a:r>
            <a:r>
              <a:rPr lang="en-US" dirty="0" smtClean="0"/>
              <a:t> </a:t>
            </a:r>
            <a:r>
              <a:rPr lang="en-US" dirty="0" err="1" smtClean="0"/>
              <a:t>gizliliği</a:t>
            </a:r>
            <a:r>
              <a:rPr lang="en-US" dirty="0" smtClean="0"/>
              <a:t> </a:t>
            </a:r>
            <a:r>
              <a:rPr lang="en-US" dirty="0" err="1" smtClean="0"/>
              <a:t>hakkını</a:t>
            </a:r>
            <a:r>
              <a:rPr lang="en-US" dirty="0" smtClean="0"/>
              <a:t> </a:t>
            </a:r>
            <a:r>
              <a:rPr lang="en-US" dirty="0" err="1" smtClean="0"/>
              <a:t>korumak</a:t>
            </a:r>
            <a:endParaRPr lang="en-US" dirty="0" smtClean="0"/>
          </a:p>
          <a:p>
            <a:pPr lvl="1" algn="just">
              <a:spcBef>
                <a:spcPts val="600"/>
              </a:spcBef>
              <a:spcAft>
                <a:spcPts val="600"/>
              </a:spcAft>
            </a:pPr>
            <a:r>
              <a:rPr lang="en-US" dirty="0" err="1" smtClean="0"/>
              <a:t>Koruma</a:t>
            </a:r>
            <a:r>
              <a:rPr lang="en-US" dirty="0" smtClean="0"/>
              <a:t> </a:t>
            </a:r>
            <a:r>
              <a:rPr lang="en-US" dirty="0" err="1" smtClean="0"/>
              <a:t>geçici</a:t>
            </a:r>
            <a:r>
              <a:rPr lang="en-US" dirty="0" smtClean="0"/>
              <a:t> </a:t>
            </a:r>
            <a:r>
              <a:rPr lang="en-US" dirty="0" err="1" smtClean="0"/>
              <a:t>bir</a:t>
            </a:r>
            <a:r>
              <a:rPr lang="en-US" dirty="0" smtClean="0"/>
              <a:t> </a:t>
            </a:r>
            <a:r>
              <a:rPr lang="en-US" dirty="0" err="1" smtClean="0"/>
              <a:t>tedbirdir</a:t>
            </a:r>
            <a:r>
              <a:rPr lang="en-US" dirty="0" smtClean="0"/>
              <a:t>.</a:t>
            </a:r>
          </a:p>
          <a:p>
            <a:pPr lvl="1" algn="just">
              <a:spcBef>
                <a:spcPts val="600"/>
              </a:spcBef>
              <a:spcAft>
                <a:spcPts val="600"/>
              </a:spcAft>
            </a:pPr>
            <a:r>
              <a:rPr lang="en-US" dirty="0" err="1" smtClean="0"/>
              <a:t>Verilerin</a:t>
            </a:r>
            <a:r>
              <a:rPr lang="en-US" dirty="0" smtClean="0"/>
              <a:t> </a:t>
            </a:r>
            <a:r>
              <a:rPr lang="en-US" dirty="0" err="1" smtClean="0"/>
              <a:t>başkalarınca</a:t>
            </a:r>
            <a:r>
              <a:rPr lang="en-US" dirty="0" smtClean="0"/>
              <a:t> </a:t>
            </a:r>
            <a:r>
              <a:rPr lang="en-US" dirty="0" err="1" smtClean="0"/>
              <a:t>tahrifini</a:t>
            </a:r>
            <a:r>
              <a:rPr lang="en-US" dirty="0" smtClean="0"/>
              <a:t>/</a:t>
            </a:r>
            <a:r>
              <a:rPr lang="en-US" dirty="0" err="1" smtClean="0"/>
              <a:t>silinmesini</a:t>
            </a:r>
            <a:r>
              <a:rPr lang="en-US" dirty="0" smtClean="0"/>
              <a:t> </a:t>
            </a:r>
            <a:r>
              <a:rPr lang="en-US" dirty="0" err="1" smtClean="0"/>
              <a:t>engeller</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32</a:t>
            </a:fld>
            <a:endParaRPr lang="en-US" dirty="0">
              <a:solidFill>
                <a:schemeClr val="tx1"/>
              </a:solidFill>
            </a:endParaRPr>
          </a:p>
        </p:txBody>
      </p:sp>
    </p:spTree>
    <p:extLst>
      <p:ext uri="{BB962C8B-B14F-4D97-AF65-F5344CB8AC3E}">
        <p14:creationId xmlns:p14="http://schemas.microsoft.com/office/powerpoint/2010/main" val="2039090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tr-TR" sz="3800" b="1" dirty="0" smtClean="0"/>
              <a:t>Madde 17 – Trafik Verisinin Süratli Şekilde Korunması ve Kısmen Açıklanması</a:t>
            </a:r>
            <a:endParaRPr lang="tr-TR" sz="3800" dirty="0"/>
          </a:p>
        </p:txBody>
      </p:sp>
      <p:sp>
        <p:nvSpPr>
          <p:cNvPr id="115715" name="Rectangle 3"/>
          <p:cNvSpPr>
            <a:spLocks noGrp="1" noChangeArrowheads="1"/>
          </p:cNvSpPr>
          <p:nvPr>
            <p:ph type="body" idx="1"/>
          </p:nvPr>
        </p:nvSpPr>
        <p:spPr>
          <a:xfrm>
            <a:off x="457200" y="1803396"/>
            <a:ext cx="8229600" cy="4611914"/>
          </a:xfrm>
        </p:spPr>
        <p:txBody>
          <a:bodyPr rtlCol="0">
            <a:normAutofit lnSpcReduction="10000"/>
          </a:bodyPr>
          <a:lstStyle/>
          <a:p>
            <a:pPr marL="457200" indent="-457200" algn="just" eaLnBrk="1" fontAlgn="auto" hangingPunct="1">
              <a:spcBef>
                <a:spcPts val="600"/>
              </a:spcBef>
              <a:spcAft>
                <a:spcPts val="1200"/>
              </a:spcAft>
              <a:buFontTx/>
              <a:buAutoNum type="arabicPlain"/>
              <a:defRPr/>
            </a:pPr>
            <a:r>
              <a:rPr lang="tr-TR" sz="2600" dirty="0" smtClean="0"/>
              <a:t>Taraflardan her biri, 16. madde uyarınca korunması gereken trafik verisi bağlamında, aşağıda belirtilenler için gerekli olabilecek yasama tedbirlerini ve diğer tedbirleri kabul edecektir: </a:t>
            </a:r>
          </a:p>
          <a:p>
            <a:pPr marL="857250" lvl="1" indent="-457200" algn="just" eaLnBrk="1" fontAlgn="auto" hangingPunct="1">
              <a:spcBef>
                <a:spcPts val="600"/>
              </a:spcBef>
              <a:spcAft>
                <a:spcPts val="1200"/>
              </a:spcAft>
              <a:buFont typeface="+mj-lt"/>
              <a:buAutoNum type="alphaLcParenR"/>
              <a:defRPr/>
            </a:pPr>
            <a:r>
              <a:rPr lang="tr-TR" sz="2200" dirty="0" smtClean="0"/>
              <a:t>söz konusu haberleşmenin iletimine bir veya daha fazla hizmet sağlayıcının dahil olmasına bakılmaksızın, trafik verilerinin süratli şekilde korunmasının teminat altına alınması; ve</a:t>
            </a:r>
          </a:p>
          <a:p>
            <a:pPr marL="857250" lvl="1" indent="-457200" algn="just" eaLnBrk="1" fontAlgn="auto" hangingPunct="1">
              <a:spcBef>
                <a:spcPts val="600"/>
              </a:spcBef>
              <a:spcAft>
                <a:spcPts val="1200"/>
              </a:spcAft>
              <a:buFont typeface="+mj-lt"/>
              <a:buAutoNum type="alphaLcParenR"/>
              <a:defRPr/>
            </a:pPr>
            <a:r>
              <a:rPr lang="tr-TR" sz="2200" dirty="0" smtClean="0"/>
              <a:t>ilgili Tarafın yetkili makamına veya bu makamın belirlediği kişiye, haberleşmenin hangi hizmet sağlayıcı ve hangi yol vasıtasıyla gerçekleştirildiğini tespit etmesine imkan verecek yeterli miktardaki trafik verilerinin süratli şekilde açıklamasının sağlanması.</a:t>
            </a:r>
            <a:endParaRPr lang="tr-TR" sz="22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solidFill>
                  <a:schemeClr val="tx1"/>
                </a:solidFill>
              </a:rPr>
              <a:pPr>
                <a:defRPr/>
              </a:pPr>
              <a:t>33</a:t>
            </a:fld>
            <a:endParaRPr lang="en-US" dirty="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tr-TR" sz="3800" b="1" dirty="0" smtClean="0"/>
              <a:t>Madde </a:t>
            </a:r>
            <a:r>
              <a:rPr lang="tr-TR" sz="3800" b="1" dirty="0"/>
              <a:t>17 – Trafik Verisinin Süratli Şekilde Korunması ve Kısmen Açıklanması</a:t>
            </a:r>
            <a:endParaRPr lang="en-GB" sz="3800" dirty="0"/>
          </a:p>
        </p:txBody>
      </p:sp>
      <p:sp>
        <p:nvSpPr>
          <p:cNvPr id="115715" name="Rectangle 3"/>
          <p:cNvSpPr>
            <a:spLocks noGrp="1" noChangeArrowheads="1"/>
          </p:cNvSpPr>
          <p:nvPr>
            <p:ph type="body" idx="1"/>
          </p:nvPr>
        </p:nvSpPr>
        <p:spPr>
          <a:xfrm>
            <a:off x="457200" y="2151732"/>
            <a:ext cx="8229600" cy="2086429"/>
          </a:xfrm>
        </p:spPr>
        <p:txBody>
          <a:bodyPr rtlCol="0">
            <a:normAutofit/>
          </a:bodyPr>
          <a:lstStyle/>
          <a:p>
            <a:pPr marL="514350" indent="-514350" algn="just" eaLnBrk="1" fontAlgn="auto" hangingPunct="1">
              <a:lnSpc>
                <a:spcPct val="90000"/>
              </a:lnSpc>
              <a:spcAft>
                <a:spcPts val="0"/>
              </a:spcAft>
              <a:buFont typeface="+mj-lt"/>
              <a:buAutoNum type="arabicPeriod" startAt="2"/>
              <a:defRPr/>
            </a:pPr>
            <a:r>
              <a:rPr lang="en-US" sz="2600" dirty="0" err="1" smtClean="0"/>
              <a:t>İşbu</a:t>
            </a:r>
            <a:r>
              <a:rPr lang="en-US" sz="2600" dirty="0" smtClean="0"/>
              <a:t> </a:t>
            </a:r>
            <a:r>
              <a:rPr lang="en-US" sz="2600" dirty="0" err="1" smtClean="0"/>
              <a:t>maddede</a:t>
            </a:r>
            <a:r>
              <a:rPr lang="en-US" sz="2600" dirty="0" smtClean="0"/>
              <a:t> </a:t>
            </a:r>
            <a:r>
              <a:rPr lang="en-US" sz="2600" dirty="0" err="1" smtClean="0"/>
              <a:t>atıfta</a:t>
            </a:r>
            <a:r>
              <a:rPr lang="en-US" sz="2600" dirty="0" smtClean="0"/>
              <a:t> </a:t>
            </a:r>
            <a:r>
              <a:rPr lang="en-US" sz="2600" dirty="0" err="1" smtClean="0"/>
              <a:t>bulunulan</a:t>
            </a:r>
            <a:r>
              <a:rPr lang="en-US" sz="2600" dirty="0" smtClean="0"/>
              <a:t> </a:t>
            </a:r>
            <a:r>
              <a:rPr lang="en-US" sz="2600" dirty="0" err="1" smtClean="0"/>
              <a:t>yetki</a:t>
            </a:r>
            <a:r>
              <a:rPr lang="en-US" sz="2600" dirty="0" smtClean="0"/>
              <a:t> </a:t>
            </a:r>
            <a:r>
              <a:rPr lang="en-US" sz="2600" dirty="0" err="1" smtClean="0"/>
              <a:t>ve</a:t>
            </a:r>
            <a:r>
              <a:rPr lang="en-US" sz="2600" dirty="0" smtClean="0"/>
              <a:t> </a:t>
            </a:r>
            <a:r>
              <a:rPr lang="en-US" sz="2600" dirty="0" err="1" smtClean="0"/>
              <a:t>usuller</a:t>
            </a:r>
            <a:r>
              <a:rPr lang="en-US" sz="2600" dirty="0" smtClean="0"/>
              <a:t> 14. </a:t>
            </a:r>
            <a:r>
              <a:rPr lang="en-US" sz="2600" dirty="0" err="1" smtClean="0"/>
              <a:t>ve</a:t>
            </a:r>
            <a:r>
              <a:rPr lang="en-US" sz="2600" dirty="0" smtClean="0"/>
              <a:t> 15. </a:t>
            </a:r>
            <a:r>
              <a:rPr lang="en-US" sz="2600" dirty="0" err="1" smtClean="0"/>
              <a:t>maddelere</a:t>
            </a:r>
            <a:r>
              <a:rPr lang="en-US" sz="2600" dirty="0" smtClean="0"/>
              <a:t> </a:t>
            </a:r>
            <a:r>
              <a:rPr lang="en-US" sz="2600" dirty="0" err="1" smtClean="0"/>
              <a:t>tabi</a:t>
            </a:r>
            <a:r>
              <a:rPr lang="en-US" sz="2600" dirty="0" smtClean="0"/>
              <a:t> </a:t>
            </a:r>
            <a:r>
              <a:rPr lang="en-US" sz="2600" dirty="0" err="1" smtClean="0"/>
              <a:t>olacaktır</a:t>
            </a:r>
            <a:r>
              <a:rPr lang="en-US" sz="2600" dirty="0" smtClean="0"/>
              <a:t>.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solidFill>
                  <a:schemeClr val="tx1"/>
                </a:solidFill>
              </a:rPr>
              <a:pPr>
                <a:defRPr/>
              </a:pPr>
              <a:t>34</a:t>
            </a:fld>
            <a:endParaRPr lang="en-US" dirty="0">
              <a:solidFill>
                <a:schemeClr val="tx1"/>
              </a:solidFill>
            </a:endParaRPr>
          </a:p>
        </p:txBody>
      </p:sp>
    </p:spTree>
    <p:extLst>
      <p:ext uri="{BB962C8B-B14F-4D97-AF65-F5344CB8AC3E}">
        <p14:creationId xmlns:p14="http://schemas.microsoft.com/office/powerpoint/2010/main" val="24477084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tr-TR" sz="3800" b="1" dirty="0" smtClean="0"/>
              <a:t>Madde </a:t>
            </a:r>
            <a:r>
              <a:rPr lang="tr-TR" sz="3800" b="1" dirty="0"/>
              <a:t>17 – Trafik Verisinin Süratli Şekilde Korunması ve Kısmen Açıklanması</a:t>
            </a:r>
            <a:endParaRPr lang="en-GB" sz="3800" dirty="0"/>
          </a:p>
        </p:txBody>
      </p:sp>
      <p:sp>
        <p:nvSpPr>
          <p:cNvPr id="115715" name="Rectangle 3"/>
          <p:cNvSpPr>
            <a:spLocks noGrp="1" noChangeArrowheads="1"/>
          </p:cNvSpPr>
          <p:nvPr>
            <p:ph type="body" idx="1"/>
          </p:nvPr>
        </p:nvSpPr>
        <p:spPr>
          <a:xfrm>
            <a:off x="468312" y="1458913"/>
            <a:ext cx="8218487" cy="4955493"/>
          </a:xfrm>
        </p:spPr>
        <p:txBody>
          <a:bodyPr rtlCol="0">
            <a:normAutofit lnSpcReduction="10000"/>
          </a:bodyPr>
          <a:lstStyle/>
          <a:p>
            <a:pPr marL="457200" indent="-457200" algn="just" eaLnBrk="1" fontAlgn="auto" hangingPunct="1">
              <a:spcBef>
                <a:spcPts val="600"/>
              </a:spcBef>
              <a:spcAft>
                <a:spcPts val="1200"/>
              </a:spcAft>
              <a:buFontTx/>
              <a:buAutoNum type="arabicPlain"/>
              <a:defRPr/>
            </a:pPr>
            <a:r>
              <a:rPr lang="tr-TR" sz="2600" dirty="0"/>
              <a:t>Taraflardan her biri, 16. madde uyarınca korunması gereken trafik verisi bağlamında, aşağıda belirtilenler için gerekli olabilecek yasama tedbirlerini ve diğer tedbirleri kabul edecektir: </a:t>
            </a:r>
          </a:p>
          <a:p>
            <a:pPr marL="857250" lvl="1" indent="-457200" algn="just" eaLnBrk="1" fontAlgn="auto" hangingPunct="1">
              <a:spcBef>
                <a:spcPts val="600"/>
              </a:spcBef>
              <a:spcAft>
                <a:spcPts val="1200"/>
              </a:spcAft>
              <a:buFont typeface="+mj-lt"/>
              <a:buAutoNum type="alphaLcParenR"/>
              <a:defRPr/>
            </a:pPr>
            <a:r>
              <a:rPr lang="tr-TR" sz="2600" b="1" dirty="0">
                <a:solidFill>
                  <a:srgbClr val="FF0000"/>
                </a:solidFill>
              </a:rPr>
              <a:t>söz konusu haberleşmenin iletimine bir veya daha fazla hizmet sağlayıcının dahil olmasına bakılmaksızın</a:t>
            </a:r>
            <a:r>
              <a:rPr lang="tr-TR" sz="2200" dirty="0"/>
              <a:t>, trafik verilerinin süratli şekilde korunmasının teminat altına alınması; ve</a:t>
            </a:r>
          </a:p>
          <a:p>
            <a:pPr marL="857250" lvl="1" indent="-457200" algn="just" eaLnBrk="1" fontAlgn="auto" hangingPunct="1">
              <a:spcBef>
                <a:spcPts val="600"/>
              </a:spcBef>
              <a:spcAft>
                <a:spcPts val="1200"/>
              </a:spcAft>
              <a:buFont typeface="+mj-lt"/>
              <a:buAutoNum type="alphaLcParenR"/>
              <a:defRPr/>
            </a:pPr>
            <a:r>
              <a:rPr lang="tr-TR" sz="2200" dirty="0"/>
              <a:t>ilgili Tarafın yetkili makamına veya bu makamın belirlediği kişiye, haberleşmenin hangi hizmet sağlayıcı ve hangi yol vasıtasıyla gerçekleştirildiğini tespit etmesine imkan verecek yeterli miktardaki trafik verilerinin süratli şekilde açıklamasının sağlanması</a:t>
            </a:r>
            <a:r>
              <a:rPr lang="tr-TR" sz="2200" dirty="0" smtClean="0"/>
              <a:t>.</a:t>
            </a:r>
            <a:endParaRPr lang="tr-TR" sz="22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35</a:t>
            </a:fld>
            <a:endParaRPr lang="en-US" dirty="0">
              <a:solidFill>
                <a:schemeClr val="tx1"/>
              </a:solidFill>
            </a:endParaRPr>
          </a:p>
        </p:txBody>
      </p:sp>
    </p:spTree>
    <p:extLst>
      <p:ext uri="{BB962C8B-B14F-4D97-AF65-F5344CB8AC3E}">
        <p14:creationId xmlns:p14="http://schemas.microsoft.com/office/powerpoint/2010/main" val="14811820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5"/>
            <a:ext cx="8229600" cy="1143000"/>
          </a:xfrm>
        </p:spPr>
        <p:txBody>
          <a:bodyPr/>
          <a:lstStyle/>
          <a:p>
            <a:r>
              <a:rPr lang="en-US" sz="3600" b="1" dirty="0" err="1" smtClean="0"/>
              <a:t>Bir</a:t>
            </a:r>
            <a:r>
              <a:rPr lang="en-US" sz="3600" b="1" dirty="0" smtClean="0"/>
              <a:t> </a:t>
            </a:r>
            <a:r>
              <a:rPr lang="en-US" sz="3600" b="1" dirty="0" err="1" smtClean="0"/>
              <a:t>veya</a:t>
            </a:r>
            <a:r>
              <a:rPr lang="en-US" sz="3600" b="1" dirty="0" smtClean="0"/>
              <a:t> </a:t>
            </a:r>
            <a:r>
              <a:rPr lang="en-US" sz="3600" b="1" dirty="0" err="1" smtClean="0"/>
              <a:t>daha</a:t>
            </a:r>
            <a:r>
              <a:rPr lang="en-US" sz="3600" b="1" dirty="0" smtClean="0"/>
              <a:t> </a:t>
            </a:r>
            <a:r>
              <a:rPr lang="en-US" sz="3600" b="1" dirty="0" err="1" smtClean="0"/>
              <a:t>fazla</a:t>
            </a:r>
            <a:r>
              <a:rPr lang="en-US" sz="3600" b="1" dirty="0" smtClean="0"/>
              <a:t> </a:t>
            </a:r>
            <a:r>
              <a:rPr lang="en-US" sz="3600" b="1" dirty="0" err="1" smtClean="0"/>
              <a:t>hizmet</a:t>
            </a:r>
            <a:r>
              <a:rPr lang="en-US" sz="3600" b="1" dirty="0" smtClean="0"/>
              <a:t> </a:t>
            </a:r>
            <a:r>
              <a:rPr lang="en-US" sz="3600" b="1" dirty="0" err="1" smtClean="0"/>
              <a:t>sağlayıcı</a:t>
            </a:r>
            <a:endParaRPr lang="en-US" sz="3600" b="1" dirty="0"/>
          </a:p>
        </p:txBody>
      </p:sp>
      <p:sp>
        <p:nvSpPr>
          <p:cNvPr id="3" name="Content Placeholder 2"/>
          <p:cNvSpPr>
            <a:spLocks noGrp="1"/>
          </p:cNvSpPr>
          <p:nvPr>
            <p:ph idx="1"/>
          </p:nvPr>
        </p:nvSpPr>
        <p:spPr>
          <a:xfrm>
            <a:off x="635000" y="1169766"/>
            <a:ext cx="8229600" cy="4525963"/>
          </a:xfrm>
        </p:spPr>
        <p:txBody>
          <a:bodyPr/>
          <a:lstStyle/>
          <a:p>
            <a:pPr algn="just"/>
            <a:r>
              <a:rPr lang="en-US" dirty="0" err="1"/>
              <a:t>H</a:t>
            </a:r>
            <a:r>
              <a:rPr lang="en-US" dirty="0" err="1" smtClean="0"/>
              <a:t>aberleşme</a:t>
            </a:r>
            <a:r>
              <a:rPr lang="en-US" dirty="0" smtClean="0"/>
              <a:t> </a:t>
            </a:r>
            <a:r>
              <a:rPr lang="en-US" dirty="0" err="1" smtClean="0"/>
              <a:t>iletimlerine</a:t>
            </a:r>
            <a:r>
              <a:rPr lang="en-US" dirty="0" smtClean="0"/>
              <a:t> </a:t>
            </a:r>
            <a:r>
              <a:rPr lang="en-US" dirty="0" err="1" smtClean="0"/>
              <a:t>genelde</a:t>
            </a:r>
            <a:r>
              <a:rPr lang="en-US" dirty="0" smtClean="0"/>
              <a:t> </a:t>
            </a:r>
            <a:r>
              <a:rPr lang="en-US" dirty="0" err="1" smtClean="0"/>
              <a:t>birden</a:t>
            </a:r>
            <a:r>
              <a:rPr lang="en-US" dirty="0" smtClean="0"/>
              <a:t> </a:t>
            </a:r>
            <a:r>
              <a:rPr lang="en-US" dirty="0" err="1" smtClean="0"/>
              <a:t>fazla</a:t>
            </a:r>
            <a:r>
              <a:rPr lang="en-US" dirty="0" smtClean="0"/>
              <a:t> </a:t>
            </a:r>
            <a:r>
              <a:rPr lang="en-US" dirty="0" err="1" smtClean="0"/>
              <a:t>sayıda</a:t>
            </a:r>
            <a:r>
              <a:rPr lang="en-US" dirty="0" smtClean="0"/>
              <a:t> </a:t>
            </a:r>
            <a:r>
              <a:rPr lang="en-US" dirty="0" err="1" smtClean="0"/>
              <a:t>hizmet</a:t>
            </a:r>
            <a:r>
              <a:rPr lang="en-US" dirty="0" smtClean="0"/>
              <a:t> </a:t>
            </a:r>
            <a:r>
              <a:rPr lang="en-US" dirty="0" err="1" smtClean="0"/>
              <a:t>sağlayıcı</a:t>
            </a:r>
            <a:r>
              <a:rPr lang="en-US" dirty="0" smtClean="0"/>
              <a:t> </a:t>
            </a:r>
            <a:r>
              <a:rPr lang="en-US" dirty="0" err="1" smtClean="0"/>
              <a:t>dahildir</a:t>
            </a:r>
            <a:endParaRPr lang="en-US" dirty="0" smtClean="0"/>
          </a:p>
          <a:p>
            <a:pPr algn="just"/>
            <a:r>
              <a:rPr lang="en-US" dirty="0" err="1" smtClean="0"/>
              <a:t>Trafik</a:t>
            </a:r>
            <a:r>
              <a:rPr lang="en-US" dirty="0" smtClean="0"/>
              <a:t> </a:t>
            </a:r>
            <a:r>
              <a:rPr lang="en-US" dirty="0" err="1" smtClean="0"/>
              <a:t>verileri</a:t>
            </a:r>
            <a:r>
              <a:rPr lang="en-US" dirty="0" smtClean="0"/>
              <a:t> </a:t>
            </a:r>
            <a:r>
              <a:rPr lang="en-US" dirty="0" err="1" smtClean="0"/>
              <a:t>genellikle</a:t>
            </a:r>
            <a:r>
              <a:rPr lang="en-US" dirty="0" smtClean="0"/>
              <a:t> </a:t>
            </a:r>
            <a:r>
              <a:rPr lang="en-US" dirty="0" err="1" smtClean="0"/>
              <a:t>ticari</a:t>
            </a:r>
            <a:r>
              <a:rPr lang="en-US" dirty="0" smtClean="0"/>
              <a:t>, </a:t>
            </a:r>
            <a:r>
              <a:rPr lang="en-US" dirty="0" err="1" smtClean="0"/>
              <a:t>güvenlik</a:t>
            </a:r>
            <a:r>
              <a:rPr lang="en-US" dirty="0" smtClean="0"/>
              <a:t> </a:t>
            </a:r>
            <a:r>
              <a:rPr lang="en-US" dirty="0" err="1" smtClean="0"/>
              <a:t>veya</a:t>
            </a:r>
            <a:r>
              <a:rPr lang="en-US" dirty="0" smtClean="0"/>
              <a:t> </a:t>
            </a:r>
            <a:r>
              <a:rPr lang="en-US" dirty="0" err="1" smtClean="0"/>
              <a:t>teknik</a:t>
            </a:r>
            <a:r>
              <a:rPr lang="en-US" dirty="0" smtClean="0"/>
              <a:t> </a:t>
            </a:r>
            <a:r>
              <a:rPr lang="en-US" dirty="0" err="1" smtClean="0"/>
              <a:t>amaçlar</a:t>
            </a:r>
            <a:r>
              <a:rPr lang="en-US" dirty="0" smtClean="0"/>
              <a:t>(</a:t>
            </a:r>
            <a:r>
              <a:rPr lang="en-US" dirty="0" err="1" smtClean="0"/>
              <a:t>ıy</a:t>
            </a:r>
            <a:r>
              <a:rPr lang="en-US" dirty="0" smtClean="0"/>
              <a:t>)la </a:t>
            </a:r>
            <a:r>
              <a:rPr lang="en-US" dirty="0" err="1" smtClean="0"/>
              <a:t>hizmet</a:t>
            </a:r>
            <a:r>
              <a:rPr lang="en-US" dirty="0" smtClean="0"/>
              <a:t> </a:t>
            </a:r>
            <a:r>
              <a:rPr lang="en-US" dirty="0" err="1" smtClean="0"/>
              <a:t>sağlayıcılar</a:t>
            </a:r>
            <a:r>
              <a:rPr lang="en-US" dirty="0" smtClean="0"/>
              <a:t> </a:t>
            </a:r>
            <a:r>
              <a:rPr lang="en-US" dirty="0" err="1" smtClean="0"/>
              <a:t>arasında</a:t>
            </a:r>
            <a:r>
              <a:rPr lang="en-US" dirty="0" smtClean="0"/>
              <a:t> </a:t>
            </a:r>
            <a:r>
              <a:rPr lang="en-US" dirty="0" err="1" smtClean="0"/>
              <a:t>paylaşılır</a:t>
            </a:r>
            <a:r>
              <a:rPr lang="en-US" dirty="0" smtClean="0"/>
              <a:t>.</a:t>
            </a:r>
          </a:p>
          <a:p>
            <a:pPr algn="just"/>
            <a:r>
              <a:rPr lang="en-US" dirty="0" smtClean="0"/>
              <a:t>Her </a:t>
            </a:r>
            <a:r>
              <a:rPr lang="en-US" dirty="0" err="1" smtClean="0"/>
              <a:t>bir</a:t>
            </a:r>
            <a:r>
              <a:rPr lang="en-US" dirty="0"/>
              <a:t> </a:t>
            </a:r>
            <a:r>
              <a:rPr lang="en-US" dirty="0" err="1" smtClean="0"/>
              <a:t>hizmet</a:t>
            </a:r>
            <a:r>
              <a:rPr lang="en-US" dirty="0" smtClean="0"/>
              <a:t> </a:t>
            </a:r>
            <a:r>
              <a:rPr lang="en-US" dirty="0" err="1" smtClean="0"/>
              <a:t>sağlayıcı</a:t>
            </a:r>
            <a:r>
              <a:rPr lang="en-US" dirty="0" smtClean="0"/>
              <a:t> </a:t>
            </a:r>
            <a:r>
              <a:rPr lang="en-US" dirty="0" err="1" smtClean="0"/>
              <a:t>şu</a:t>
            </a:r>
            <a:r>
              <a:rPr lang="en-US" dirty="0" smtClean="0"/>
              <a:t> </a:t>
            </a:r>
            <a:r>
              <a:rPr lang="en-US" dirty="0" err="1" smtClean="0"/>
              <a:t>trafik</a:t>
            </a:r>
            <a:r>
              <a:rPr lang="en-US" dirty="0" smtClean="0"/>
              <a:t> </a:t>
            </a:r>
            <a:r>
              <a:rPr lang="en-US" dirty="0" err="1" smtClean="0"/>
              <a:t>verilerini</a:t>
            </a:r>
            <a:r>
              <a:rPr lang="en-US" dirty="0" smtClean="0"/>
              <a:t> </a:t>
            </a:r>
            <a:r>
              <a:rPr lang="en-US" dirty="0" err="1" smtClean="0"/>
              <a:t>bulunduruyor</a:t>
            </a:r>
            <a:r>
              <a:rPr lang="en-US" dirty="0" smtClean="0"/>
              <a:t> </a:t>
            </a:r>
            <a:r>
              <a:rPr lang="en-US" dirty="0" err="1" smtClean="0"/>
              <a:t>olabilir</a:t>
            </a:r>
            <a:r>
              <a:rPr lang="en-US" dirty="0" smtClean="0"/>
              <a:t>: </a:t>
            </a:r>
          </a:p>
          <a:p>
            <a:pPr lvl="1" algn="just"/>
            <a:r>
              <a:rPr lang="en-US" dirty="0" err="1" smtClean="0"/>
              <a:t>Söz</a:t>
            </a:r>
            <a:r>
              <a:rPr lang="en-US" dirty="0" smtClean="0"/>
              <a:t> </a:t>
            </a:r>
            <a:r>
              <a:rPr lang="en-US" dirty="0" err="1" smtClean="0"/>
              <a:t>konusu</a:t>
            </a:r>
            <a:r>
              <a:rPr lang="en-US" dirty="0" smtClean="0"/>
              <a:t> </a:t>
            </a:r>
            <a:r>
              <a:rPr lang="en-US" dirty="0" err="1" smtClean="0"/>
              <a:t>hizmet</a:t>
            </a:r>
            <a:r>
              <a:rPr lang="en-US" dirty="0" smtClean="0"/>
              <a:t> </a:t>
            </a:r>
            <a:r>
              <a:rPr lang="en-US" dirty="0" err="1" smtClean="0"/>
              <a:t>sağlayıcı</a:t>
            </a:r>
            <a:r>
              <a:rPr lang="en-US" dirty="0" smtClean="0"/>
              <a:t> </a:t>
            </a:r>
            <a:r>
              <a:rPr lang="en-US" dirty="0" err="1" smtClean="0"/>
              <a:t>tarafından</a:t>
            </a:r>
            <a:r>
              <a:rPr lang="en-US" dirty="0" smtClean="0"/>
              <a:t> </a:t>
            </a:r>
            <a:r>
              <a:rPr lang="en-US" dirty="0" err="1" smtClean="0"/>
              <a:t>üretilen</a:t>
            </a:r>
            <a:r>
              <a:rPr lang="en-US" dirty="0" smtClean="0"/>
              <a:t> </a:t>
            </a:r>
            <a:r>
              <a:rPr lang="en-US" dirty="0" err="1" smtClean="0"/>
              <a:t>ve</a:t>
            </a:r>
            <a:r>
              <a:rPr lang="en-US" dirty="0" smtClean="0"/>
              <a:t> </a:t>
            </a:r>
            <a:r>
              <a:rPr lang="en-US" dirty="0" err="1" smtClean="0"/>
              <a:t>tutulan</a:t>
            </a:r>
            <a:endParaRPr lang="en-US" dirty="0" smtClean="0"/>
          </a:p>
          <a:p>
            <a:pPr lvl="1" algn="just"/>
            <a:r>
              <a:rPr lang="en-US" dirty="0" err="1" smtClean="0"/>
              <a:t>Başka</a:t>
            </a:r>
            <a:r>
              <a:rPr lang="en-US" dirty="0" smtClean="0"/>
              <a:t> </a:t>
            </a:r>
            <a:r>
              <a:rPr lang="en-US" dirty="0" err="1" smtClean="0"/>
              <a:t>bir</a:t>
            </a:r>
            <a:r>
              <a:rPr lang="en-US" dirty="0" smtClean="0"/>
              <a:t> </a:t>
            </a:r>
            <a:r>
              <a:rPr lang="en-US" dirty="0" err="1" smtClean="0"/>
              <a:t>hizmet</a:t>
            </a:r>
            <a:r>
              <a:rPr lang="en-US" dirty="0" smtClean="0"/>
              <a:t> </a:t>
            </a:r>
            <a:r>
              <a:rPr lang="en-US" dirty="0" err="1" smtClean="0"/>
              <a:t>sağlayıcı</a:t>
            </a:r>
            <a:r>
              <a:rPr lang="en-US" dirty="0" smtClean="0"/>
              <a:t> </a:t>
            </a:r>
            <a:r>
              <a:rPr lang="en-US" dirty="0" err="1" smtClean="0"/>
              <a:t>tarafından</a:t>
            </a:r>
            <a:r>
              <a:rPr lang="en-US" dirty="0" smtClean="0"/>
              <a:t> </a:t>
            </a:r>
            <a:r>
              <a:rPr lang="en-US" dirty="0" err="1" smtClean="0"/>
              <a:t>sağlanan</a:t>
            </a:r>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36</a:t>
            </a:fld>
            <a:endParaRPr lang="en-US" dirty="0">
              <a:solidFill>
                <a:schemeClr val="tx1"/>
              </a:solidFill>
            </a:endParaRPr>
          </a:p>
        </p:txBody>
      </p:sp>
    </p:spTree>
    <p:extLst>
      <p:ext uri="{BB962C8B-B14F-4D97-AF65-F5344CB8AC3E}">
        <p14:creationId xmlns:p14="http://schemas.microsoft.com/office/powerpoint/2010/main" val="1740196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9"/>
            <a:ext cx="8229600" cy="1143000"/>
          </a:xfrm>
        </p:spPr>
        <p:txBody>
          <a:bodyPr/>
          <a:lstStyle/>
          <a:p>
            <a:r>
              <a:rPr lang="en-US" sz="3600" b="1"/>
              <a:t>Bir</a:t>
            </a:r>
            <a:r>
              <a:rPr lang="en-US" sz="3600" b="1" dirty="0"/>
              <a:t> </a:t>
            </a:r>
            <a:r>
              <a:rPr lang="en-US" sz="3600" b="1" dirty="0" err="1"/>
              <a:t>veya</a:t>
            </a:r>
            <a:r>
              <a:rPr lang="en-US" sz="3600" b="1" dirty="0"/>
              <a:t> </a:t>
            </a:r>
            <a:r>
              <a:rPr lang="en-US" sz="3600" b="1" dirty="0" err="1"/>
              <a:t>daha</a:t>
            </a:r>
            <a:r>
              <a:rPr lang="en-US" sz="3600" b="1" dirty="0"/>
              <a:t> </a:t>
            </a:r>
            <a:r>
              <a:rPr lang="en-US" sz="3600" b="1" dirty="0" err="1"/>
              <a:t>fazla</a:t>
            </a:r>
            <a:r>
              <a:rPr lang="en-US" sz="3600" b="1" dirty="0"/>
              <a:t> </a:t>
            </a:r>
            <a:r>
              <a:rPr lang="en-US" sz="3600" b="1" dirty="0" err="1"/>
              <a:t>hizmet</a:t>
            </a:r>
            <a:r>
              <a:rPr lang="en-US" sz="3600" b="1" dirty="0"/>
              <a:t> </a:t>
            </a:r>
            <a:r>
              <a:rPr lang="en-US" sz="3600" b="1" dirty="0" err="1"/>
              <a:t>sağlayıcı</a:t>
            </a:r>
            <a:endParaRPr lang="en-US" sz="3600" b="1" dirty="0"/>
          </a:p>
        </p:txBody>
      </p:sp>
      <p:sp>
        <p:nvSpPr>
          <p:cNvPr id="3" name="Content Placeholder 2"/>
          <p:cNvSpPr>
            <a:spLocks noGrp="1"/>
          </p:cNvSpPr>
          <p:nvPr>
            <p:ph idx="1"/>
          </p:nvPr>
        </p:nvSpPr>
        <p:spPr>
          <a:xfrm>
            <a:off x="457200" y="1082678"/>
            <a:ext cx="8407400" cy="4525963"/>
          </a:xfrm>
        </p:spPr>
        <p:txBody>
          <a:bodyPr/>
          <a:lstStyle/>
          <a:p>
            <a:pPr algn="just">
              <a:spcBef>
                <a:spcPts val="600"/>
              </a:spcBef>
              <a:spcAft>
                <a:spcPts val="1200"/>
              </a:spcAft>
            </a:pPr>
            <a:r>
              <a:rPr lang="tr-TR" sz="2600" dirty="0" smtClean="0"/>
              <a:t>Haberleşmenin kaynağını ve varış noktasını tespit için yeterli öneme sahip trafik verisi genelde tek bir hizmet sağlayıcının zilyetliğinde bulunmaz.</a:t>
            </a:r>
          </a:p>
          <a:p>
            <a:pPr algn="just">
              <a:spcBef>
                <a:spcPts val="600"/>
              </a:spcBef>
              <a:spcAft>
                <a:spcPts val="1200"/>
              </a:spcAft>
            </a:pPr>
            <a:r>
              <a:rPr lang="tr-TR" sz="2600" dirty="0" smtClean="0"/>
              <a:t>Her bir hizmet sağlayıcı yapbozun bir parçasına sahiptir.</a:t>
            </a:r>
          </a:p>
          <a:p>
            <a:pPr algn="just">
              <a:spcBef>
                <a:spcPts val="600"/>
              </a:spcBef>
              <a:spcAft>
                <a:spcPts val="1200"/>
              </a:spcAft>
            </a:pPr>
            <a:r>
              <a:rPr lang="tr-TR" sz="2600" dirty="0" smtClean="0"/>
              <a:t>Birden çok sayıda hizmet sağlayıcısına yönelik olarak:</a:t>
            </a:r>
          </a:p>
          <a:p>
            <a:pPr lvl="1" algn="just">
              <a:spcBef>
                <a:spcPts val="600"/>
              </a:spcBef>
              <a:spcAft>
                <a:spcPts val="600"/>
              </a:spcAft>
            </a:pPr>
            <a:r>
              <a:rPr lang="tr-TR" sz="2400" dirty="0" smtClean="0"/>
              <a:t>Her bir hizmet sağlayıcıya müstakil bir tedbir kararı çıkartılır.</a:t>
            </a:r>
          </a:p>
          <a:p>
            <a:pPr lvl="1" algn="just">
              <a:spcBef>
                <a:spcPts val="600"/>
              </a:spcBef>
              <a:spcAft>
                <a:spcPts val="600"/>
              </a:spcAft>
            </a:pPr>
            <a:r>
              <a:rPr lang="tr-TR" sz="2400" dirty="0" smtClean="0"/>
              <a:t>Tüm hizmet sağlayıcılara tek bir tedbir çıkartılır; müteakip hizmet sağlayıcı tespit edildikçe tedbir de </a:t>
            </a:r>
            <a:r>
              <a:rPr lang="tr-TR" sz="2400" dirty="0" err="1" smtClean="0"/>
              <a:t>müteselsilen</a:t>
            </a:r>
            <a:r>
              <a:rPr lang="tr-TR" sz="2400" dirty="0" smtClean="0"/>
              <a:t> tebliğ edilir.</a:t>
            </a:r>
          </a:p>
          <a:p>
            <a:pPr lvl="1" algn="just">
              <a:spcBef>
                <a:spcPts val="600"/>
              </a:spcBef>
              <a:spcAft>
                <a:spcPts val="600"/>
              </a:spcAft>
            </a:pPr>
            <a:r>
              <a:rPr lang="tr-TR" sz="2400" dirty="0" smtClean="0"/>
              <a:t>Bir hizmet sağlayıcıya müstakil tedbir kararı çıkartılır; söz konusu sağlayıcı sürece dahil olan müteakip hizmet sağlayıcıya bu tedbiri bildirmekle yükümlü olur.</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37</a:t>
            </a:fld>
            <a:endParaRPr lang="en-US" dirty="0">
              <a:solidFill>
                <a:schemeClr val="tx1"/>
              </a:solidFill>
            </a:endParaRPr>
          </a:p>
        </p:txBody>
      </p:sp>
    </p:spTree>
    <p:extLst>
      <p:ext uri="{BB962C8B-B14F-4D97-AF65-F5344CB8AC3E}">
        <p14:creationId xmlns:p14="http://schemas.microsoft.com/office/powerpoint/2010/main" val="24041807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tr-TR" sz="3800" b="1" dirty="0"/>
              <a:t>Madde 17 – Trafik Verisinin Süratli Şekilde Korunması ve Kısmen Açıklanması</a:t>
            </a:r>
            <a:endParaRPr lang="en-GB" sz="3800" dirty="0"/>
          </a:p>
        </p:txBody>
      </p:sp>
      <p:sp>
        <p:nvSpPr>
          <p:cNvPr id="115715" name="Rectangle 3"/>
          <p:cNvSpPr>
            <a:spLocks noGrp="1" noChangeArrowheads="1"/>
          </p:cNvSpPr>
          <p:nvPr>
            <p:ph type="body" idx="1"/>
          </p:nvPr>
        </p:nvSpPr>
        <p:spPr>
          <a:xfrm>
            <a:off x="457200" y="1774368"/>
            <a:ext cx="8229600" cy="4756150"/>
          </a:xfrm>
        </p:spPr>
        <p:txBody>
          <a:bodyPr rtlCol="0">
            <a:normAutofit lnSpcReduction="10000"/>
          </a:bodyPr>
          <a:lstStyle/>
          <a:p>
            <a:pPr marL="457200" indent="-457200" algn="just" eaLnBrk="1" fontAlgn="auto" hangingPunct="1">
              <a:spcBef>
                <a:spcPts val="600"/>
              </a:spcBef>
              <a:spcAft>
                <a:spcPts val="1200"/>
              </a:spcAft>
              <a:buFontTx/>
              <a:buAutoNum type="arabicPlain"/>
              <a:defRPr/>
            </a:pPr>
            <a:r>
              <a:rPr lang="tr-TR" sz="2600" dirty="0"/>
              <a:t>Taraflardan her biri, 16. madde uyarınca korunması gereken trafik verisi bağlamında, aşağıda belirtilenler için gerekli olabilecek yasama tedbirlerini ve diğer tedbirleri kabul edecektir: </a:t>
            </a:r>
          </a:p>
          <a:p>
            <a:pPr marL="857250" lvl="1" indent="-457200" algn="just" eaLnBrk="1" fontAlgn="auto" hangingPunct="1">
              <a:spcBef>
                <a:spcPts val="600"/>
              </a:spcBef>
              <a:spcAft>
                <a:spcPts val="1200"/>
              </a:spcAft>
              <a:buFont typeface="+mj-lt"/>
              <a:buAutoNum type="alphaLcParenR"/>
              <a:defRPr/>
            </a:pPr>
            <a:r>
              <a:rPr lang="tr-TR" sz="2200" dirty="0"/>
              <a:t>söz konusu haberleşmenin iletimine bir veya daha fazla hizmet sağlayıcının dahil olmasına bakılmaksızın, trafik verilerinin süratli şekilde korunmasının teminat altına alınması; ve</a:t>
            </a:r>
          </a:p>
          <a:p>
            <a:pPr marL="857250" lvl="1" indent="-457200" algn="just" eaLnBrk="1" fontAlgn="auto" hangingPunct="1">
              <a:spcBef>
                <a:spcPts val="600"/>
              </a:spcBef>
              <a:spcAft>
                <a:spcPts val="1200"/>
              </a:spcAft>
              <a:buFont typeface="+mj-lt"/>
              <a:buAutoNum type="alphaLcParenR"/>
              <a:defRPr/>
            </a:pPr>
            <a:r>
              <a:rPr lang="tr-TR" sz="2600" b="1" dirty="0">
                <a:solidFill>
                  <a:srgbClr val="FF0000"/>
                </a:solidFill>
              </a:rPr>
              <a:t>ilgili Tarafın </a:t>
            </a:r>
            <a:r>
              <a:rPr lang="tr-TR" sz="2200" dirty="0"/>
              <a:t>yetkili makamına veya bu makamın belirlediği kişiye, haberleşmenin </a:t>
            </a:r>
            <a:r>
              <a:rPr lang="tr-TR" sz="2600" b="1" dirty="0">
                <a:solidFill>
                  <a:srgbClr val="FF0000"/>
                </a:solidFill>
              </a:rPr>
              <a:t>hangi hizmet sağlayıcı ve hangi yol vasıtasıyla gerçekleştirildiğini tespit etmesine imkan verecek yeterli miktardaki trafik verilerinin süratli şekilde açıklamasının</a:t>
            </a:r>
            <a:r>
              <a:rPr lang="tr-TR" sz="2200" b="1" dirty="0">
                <a:solidFill>
                  <a:srgbClr val="FF0000"/>
                </a:solidFill>
              </a:rPr>
              <a:t> </a:t>
            </a:r>
            <a:r>
              <a:rPr lang="tr-TR" sz="2200" dirty="0"/>
              <a:t>sağlanması</a:t>
            </a:r>
            <a:r>
              <a:rPr lang="tr-TR" sz="2200" dirty="0" smtClean="0"/>
              <a:t>.</a:t>
            </a:r>
            <a:endParaRPr lang="tr-TR" sz="22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38</a:t>
            </a:fld>
            <a:endParaRPr lang="en-US" dirty="0">
              <a:solidFill>
                <a:schemeClr val="tx1"/>
              </a:solidFill>
            </a:endParaRPr>
          </a:p>
        </p:txBody>
      </p:sp>
    </p:spTree>
    <p:extLst>
      <p:ext uri="{BB962C8B-B14F-4D97-AF65-F5344CB8AC3E}">
        <p14:creationId xmlns:p14="http://schemas.microsoft.com/office/powerpoint/2010/main" val="31502068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Yeterli</a:t>
            </a:r>
            <a:r>
              <a:rPr lang="en-US" sz="3600" b="1" dirty="0" smtClean="0"/>
              <a:t> </a:t>
            </a:r>
            <a:r>
              <a:rPr lang="en-US" sz="3600" b="1" dirty="0" err="1" smtClean="0"/>
              <a:t>trafik</a:t>
            </a:r>
            <a:r>
              <a:rPr lang="en-US" sz="3600" b="1" dirty="0" smtClean="0"/>
              <a:t> </a:t>
            </a:r>
            <a:r>
              <a:rPr lang="en-US" sz="3600" b="1" dirty="0" err="1" smtClean="0"/>
              <a:t>verisinin</a:t>
            </a:r>
            <a:r>
              <a:rPr lang="en-US" sz="3600" b="1" dirty="0" smtClean="0"/>
              <a:t> </a:t>
            </a:r>
            <a:r>
              <a:rPr lang="en-US" sz="3600" b="1" dirty="0" err="1" smtClean="0"/>
              <a:t>süratli</a:t>
            </a:r>
            <a:r>
              <a:rPr lang="en-US" sz="3600" b="1" dirty="0" smtClean="0"/>
              <a:t> </a:t>
            </a:r>
            <a:r>
              <a:rPr lang="en-US" sz="3600" b="1" dirty="0" err="1" smtClean="0"/>
              <a:t>şekilde</a:t>
            </a:r>
            <a:r>
              <a:rPr lang="en-US" sz="3600" b="1" dirty="0" smtClean="0"/>
              <a:t> </a:t>
            </a:r>
            <a:r>
              <a:rPr lang="en-US" sz="3600" b="1" dirty="0" err="1" smtClean="0"/>
              <a:t>açıklanması</a:t>
            </a:r>
            <a:endParaRPr lang="en-US" sz="3600" b="1" dirty="0"/>
          </a:p>
        </p:txBody>
      </p:sp>
      <p:sp>
        <p:nvSpPr>
          <p:cNvPr id="3" name="Content Placeholder 2"/>
          <p:cNvSpPr>
            <a:spLocks noGrp="1"/>
          </p:cNvSpPr>
          <p:nvPr>
            <p:ph idx="1"/>
          </p:nvPr>
        </p:nvSpPr>
        <p:spPr>
          <a:xfrm>
            <a:off x="635000" y="1929258"/>
            <a:ext cx="8229600" cy="3919991"/>
          </a:xfrm>
        </p:spPr>
        <p:txBody>
          <a:bodyPr/>
          <a:lstStyle/>
          <a:p>
            <a:pPr algn="just"/>
            <a:r>
              <a:rPr lang="en-US" dirty="0" err="1" smtClean="0"/>
              <a:t>Kolluk</a:t>
            </a:r>
            <a:r>
              <a:rPr lang="en-US" dirty="0" smtClean="0"/>
              <a:t> </a:t>
            </a:r>
            <a:r>
              <a:rPr lang="en-US" dirty="0" err="1" smtClean="0"/>
              <a:t>makamlarının</a:t>
            </a:r>
            <a:r>
              <a:rPr lang="en-US" dirty="0" smtClean="0"/>
              <a:t> </a:t>
            </a:r>
            <a:r>
              <a:rPr lang="en-US" dirty="0" err="1" smtClean="0"/>
              <a:t>haberleşmenin</a:t>
            </a:r>
            <a:r>
              <a:rPr lang="en-US" dirty="0" smtClean="0"/>
              <a:t> </a:t>
            </a:r>
            <a:r>
              <a:rPr lang="en-US" dirty="0" err="1" smtClean="0"/>
              <a:t>iletimine</a:t>
            </a:r>
            <a:r>
              <a:rPr lang="en-US" dirty="0" smtClean="0"/>
              <a:t> </a:t>
            </a:r>
            <a:r>
              <a:rPr lang="en-US" dirty="0" err="1" smtClean="0"/>
              <a:t>dahil</a:t>
            </a:r>
            <a:r>
              <a:rPr lang="en-US" dirty="0" smtClean="0"/>
              <a:t> </a:t>
            </a:r>
            <a:r>
              <a:rPr lang="en-US" dirty="0" err="1" smtClean="0"/>
              <a:t>olan</a:t>
            </a:r>
            <a:r>
              <a:rPr lang="en-US" dirty="0" smtClean="0"/>
              <a:t> </a:t>
            </a:r>
            <a:r>
              <a:rPr lang="en-US" dirty="0" err="1" smtClean="0"/>
              <a:t>diğer</a:t>
            </a:r>
            <a:r>
              <a:rPr lang="en-US" dirty="0" smtClean="0"/>
              <a:t> </a:t>
            </a:r>
            <a:r>
              <a:rPr lang="en-US" dirty="0" err="1" smtClean="0"/>
              <a:t>hizmet</a:t>
            </a:r>
            <a:r>
              <a:rPr lang="en-US" dirty="0" smtClean="0"/>
              <a:t> </a:t>
            </a:r>
            <a:r>
              <a:rPr lang="en-US" dirty="0" err="1" smtClean="0"/>
              <a:t>sağlayıcıları</a:t>
            </a:r>
            <a:r>
              <a:rPr lang="en-US" dirty="0" smtClean="0"/>
              <a:t> </a:t>
            </a:r>
            <a:r>
              <a:rPr lang="en-US" dirty="0" err="1" smtClean="0"/>
              <a:t>tespit</a:t>
            </a:r>
            <a:r>
              <a:rPr lang="en-US" dirty="0" smtClean="0"/>
              <a:t> </a:t>
            </a:r>
            <a:r>
              <a:rPr lang="en-US" dirty="0" err="1" smtClean="0"/>
              <a:t>etmesine</a:t>
            </a:r>
            <a:r>
              <a:rPr lang="en-US" dirty="0" smtClean="0"/>
              <a:t> </a:t>
            </a:r>
            <a:r>
              <a:rPr lang="en-US" dirty="0" err="1" smtClean="0"/>
              <a:t>imkân</a:t>
            </a:r>
            <a:r>
              <a:rPr lang="en-US" dirty="0" smtClean="0"/>
              <a:t> </a:t>
            </a:r>
            <a:r>
              <a:rPr lang="en-US" dirty="0" err="1" smtClean="0"/>
              <a:t>verecek</a:t>
            </a:r>
            <a:r>
              <a:rPr lang="en-US" dirty="0" smtClean="0"/>
              <a:t> </a:t>
            </a:r>
            <a:r>
              <a:rPr lang="en-US" dirty="0" err="1" smtClean="0"/>
              <a:t>yeterli</a:t>
            </a:r>
            <a:r>
              <a:rPr lang="en-US" dirty="0" smtClean="0"/>
              <a:t> </a:t>
            </a:r>
            <a:r>
              <a:rPr lang="en-US" dirty="0" err="1" smtClean="0"/>
              <a:t>miktarda</a:t>
            </a:r>
            <a:r>
              <a:rPr lang="en-US" dirty="0" smtClean="0"/>
              <a:t> </a:t>
            </a:r>
            <a:r>
              <a:rPr lang="en-US" dirty="0" err="1" smtClean="0"/>
              <a:t>verinin</a:t>
            </a:r>
            <a:r>
              <a:rPr lang="en-US" dirty="0" smtClean="0"/>
              <a:t> </a:t>
            </a:r>
            <a:r>
              <a:rPr lang="en-US" dirty="0" err="1" smtClean="0"/>
              <a:t>açıklanması</a:t>
            </a:r>
            <a:r>
              <a:rPr lang="en-US" dirty="0" smtClean="0"/>
              <a:t> </a:t>
            </a:r>
          </a:p>
          <a:p>
            <a:pPr algn="just"/>
            <a:endParaRPr lang="en-US" dirty="0"/>
          </a:p>
          <a:p>
            <a:pPr algn="just"/>
            <a:r>
              <a:rPr lang="en-US" dirty="0" err="1" smtClean="0"/>
              <a:t>Haberleşmenin</a:t>
            </a:r>
            <a:r>
              <a:rPr lang="en-US" dirty="0" smtClean="0"/>
              <a:t> </a:t>
            </a:r>
            <a:r>
              <a:rPr lang="en-US" dirty="0" err="1" smtClean="0"/>
              <a:t>kaynağının</a:t>
            </a:r>
            <a:r>
              <a:rPr lang="en-US" dirty="0" smtClean="0"/>
              <a:t> </a:t>
            </a:r>
            <a:r>
              <a:rPr lang="en-US" dirty="0" err="1" smtClean="0"/>
              <a:t>ve</a:t>
            </a:r>
            <a:r>
              <a:rPr lang="en-US" dirty="0" smtClean="0"/>
              <a:t> </a:t>
            </a:r>
            <a:r>
              <a:rPr lang="en-US" dirty="0" err="1" smtClean="0"/>
              <a:t>varış</a:t>
            </a:r>
            <a:r>
              <a:rPr lang="en-US" dirty="0" smtClean="0"/>
              <a:t> </a:t>
            </a:r>
            <a:r>
              <a:rPr lang="en-US" dirty="0" err="1" smtClean="0"/>
              <a:t>yerinin</a:t>
            </a:r>
            <a:r>
              <a:rPr lang="en-US" dirty="0" smtClean="0"/>
              <a:t> </a:t>
            </a:r>
            <a:r>
              <a:rPr lang="en-US" dirty="0" err="1" smtClean="0"/>
              <a:t>tespitini</a:t>
            </a:r>
            <a:r>
              <a:rPr lang="en-US" dirty="0" smtClean="0"/>
              <a:t> </a:t>
            </a:r>
            <a:r>
              <a:rPr lang="en-US" dirty="0" err="1" smtClean="0"/>
              <a:t>sağlama</a:t>
            </a:r>
            <a:r>
              <a:rPr lang="en-US" dirty="0" smtClean="0"/>
              <a:t> </a:t>
            </a:r>
            <a:r>
              <a:rPr lang="en-US" dirty="0" err="1" smtClean="0"/>
              <a:t>amacı</a:t>
            </a:r>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39</a:t>
            </a:fld>
            <a:endParaRPr lang="en-US" dirty="0">
              <a:solidFill>
                <a:schemeClr val="tx1"/>
              </a:solidFill>
            </a:endParaRPr>
          </a:p>
        </p:txBody>
      </p:sp>
    </p:spTree>
    <p:extLst>
      <p:ext uri="{BB962C8B-B14F-4D97-AF65-F5344CB8AC3E}">
        <p14:creationId xmlns:p14="http://schemas.microsoft.com/office/powerpoint/2010/main" val="1281579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1057"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1058" name="TextBox 3"/>
          <p:cNvSpPr txBox="1">
            <a:spLocks noChangeArrowheads="1"/>
          </p:cNvSpPr>
          <p:nvPr/>
        </p:nvSpPr>
        <p:spPr bwMode="auto">
          <a:xfrm>
            <a:off x="3479800" y="4500563"/>
            <a:ext cx="2260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94"/>
              <a:buChar char="•"/>
              <a:defRPr sz="3200">
                <a:solidFill>
                  <a:schemeClr val="tx1"/>
                </a:solidFill>
                <a:latin typeface="Calibri" charset="-94"/>
                <a:ea typeface="MS PGothic" charset="-128"/>
              </a:defRPr>
            </a:lvl1pPr>
            <a:lvl2pPr marL="742950" indent="-285750">
              <a:spcBef>
                <a:spcPct val="20000"/>
              </a:spcBef>
              <a:buFont typeface="Arial" charset="-94"/>
              <a:buChar char="–"/>
              <a:defRPr sz="2800">
                <a:solidFill>
                  <a:schemeClr val="tx1"/>
                </a:solidFill>
                <a:latin typeface="Calibri" charset="-94"/>
                <a:ea typeface="MS PGothic" charset="-128"/>
              </a:defRPr>
            </a:lvl2pPr>
            <a:lvl3pPr marL="1143000" indent="-228600">
              <a:spcBef>
                <a:spcPct val="20000"/>
              </a:spcBef>
              <a:buFont typeface="Arial" charset="-94"/>
              <a:buChar char="•"/>
              <a:defRPr sz="2400">
                <a:solidFill>
                  <a:schemeClr val="tx1"/>
                </a:solidFill>
                <a:latin typeface="Calibri" charset="-94"/>
                <a:ea typeface="MS PGothic" charset="-128"/>
              </a:defRPr>
            </a:lvl3pPr>
            <a:lvl4pPr marL="1600200" indent="-228600">
              <a:spcBef>
                <a:spcPct val="20000"/>
              </a:spcBef>
              <a:buFont typeface="Arial" charset="-94"/>
              <a:buChar char="–"/>
              <a:defRPr sz="2000">
                <a:solidFill>
                  <a:schemeClr val="tx1"/>
                </a:solidFill>
                <a:latin typeface="Calibri" charset="-94"/>
                <a:ea typeface="MS PGothic" charset="-128"/>
              </a:defRPr>
            </a:lvl4pPr>
            <a:lvl5pPr marL="2057400" indent="-228600">
              <a:spcBef>
                <a:spcPct val="20000"/>
              </a:spcBef>
              <a:buFont typeface="Arial" charset="-94"/>
              <a:buChar char="»"/>
              <a:defRPr sz="2000">
                <a:solidFill>
                  <a:schemeClr val="tx1"/>
                </a:solidFill>
                <a:latin typeface="Calibri" charset="-94"/>
                <a:ea typeface="MS PGothic" charset="-128"/>
              </a:defRPr>
            </a:lvl5pPr>
            <a:lvl6pPr marL="25146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6pPr>
            <a:lvl7pPr marL="29718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7pPr>
            <a:lvl8pPr marL="34290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8pPr>
            <a:lvl9pPr marL="38862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9pPr>
          </a:lstStyle>
          <a:p>
            <a:pPr eaLnBrk="1" hangingPunct="1">
              <a:spcBef>
                <a:spcPct val="0"/>
              </a:spcBef>
              <a:buFontTx/>
              <a:buNone/>
            </a:pPr>
            <a:r>
              <a:rPr lang="en-GB" altLang="en-US" sz="5400" b="1"/>
              <a:t>Sorular</a:t>
            </a:r>
          </a:p>
        </p:txBody>
      </p:sp>
      <p:sp>
        <p:nvSpPr>
          <p:cNvPr id="30105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94"/>
              <a:buChar char="•"/>
              <a:defRPr sz="3200">
                <a:solidFill>
                  <a:schemeClr val="tx1"/>
                </a:solidFill>
                <a:latin typeface="Calibri" charset="-94"/>
                <a:ea typeface="MS PGothic" charset="-128"/>
              </a:defRPr>
            </a:lvl1pPr>
            <a:lvl2pPr marL="742950" indent="-285750">
              <a:spcBef>
                <a:spcPct val="20000"/>
              </a:spcBef>
              <a:buFont typeface="Arial" charset="-94"/>
              <a:buChar char="–"/>
              <a:defRPr sz="2800">
                <a:solidFill>
                  <a:schemeClr val="tx1"/>
                </a:solidFill>
                <a:latin typeface="Calibri" charset="-94"/>
                <a:ea typeface="MS PGothic" charset="-128"/>
              </a:defRPr>
            </a:lvl2pPr>
            <a:lvl3pPr marL="1143000" indent="-228600">
              <a:spcBef>
                <a:spcPct val="20000"/>
              </a:spcBef>
              <a:buFont typeface="Arial" charset="-94"/>
              <a:buChar char="•"/>
              <a:defRPr sz="2400">
                <a:solidFill>
                  <a:schemeClr val="tx1"/>
                </a:solidFill>
                <a:latin typeface="Calibri" charset="-94"/>
                <a:ea typeface="MS PGothic" charset="-128"/>
              </a:defRPr>
            </a:lvl3pPr>
            <a:lvl4pPr marL="1600200" indent="-228600">
              <a:spcBef>
                <a:spcPct val="20000"/>
              </a:spcBef>
              <a:buFont typeface="Arial" charset="-94"/>
              <a:buChar char="–"/>
              <a:defRPr sz="2000">
                <a:solidFill>
                  <a:schemeClr val="tx1"/>
                </a:solidFill>
                <a:latin typeface="Calibri" charset="-94"/>
                <a:ea typeface="MS PGothic" charset="-128"/>
              </a:defRPr>
            </a:lvl4pPr>
            <a:lvl5pPr marL="2057400" indent="-228600">
              <a:spcBef>
                <a:spcPct val="20000"/>
              </a:spcBef>
              <a:buFont typeface="Arial" charset="-94"/>
              <a:buChar char="»"/>
              <a:defRPr sz="2000">
                <a:solidFill>
                  <a:schemeClr val="tx1"/>
                </a:solidFill>
                <a:latin typeface="Calibri" charset="-94"/>
                <a:ea typeface="MS PGothic" charset="-128"/>
              </a:defRPr>
            </a:lvl5pPr>
            <a:lvl6pPr marL="25146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6pPr>
            <a:lvl7pPr marL="29718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7pPr>
            <a:lvl8pPr marL="34290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8pPr>
            <a:lvl9pPr marL="3886200" indent="-228600" defTabSz="457200" eaLnBrk="0" fontAlgn="base" hangingPunct="0">
              <a:spcBef>
                <a:spcPct val="20000"/>
              </a:spcBef>
              <a:spcAft>
                <a:spcPct val="0"/>
              </a:spcAft>
              <a:buFont typeface="Arial" charset="-94"/>
              <a:buChar char="»"/>
              <a:defRPr sz="2000">
                <a:solidFill>
                  <a:schemeClr val="tx1"/>
                </a:solidFill>
                <a:latin typeface="Calibri" charset="-94"/>
                <a:ea typeface="MS PGothic" charset="-128"/>
              </a:defRPr>
            </a:lvl9pPr>
          </a:lstStyle>
          <a:p>
            <a:pPr>
              <a:spcBef>
                <a:spcPct val="0"/>
              </a:spcBef>
              <a:buFontTx/>
              <a:buNone/>
            </a:pPr>
            <a:fld id="{D178E778-A6AA-FE4E-AC63-7C50D374E600}" type="slidenum">
              <a:rPr lang="en-US" altLang="en-US" sz="1200">
                <a:solidFill>
                  <a:srgbClr val="898989"/>
                </a:solidFill>
              </a:rPr>
              <a:pPr>
                <a:spcBef>
                  <a:spcPct val="0"/>
                </a:spcBef>
                <a:buFontTx/>
                <a:buNone/>
              </a:pPr>
              <a:t>4</a:t>
            </a:fld>
            <a:endParaRPr lang="en-US" altLang="en-US" sz="1200">
              <a:solidFill>
                <a:srgbClr val="898989"/>
              </a:solidFill>
            </a:endParaRPr>
          </a:p>
        </p:txBody>
      </p:sp>
    </p:spTree>
    <p:extLst>
      <p:ext uri="{BB962C8B-B14F-4D97-AF65-F5344CB8AC3E}">
        <p14:creationId xmlns:p14="http://schemas.microsoft.com/office/powerpoint/2010/main" val="5448357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40</a:t>
            </a:fld>
            <a:endParaRPr lang="en-US" dirty="0"/>
          </a:p>
        </p:txBody>
      </p:sp>
      <p:sp>
        <p:nvSpPr>
          <p:cNvPr id="5" name="Rectangle 3"/>
          <p:cNvSpPr txBox="1">
            <a:spLocks/>
          </p:cNvSpPr>
          <p:nvPr/>
        </p:nvSpPr>
        <p:spPr bwMode="auto">
          <a:xfrm>
            <a:off x="348344" y="449942"/>
            <a:ext cx="8519885" cy="5950853"/>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tr-TR" altLang="x-none" sz="2800" b="1" i="1" dirty="0" smtClean="0">
                <a:ea typeface="ＭＳ Ｐゴシック" pitchFamily="34" charset="-128"/>
              </a:rPr>
              <a:t>İbraz Emirleri</a:t>
            </a:r>
          </a:p>
          <a:p>
            <a:pPr marL="0" indent="0" algn="ctr" eaLnBrk="1" hangingPunct="1">
              <a:lnSpc>
                <a:spcPct val="80000"/>
              </a:lnSpc>
              <a:spcBef>
                <a:spcPts val="600"/>
              </a:spcBef>
              <a:spcAft>
                <a:spcPts val="1200"/>
              </a:spcAft>
              <a:buFont typeface="Arial" pitchFamily="34" charset="0"/>
              <a:buNone/>
              <a:defRPr/>
            </a:pPr>
            <a:r>
              <a:rPr lang="tr-TR" altLang="x-none" sz="2800" b="1" i="1" dirty="0" smtClean="0">
                <a:ea typeface="ＭＳ Ｐゴシック" pitchFamily="34" charset="-128"/>
              </a:rPr>
              <a:t>(Madde 18 – Budapeşte Sözleşmesi)</a:t>
            </a:r>
          </a:p>
          <a:p>
            <a:pPr eaLnBrk="1" hangingPunct="1">
              <a:lnSpc>
                <a:spcPct val="80000"/>
              </a:lnSpc>
              <a:spcBef>
                <a:spcPts val="600"/>
              </a:spcBef>
              <a:spcAft>
                <a:spcPts val="1200"/>
              </a:spcAft>
              <a:defRPr/>
            </a:pPr>
            <a:endParaRPr lang="tr-TR" altLang="x-none" sz="1800" dirty="0" smtClean="0">
              <a:ea typeface="ＭＳ Ｐゴシック" pitchFamily="34" charset="-128"/>
            </a:endParaRPr>
          </a:p>
          <a:p>
            <a:pPr algn="ctr" eaLnBrk="1" hangingPunct="1">
              <a:lnSpc>
                <a:spcPct val="80000"/>
              </a:lnSpc>
              <a:spcBef>
                <a:spcPts val="600"/>
              </a:spcBef>
              <a:spcAft>
                <a:spcPts val="1200"/>
              </a:spcAft>
              <a:defRPr/>
            </a:pPr>
            <a:r>
              <a:rPr lang="tr-TR" altLang="x-none" sz="2400" i="1" dirty="0" smtClean="0">
                <a:ea typeface="ＭＳ Ｐゴシック" pitchFamily="34" charset="-128"/>
              </a:rPr>
              <a:t>Çok yenilikçidir</a:t>
            </a:r>
          </a:p>
          <a:p>
            <a:pPr marL="539750" defTabSz="365125" eaLnBrk="1" hangingPunct="1">
              <a:lnSpc>
                <a:spcPct val="80000"/>
              </a:lnSpc>
              <a:spcBef>
                <a:spcPts val="600"/>
              </a:spcBef>
              <a:spcAft>
                <a:spcPts val="1200"/>
              </a:spcAft>
              <a:defRPr/>
            </a:pPr>
            <a:r>
              <a:rPr lang="tr-TR" altLang="x-none" sz="2000" i="1" dirty="0" smtClean="0">
                <a:ea typeface="ＭＳ Ｐゴシック" pitchFamily="34" charset="-128"/>
              </a:rPr>
              <a:t>Kolluk makamlarına ibraz emirleri düzenleme yetkisi verir.</a:t>
            </a:r>
          </a:p>
          <a:p>
            <a:pPr marL="539750" defTabSz="365125" eaLnBrk="1" hangingPunct="1">
              <a:spcBef>
                <a:spcPts val="600"/>
              </a:spcBef>
              <a:spcAft>
                <a:spcPts val="1200"/>
              </a:spcAft>
              <a:defRPr/>
            </a:pPr>
            <a:r>
              <a:rPr lang="tr-TR" altLang="x-none" sz="2000" i="1" dirty="0" smtClean="0">
                <a:ea typeface="ＭＳ Ｐゴシック" pitchFamily="34" charset="-128"/>
              </a:rPr>
              <a:t>Bu emir kolluk görevlileri tarafından şahıslara veya Hizmet Sağlayıcılara yönelik olarak düzenlenebilir.</a:t>
            </a:r>
          </a:p>
          <a:p>
            <a:pPr marL="539750" defTabSz="365125" eaLnBrk="1" hangingPunct="1">
              <a:lnSpc>
                <a:spcPct val="80000"/>
              </a:lnSpc>
              <a:spcBef>
                <a:spcPts val="600"/>
              </a:spcBef>
              <a:spcAft>
                <a:spcPts val="1200"/>
              </a:spcAft>
              <a:defRPr/>
            </a:pPr>
            <a:r>
              <a:rPr lang="tr-TR" altLang="x-none" sz="2000" i="1" dirty="0" smtClean="0">
                <a:ea typeface="ＭＳ Ｐゴシック" pitchFamily="34" charset="-128"/>
              </a:rPr>
              <a:t>Emir şunların ibrazını içerir:</a:t>
            </a:r>
          </a:p>
          <a:p>
            <a:pPr marL="939800" lvl="1" defTabSz="365125" eaLnBrk="1" hangingPunct="1">
              <a:lnSpc>
                <a:spcPct val="80000"/>
              </a:lnSpc>
              <a:spcBef>
                <a:spcPts val="600"/>
              </a:spcBef>
              <a:spcAft>
                <a:spcPts val="1200"/>
              </a:spcAft>
              <a:defRPr/>
            </a:pPr>
            <a:r>
              <a:rPr lang="tr-TR" altLang="x-none" sz="1600" i="1" dirty="0" smtClean="0">
                <a:ea typeface="ＭＳ Ｐゴシック" pitchFamily="34" charset="-128"/>
              </a:rPr>
              <a:t>sorumlulukları altındaki bir bilgisayar sisteminde depolanmış veriler</a:t>
            </a:r>
          </a:p>
          <a:p>
            <a:pPr marL="939800" lvl="1" defTabSz="365125" eaLnBrk="1" hangingPunct="1">
              <a:lnSpc>
                <a:spcPct val="80000"/>
              </a:lnSpc>
              <a:spcBef>
                <a:spcPts val="600"/>
              </a:spcBef>
              <a:spcAft>
                <a:spcPts val="1200"/>
              </a:spcAft>
              <a:defRPr/>
            </a:pPr>
            <a:r>
              <a:rPr lang="tr-TR" altLang="x-none" sz="1600" i="1" dirty="0" smtClean="0">
                <a:ea typeface="ＭＳ Ｐゴシック" pitchFamily="34" charset="-128"/>
              </a:rPr>
              <a:t>abone bilgileri</a:t>
            </a:r>
          </a:p>
          <a:p>
            <a:pPr marL="539750" defTabSz="365125" eaLnBrk="1" hangingPunct="1">
              <a:lnSpc>
                <a:spcPct val="80000"/>
              </a:lnSpc>
              <a:spcBef>
                <a:spcPts val="600"/>
              </a:spcBef>
              <a:spcAft>
                <a:spcPts val="1200"/>
              </a:spcAft>
              <a:defRPr/>
            </a:pPr>
            <a:r>
              <a:rPr lang="tr-TR" altLang="x-none" sz="2000" i="1" dirty="0" smtClean="0">
                <a:ea typeface="ＭＳ Ｐゴシック" pitchFamily="34" charset="-128"/>
              </a:rPr>
              <a:t>İbraz emrinde istenen verilerin niteliği ve kapsamı belirtilmelidir.</a:t>
            </a:r>
          </a:p>
          <a:p>
            <a:pPr marL="539750" defTabSz="365125" eaLnBrk="1" hangingPunct="1">
              <a:lnSpc>
                <a:spcPct val="80000"/>
              </a:lnSpc>
              <a:spcBef>
                <a:spcPts val="600"/>
              </a:spcBef>
              <a:spcAft>
                <a:spcPts val="1200"/>
              </a:spcAft>
              <a:defRPr/>
            </a:pPr>
            <a:r>
              <a:rPr lang="tr-TR" altLang="x-none" sz="2000" i="1" dirty="0" smtClean="0">
                <a:ea typeface="ＭＳ Ｐゴシック" pitchFamily="34" charset="-128"/>
              </a:rPr>
              <a:t>Soruşturmanın gerekli kıldığı veriler önceden belirlenmelidir.</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err="1" smtClean="0"/>
              <a:t>Madde</a:t>
            </a:r>
            <a:r>
              <a:rPr lang="en-GB" sz="3400" b="1" dirty="0" smtClean="0"/>
              <a:t> 18 – </a:t>
            </a:r>
            <a:r>
              <a:rPr lang="en-GB" sz="3400" b="1" dirty="0" err="1" smtClean="0"/>
              <a:t>İbraz</a:t>
            </a:r>
            <a:r>
              <a:rPr lang="en-GB" sz="3400" b="1" dirty="0" smtClean="0"/>
              <a:t> </a:t>
            </a:r>
            <a:r>
              <a:rPr lang="en-GB" sz="3400" b="1" dirty="0" err="1" smtClean="0"/>
              <a:t>Emri</a:t>
            </a:r>
            <a:endParaRPr lang="en-GB" sz="3400" b="1" dirty="0"/>
          </a:p>
        </p:txBody>
      </p:sp>
      <p:sp>
        <p:nvSpPr>
          <p:cNvPr id="116739" name="Rectangle 3"/>
          <p:cNvSpPr>
            <a:spLocks noGrp="1" noChangeArrowheads="1"/>
          </p:cNvSpPr>
          <p:nvPr>
            <p:ph type="body" idx="1"/>
          </p:nvPr>
        </p:nvSpPr>
        <p:spPr>
          <a:xfrm>
            <a:off x="457200" y="1417638"/>
            <a:ext cx="8229600" cy="4938712"/>
          </a:xfrm>
        </p:spPr>
        <p:txBody>
          <a:bodyPr rtlCol="0">
            <a:normAutofit fontScale="92500" lnSpcReduction="10000"/>
          </a:bodyPr>
          <a:lstStyle/>
          <a:p>
            <a:pPr marL="514350" indent="-514350" algn="just" eaLnBrk="1" fontAlgn="auto" hangingPunct="1">
              <a:spcBef>
                <a:spcPts val="600"/>
              </a:spcBef>
              <a:spcAft>
                <a:spcPts val="1200"/>
              </a:spcAft>
              <a:buFont typeface="+mj-lt"/>
              <a:buAutoNum type="arabicPeriod"/>
              <a:defRPr/>
            </a:pPr>
            <a:r>
              <a:rPr lang="tr-TR" sz="2800" dirty="0" smtClean="0"/>
              <a:t>Taraflardan her biri, yetkili makamların:</a:t>
            </a:r>
          </a:p>
          <a:p>
            <a:pPr marL="914400" lvl="1" indent="-514350" algn="just" eaLnBrk="1" fontAlgn="auto" hangingPunct="1">
              <a:spcBef>
                <a:spcPts val="600"/>
              </a:spcBef>
              <a:spcAft>
                <a:spcPts val="1200"/>
              </a:spcAft>
              <a:buFont typeface="+mj-lt"/>
              <a:buAutoNum type="alphaLcParenR"/>
              <a:defRPr/>
            </a:pPr>
            <a:r>
              <a:rPr lang="tr-TR" sz="2400" dirty="0"/>
              <a:t>ü</a:t>
            </a:r>
            <a:r>
              <a:rPr lang="tr-TR" sz="2400" dirty="0" smtClean="0"/>
              <a:t>lkesindeki bir şahsa, o şahsın zilyetliği veya denetiminde bulunan, bir bilgisayar sisteminde veya bilgisayar verilerini depolama aygıtında depolanan, belirlenmiş bilgisayar verisini ibraz etmesi için; ve</a:t>
            </a:r>
          </a:p>
          <a:p>
            <a:pPr marL="914400" lvl="1" indent="-514350" algn="just" eaLnBrk="1" fontAlgn="auto" hangingPunct="1">
              <a:spcBef>
                <a:spcPts val="600"/>
              </a:spcBef>
              <a:spcAft>
                <a:spcPts val="1200"/>
              </a:spcAft>
              <a:buFont typeface="+mj-lt"/>
              <a:buAutoNum type="alphaLcParenR"/>
              <a:defRPr/>
            </a:pPr>
            <a:r>
              <a:rPr lang="tr-TR" sz="2400" dirty="0" smtClean="0"/>
              <a:t>ilgili Tarafın ülkesinde hizmet sunan bir hizmet sağlayıcıya, söz konusu hizmet sağlayıcının zilyetliği veya denetiminde bulunan hizmetlere ilişkin abone bilgilerini ibraz etmesi için;</a:t>
            </a:r>
            <a:endParaRPr lang="tr-TR" dirty="0" smtClean="0"/>
          </a:p>
          <a:p>
            <a:pPr marL="0" indent="0" algn="just" eaLnBrk="1" fontAlgn="auto" hangingPunct="1">
              <a:spcBef>
                <a:spcPts val="600"/>
              </a:spcBef>
              <a:spcAft>
                <a:spcPts val="1200"/>
              </a:spcAft>
              <a:buNone/>
              <a:defRPr/>
            </a:pPr>
            <a:r>
              <a:rPr lang="tr-TR" sz="2800" dirty="0" smtClean="0"/>
              <a:t>talimat verme yetkisine sahip olmaları için gerekli olabilecek yasama tedbirlerini ve diğer tedbirleri kabul edecektir.</a:t>
            </a:r>
          </a:p>
          <a:p>
            <a:pPr marL="514350" indent="-514350" algn="just" eaLnBrk="1" fontAlgn="auto" hangingPunct="1">
              <a:spcBef>
                <a:spcPts val="600"/>
              </a:spcBef>
              <a:spcAft>
                <a:spcPts val="1200"/>
              </a:spcAft>
              <a:buFont typeface="+mj-lt"/>
              <a:buAutoNum type="arabicPeriod" startAt="2"/>
              <a:defRPr/>
            </a:pPr>
            <a:r>
              <a:rPr lang="tr-TR" sz="2800" dirty="0" smtClean="0"/>
              <a:t>İşbu maddede atıfta bulunulan yetki ve usuller 14. ve 15. maddelere tabi olacaktır. </a:t>
            </a:r>
            <a:endParaRPr lang="tr-TR" sz="28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41</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body" idx="1"/>
          </p:nvPr>
        </p:nvSpPr>
        <p:spPr>
          <a:xfrm>
            <a:off x="457200" y="1312864"/>
            <a:ext cx="8229600" cy="5119686"/>
          </a:xfrm>
        </p:spPr>
        <p:txBody>
          <a:bodyPr>
            <a:normAutofit lnSpcReduction="10000"/>
          </a:bodyPr>
          <a:lstStyle/>
          <a:p>
            <a:pPr marL="514350" indent="-514350" algn="just" eaLnBrk="1" hangingPunct="1">
              <a:spcBef>
                <a:spcPts val="600"/>
              </a:spcBef>
              <a:spcAft>
                <a:spcPts val="1200"/>
              </a:spcAft>
              <a:buFont typeface="+mj-lt"/>
              <a:buAutoNum type="arabicPeriod" startAt="3"/>
            </a:pPr>
            <a:r>
              <a:rPr lang="tr-TR" sz="2500" dirty="0" smtClean="0"/>
              <a:t>İşbu maddenin amacı yönünden “abone bilgisi” terimi, bir hizmet sağlayıcı tarafından bilgisayar verileri biçiminde veya başka bir biçimde tutulan, trafik veya içerik verileri hariç olmak üzere, hizmetlerin abonelerine ilişkin:</a:t>
            </a:r>
          </a:p>
          <a:p>
            <a:pPr marL="857250" lvl="1" indent="-457200" algn="just" eaLnBrk="1" hangingPunct="1">
              <a:spcBef>
                <a:spcPts val="600"/>
              </a:spcBef>
              <a:spcAft>
                <a:spcPts val="1200"/>
              </a:spcAft>
              <a:buFont typeface="+mj-lt"/>
              <a:buAutoNum type="alphaLcParenR"/>
            </a:pPr>
            <a:r>
              <a:rPr lang="tr-TR" sz="2200" dirty="0" smtClean="0"/>
              <a:t>kullanılan iletişim hizmeti türünün, ayrıca belirlenen teknik hükümlerin ve hizmet süresinin;</a:t>
            </a:r>
          </a:p>
          <a:p>
            <a:pPr marL="857250" lvl="1" indent="-457200" algn="just" eaLnBrk="1" hangingPunct="1">
              <a:spcBef>
                <a:spcPts val="600"/>
              </a:spcBef>
              <a:spcAft>
                <a:spcPts val="1200"/>
              </a:spcAft>
              <a:buFont typeface="+mj-lt"/>
              <a:buAutoNum type="alphaLcParenR"/>
            </a:pPr>
            <a:r>
              <a:rPr lang="tr-TR" sz="2200" dirty="0" smtClean="0"/>
              <a:t>hizmet sözleşmesi veya düzenlemesi bağlamında erişilebilir abone kimliğinin, posta veya coğrafi adresinin, telefon veya başkaca erişim numarasının, fatura ve ödeme bilgilerinin;</a:t>
            </a:r>
          </a:p>
          <a:p>
            <a:pPr marL="857250" lvl="1" indent="-457200" algn="just" eaLnBrk="1" hangingPunct="1">
              <a:spcBef>
                <a:spcPts val="600"/>
              </a:spcBef>
              <a:spcAft>
                <a:spcPts val="1200"/>
              </a:spcAft>
              <a:buFont typeface="+mj-lt"/>
              <a:buAutoNum type="alphaLcParenR"/>
            </a:pPr>
            <a:r>
              <a:rPr lang="tr-TR" sz="2200" dirty="0" smtClean="0"/>
              <a:t>hizmet sözleşmesi veya düzenlemesi bağlamında erişilebilir iletişim teçhizatının kurulduğu</a:t>
            </a:r>
          </a:p>
          <a:p>
            <a:pPr marL="400050" lvl="1" indent="0" algn="just" eaLnBrk="1" hangingPunct="1">
              <a:spcBef>
                <a:spcPts val="600"/>
              </a:spcBef>
              <a:spcAft>
                <a:spcPts val="1200"/>
              </a:spcAft>
              <a:buNone/>
            </a:pPr>
            <a:r>
              <a:rPr lang="tr-TR" sz="2200" dirty="0" smtClean="0"/>
              <a:t> belirlenmesini sağlayabilecek herhangi bir bilgiyi ifade eder. </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err="1"/>
              <a:t>Madde</a:t>
            </a:r>
            <a:r>
              <a:rPr lang="en-GB" sz="3400" b="1" dirty="0"/>
              <a:t> 18 – </a:t>
            </a:r>
            <a:r>
              <a:rPr lang="en-GB" sz="3400" b="1" dirty="0" err="1"/>
              <a:t>İbraz</a:t>
            </a:r>
            <a:r>
              <a:rPr lang="en-GB" sz="3400" b="1" dirty="0"/>
              <a:t> </a:t>
            </a:r>
            <a:r>
              <a:rPr lang="en-GB" sz="3400" b="1" dirty="0" err="1"/>
              <a:t>Emri</a:t>
            </a:r>
            <a:endParaRPr lang="en-GB" sz="3400" b="1"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42</a:t>
            </a:fld>
            <a:endParaRPr lang="en-US" dirty="0"/>
          </a:p>
        </p:txBody>
      </p:sp>
    </p:spTree>
    <p:extLst>
      <p:ext uri="{BB962C8B-B14F-4D97-AF65-F5344CB8AC3E}">
        <p14:creationId xmlns:p14="http://schemas.microsoft.com/office/powerpoint/2010/main" val="35719473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330553"/>
            <a:ext cx="8229600" cy="5303837"/>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tr-TR" sz="2800" dirty="0"/>
              <a:t>Taraflardan her biri, </a:t>
            </a:r>
            <a:r>
              <a:rPr lang="tr-TR" sz="3900" b="1" dirty="0">
                <a:solidFill>
                  <a:srgbClr val="FF0000"/>
                </a:solidFill>
              </a:rPr>
              <a:t>yetkili makamların</a:t>
            </a:r>
            <a:r>
              <a:rPr lang="tr-TR" sz="2800" dirty="0"/>
              <a:t>:</a:t>
            </a:r>
          </a:p>
          <a:p>
            <a:pPr marL="914400" lvl="1" indent="-514350" algn="just" eaLnBrk="1" fontAlgn="auto" hangingPunct="1">
              <a:spcBef>
                <a:spcPts val="600"/>
              </a:spcBef>
              <a:spcAft>
                <a:spcPts val="1200"/>
              </a:spcAft>
              <a:buFont typeface="+mj-lt"/>
              <a:buAutoNum type="alphaLcParenR"/>
              <a:defRPr/>
            </a:pPr>
            <a:r>
              <a:rPr lang="tr-TR" sz="2400" dirty="0" smtClean="0"/>
              <a:t>ülkesindeki </a:t>
            </a:r>
            <a:r>
              <a:rPr lang="tr-TR" sz="2400" dirty="0"/>
              <a:t>bir şahsa, o şahsın zilyetliği veya denetiminde bulunan, bir bilgisayar sisteminde veya bilgisayar verilerini depolama aygıtında depolanan, belirlenmiş bilgisayar verisini </a:t>
            </a:r>
            <a:r>
              <a:rPr lang="tr-TR" sz="2400" dirty="0" smtClean="0"/>
              <a:t>ibraz </a:t>
            </a:r>
            <a:r>
              <a:rPr lang="tr-TR" sz="2400" dirty="0"/>
              <a:t>etmesi için; ve</a:t>
            </a:r>
          </a:p>
          <a:p>
            <a:pPr marL="914400" lvl="1" indent="-514350" algn="just" eaLnBrk="1" fontAlgn="auto" hangingPunct="1">
              <a:spcBef>
                <a:spcPts val="600"/>
              </a:spcBef>
              <a:spcAft>
                <a:spcPts val="1200"/>
              </a:spcAft>
              <a:buFont typeface="+mj-lt"/>
              <a:buAutoNum type="alphaLcParenR"/>
              <a:defRPr/>
            </a:pPr>
            <a:r>
              <a:rPr lang="tr-TR" sz="2400" dirty="0"/>
              <a:t>ilgili Tarafın ülkesinde hizmet sunan bir hizmet sağlayıcıya, söz konusu hizmet sağlayıcının zilyetliği veya denetiminde bulunan hizmetlere ilişkin abone bilgilerini </a:t>
            </a:r>
            <a:r>
              <a:rPr lang="tr-TR" sz="2400" dirty="0" smtClean="0"/>
              <a:t>ibraz </a:t>
            </a:r>
            <a:r>
              <a:rPr lang="tr-TR" sz="2400" dirty="0"/>
              <a:t>etmesi için;</a:t>
            </a:r>
            <a:endParaRPr lang="tr-TR" dirty="0"/>
          </a:p>
          <a:p>
            <a:pPr marL="0" indent="0" algn="just" eaLnBrk="1" fontAlgn="auto" hangingPunct="1">
              <a:spcBef>
                <a:spcPts val="600"/>
              </a:spcBef>
              <a:spcAft>
                <a:spcPts val="1200"/>
              </a:spcAft>
              <a:buNone/>
              <a:defRPr/>
            </a:pPr>
            <a:r>
              <a:rPr lang="tr-TR" sz="3900" b="1" dirty="0">
                <a:solidFill>
                  <a:srgbClr val="FF0000"/>
                </a:solidFill>
              </a:rPr>
              <a:t>talimat verme yetkisine</a:t>
            </a:r>
            <a:r>
              <a:rPr lang="tr-TR" sz="3400" b="1" dirty="0">
                <a:solidFill>
                  <a:srgbClr val="FF0000"/>
                </a:solidFill>
              </a:rPr>
              <a:t> </a:t>
            </a:r>
            <a:r>
              <a:rPr lang="tr-TR" sz="2800" dirty="0"/>
              <a:t>sahip olmaları için gerekli olabilecek yasama tedbirlerini ve diğer tedbirleri kabul edecektir</a:t>
            </a:r>
            <a:r>
              <a:rPr lang="tr-TR" sz="2800" dirty="0" smtClean="0"/>
              <a:t>.</a:t>
            </a:r>
            <a:endParaRPr lang="tr-TR" sz="2800" dirty="0"/>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err="1"/>
              <a:t>Madde</a:t>
            </a:r>
            <a:r>
              <a:rPr lang="en-GB" sz="3400" b="1" dirty="0"/>
              <a:t> 18 – </a:t>
            </a:r>
            <a:r>
              <a:rPr lang="en-GB" sz="3400" b="1" dirty="0" err="1"/>
              <a:t>İbraz</a:t>
            </a:r>
            <a:r>
              <a:rPr lang="en-GB" sz="3400" b="1" dirty="0"/>
              <a:t> </a:t>
            </a:r>
            <a:r>
              <a:rPr lang="en-GB" sz="3400" b="1" dirty="0" err="1"/>
              <a:t>Emri</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43</a:t>
            </a:fld>
            <a:endParaRPr lang="en-US" dirty="0">
              <a:solidFill>
                <a:schemeClr val="tx1"/>
              </a:solidFill>
            </a:endParaRPr>
          </a:p>
        </p:txBody>
      </p:sp>
    </p:spTree>
    <p:extLst>
      <p:ext uri="{BB962C8B-B14F-4D97-AF65-F5344CB8AC3E}">
        <p14:creationId xmlns:p14="http://schemas.microsoft.com/office/powerpoint/2010/main" val="11126013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Yetkili</a:t>
            </a:r>
            <a:r>
              <a:rPr lang="en-US" sz="3600" b="1" dirty="0" smtClean="0"/>
              <a:t> </a:t>
            </a:r>
            <a:r>
              <a:rPr lang="en-US" sz="3600" b="1" dirty="0" err="1" smtClean="0"/>
              <a:t>makamlar</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r>
              <a:rPr lang="en-US" dirty="0" err="1" smtClean="0"/>
              <a:t>Şunlar</a:t>
            </a:r>
            <a:r>
              <a:rPr lang="en-US" dirty="0" smtClean="0"/>
              <a:t> </a:t>
            </a:r>
            <a:r>
              <a:rPr lang="en-US" dirty="0" err="1" smtClean="0"/>
              <a:t>olabilir</a:t>
            </a:r>
            <a:r>
              <a:rPr lang="en-US" dirty="0" smtClean="0"/>
              <a:t>:</a:t>
            </a:r>
          </a:p>
          <a:p>
            <a:pPr lvl="1" algn="just"/>
            <a:r>
              <a:rPr lang="en-US" dirty="0" err="1" smtClean="0"/>
              <a:t>Kolluk</a:t>
            </a:r>
            <a:r>
              <a:rPr lang="en-US" dirty="0" smtClean="0"/>
              <a:t> </a:t>
            </a:r>
            <a:r>
              <a:rPr lang="en-US" dirty="0" err="1" smtClean="0"/>
              <a:t>görevlisi</a:t>
            </a:r>
            <a:endParaRPr lang="en-US" dirty="0" smtClean="0"/>
          </a:p>
          <a:p>
            <a:pPr lvl="1" algn="just"/>
            <a:r>
              <a:rPr lang="en-US" dirty="0" err="1" smtClean="0"/>
              <a:t>Adli</a:t>
            </a:r>
            <a:r>
              <a:rPr lang="en-US" dirty="0" smtClean="0"/>
              <a:t> </a:t>
            </a:r>
            <a:r>
              <a:rPr lang="en-US" dirty="0" err="1" smtClean="0"/>
              <a:t>görevli</a:t>
            </a:r>
            <a:endParaRPr lang="en-US" dirty="0" smtClean="0"/>
          </a:p>
          <a:p>
            <a:pPr lvl="1" algn="just"/>
            <a:r>
              <a:rPr lang="en-US" dirty="0" err="1" smtClean="0"/>
              <a:t>Savcı</a:t>
            </a:r>
            <a:r>
              <a:rPr lang="en-US" dirty="0" smtClean="0"/>
              <a:t> </a:t>
            </a:r>
            <a:r>
              <a:rPr lang="en-US" dirty="0" err="1" smtClean="0"/>
              <a:t>veya</a:t>
            </a:r>
            <a:r>
              <a:rPr lang="en-US" dirty="0" smtClean="0"/>
              <a:t> hakim</a:t>
            </a:r>
          </a:p>
          <a:p>
            <a:pPr lvl="1" algn="just"/>
            <a:r>
              <a:rPr lang="en-US" dirty="0" err="1" smtClean="0"/>
              <a:t>İdari</a:t>
            </a:r>
            <a:r>
              <a:rPr lang="en-US" dirty="0" smtClean="0"/>
              <a:t> </a:t>
            </a:r>
            <a:r>
              <a:rPr lang="en-US" dirty="0" err="1" smtClean="0"/>
              <a:t>görevli</a:t>
            </a:r>
            <a:endParaRPr lang="en-US" dirty="0" smtClean="0"/>
          </a:p>
          <a:p>
            <a:pPr lvl="1" algn="just"/>
            <a:endParaRPr lang="en-US" dirty="0"/>
          </a:p>
          <a:p>
            <a:pPr algn="just"/>
            <a:r>
              <a:rPr lang="en-US" dirty="0" err="1" smtClean="0"/>
              <a:t>Söz</a:t>
            </a:r>
            <a:r>
              <a:rPr lang="en-US" dirty="0" smtClean="0"/>
              <a:t> </a:t>
            </a:r>
            <a:r>
              <a:rPr lang="en-US" dirty="0" err="1" smtClean="0"/>
              <a:t>konusu</a:t>
            </a:r>
            <a:r>
              <a:rPr lang="en-US" dirty="0" smtClean="0"/>
              <a:t> </a:t>
            </a:r>
            <a:r>
              <a:rPr lang="en-US" dirty="0" err="1" smtClean="0"/>
              <a:t>bilgisayar</a:t>
            </a:r>
            <a:r>
              <a:rPr lang="en-US" dirty="0" smtClean="0"/>
              <a:t> </a:t>
            </a:r>
            <a:r>
              <a:rPr lang="en-US" dirty="0" err="1" smtClean="0"/>
              <a:t>verisinin</a:t>
            </a:r>
            <a:r>
              <a:rPr lang="en-US" dirty="0" smtClean="0"/>
              <a:t> </a:t>
            </a:r>
            <a:r>
              <a:rPr lang="en-US" dirty="0" err="1" smtClean="0"/>
              <a:t>türüne</a:t>
            </a:r>
            <a:r>
              <a:rPr lang="en-US" dirty="0" smtClean="0"/>
              <a:t> </a:t>
            </a:r>
            <a:r>
              <a:rPr lang="en-US" dirty="0" err="1" smtClean="0"/>
              <a:t>bağlı</a:t>
            </a:r>
            <a:r>
              <a:rPr lang="en-US" dirty="0" smtClean="0"/>
              <a:t> </a:t>
            </a:r>
            <a:r>
              <a:rPr lang="en-US" dirty="0" err="1" smtClean="0"/>
              <a:t>olarak</a:t>
            </a:r>
            <a:r>
              <a:rPr lang="en-US" dirty="0" smtClean="0"/>
              <a:t> </a:t>
            </a:r>
            <a:r>
              <a:rPr lang="en-US" dirty="0" err="1" smtClean="0"/>
              <a:t>değişebilir</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44</a:t>
            </a:fld>
            <a:endParaRPr lang="en-US" dirty="0">
              <a:solidFill>
                <a:schemeClr val="tx1"/>
              </a:solidFill>
            </a:endParaRPr>
          </a:p>
        </p:txBody>
      </p:sp>
    </p:spTree>
    <p:extLst>
      <p:ext uri="{BB962C8B-B14F-4D97-AF65-F5344CB8AC3E}">
        <p14:creationId xmlns:p14="http://schemas.microsoft.com/office/powerpoint/2010/main" val="18956780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7"/>
            <a:ext cx="8229600" cy="5303837"/>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tr-TR" sz="2800" dirty="0"/>
              <a:t>Taraflardan her biri, yetkili makamların:</a:t>
            </a:r>
          </a:p>
          <a:p>
            <a:pPr marL="914400" lvl="1" indent="-514350" algn="just" eaLnBrk="1" fontAlgn="auto" hangingPunct="1">
              <a:spcBef>
                <a:spcPts val="600"/>
              </a:spcBef>
              <a:spcAft>
                <a:spcPts val="1200"/>
              </a:spcAft>
              <a:buFont typeface="+mj-lt"/>
              <a:buAutoNum type="alphaLcParenR"/>
              <a:defRPr/>
            </a:pPr>
            <a:r>
              <a:rPr lang="tr-TR" sz="3600" b="1" dirty="0" smtClean="0">
                <a:solidFill>
                  <a:srgbClr val="FF0000"/>
                </a:solidFill>
              </a:rPr>
              <a:t>ülkesindeki </a:t>
            </a:r>
            <a:r>
              <a:rPr lang="tr-TR" sz="3600" b="1" dirty="0">
                <a:solidFill>
                  <a:srgbClr val="FF0000"/>
                </a:solidFill>
              </a:rPr>
              <a:t>bir şahsa</a:t>
            </a:r>
            <a:r>
              <a:rPr lang="tr-TR" sz="2400" dirty="0"/>
              <a:t>, o şahsın zilyetliği veya denetiminde bulunan, bir bilgisayar sisteminde veya bilgisayar verilerini depolama aygıtında depolanan, belirlenmiş bilgisayar verisini </a:t>
            </a:r>
            <a:r>
              <a:rPr lang="tr-TR" sz="2400" dirty="0" smtClean="0"/>
              <a:t>ibraz </a:t>
            </a:r>
            <a:r>
              <a:rPr lang="tr-TR" sz="2400" dirty="0"/>
              <a:t>etmesi için; ve</a:t>
            </a:r>
          </a:p>
          <a:p>
            <a:pPr marL="914400" lvl="1" indent="-514350" algn="just" eaLnBrk="1" fontAlgn="auto" hangingPunct="1">
              <a:spcBef>
                <a:spcPts val="600"/>
              </a:spcBef>
              <a:spcAft>
                <a:spcPts val="1200"/>
              </a:spcAft>
              <a:buFont typeface="+mj-lt"/>
              <a:buAutoNum type="alphaLcParenR"/>
              <a:defRPr/>
            </a:pPr>
            <a:r>
              <a:rPr lang="tr-TR" sz="2400" dirty="0"/>
              <a:t>ilgili Tarafın ülkesinde hizmet sunan bir hizmet sağlayıcıya, söz konusu hizmet sağlayıcının zilyetliği veya denetiminde bulunan hizmetlere ilişkin abone bilgilerini </a:t>
            </a:r>
            <a:r>
              <a:rPr lang="tr-TR" sz="2400" dirty="0" smtClean="0"/>
              <a:t>ibraz </a:t>
            </a:r>
            <a:r>
              <a:rPr lang="tr-TR" sz="2400" dirty="0"/>
              <a:t>etmesi için;</a:t>
            </a:r>
            <a:endParaRPr lang="tr-TR" dirty="0"/>
          </a:p>
          <a:p>
            <a:pPr marL="0" indent="0" algn="just" eaLnBrk="1" fontAlgn="auto" hangingPunct="1">
              <a:spcBef>
                <a:spcPts val="600"/>
              </a:spcBef>
              <a:spcAft>
                <a:spcPts val="1200"/>
              </a:spcAft>
              <a:buNone/>
              <a:defRPr/>
            </a:pPr>
            <a:r>
              <a:rPr lang="tr-TR" sz="2800" dirty="0"/>
              <a:t>talimat verme yetkisine sahip olmaları için gerekli olabilecek yasama tedbirlerini ve diğer tedbirleri kabul edecektir.</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err="1"/>
              <a:t>Madde</a:t>
            </a:r>
            <a:r>
              <a:rPr lang="en-GB" sz="3400" b="1" dirty="0"/>
              <a:t> 18 – </a:t>
            </a:r>
            <a:r>
              <a:rPr lang="en-GB" sz="3400" b="1" dirty="0" err="1"/>
              <a:t>İbraz</a:t>
            </a:r>
            <a:r>
              <a:rPr lang="en-GB" sz="3400" b="1" dirty="0"/>
              <a:t> </a:t>
            </a:r>
            <a:r>
              <a:rPr lang="en-GB" sz="3400" b="1" dirty="0" err="1"/>
              <a:t>Emri</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45</a:t>
            </a:fld>
            <a:endParaRPr lang="en-US" dirty="0">
              <a:solidFill>
                <a:schemeClr val="tx1"/>
              </a:solidFill>
            </a:endParaRPr>
          </a:p>
        </p:txBody>
      </p:sp>
    </p:spTree>
    <p:extLst>
      <p:ext uri="{BB962C8B-B14F-4D97-AF65-F5344CB8AC3E}">
        <p14:creationId xmlns:p14="http://schemas.microsoft.com/office/powerpoint/2010/main" val="36243572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Ülkesindeki</a:t>
            </a:r>
            <a:r>
              <a:rPr lang="en-US" sz="3600" b="1" dirty="0" smtClean="0"/>
              <a:t> </a:t>
            </a:r>
            <a:r>
              <a:rPr lang="en-US" sz="3600" b="1" dirty="0" err="1" smtClean="0"/>
              <a:t>şahıs</a:t>
            </a:r>
            <a:endParaRPr lang="en-US" sz="3600" b="1" dirty="0"/>
          </a:p>
        </p:txBody>
      </p:sp>
      <p:sp>
        <p:nvSpPr>
          <p:cNvPr id="3" name="Content Placeholder 2"/>
          <p:cNvSpPr>
            <a:spLocks noGrp="1"/>
          </p:cNvSpPr>
          <p:nvPr>
            <p:ph idx="1"/>
          </p:nvPr>
        </p:nvSpPr>
        <p:spPr>
          <a:xfrm>
            <a:off x="589280" y="1661478"/>
            <a:ext cx="8051800" cy="4525963"/>
          </a:xfrm>
        </p:spPr>
        <p:txBody>
          <a:bodyPr/>
          <a:lstStyle/>
          <a:p>
            <a:pPr algn="just">
              <a:spcBef>
                <a:spcPts val="600"/>
              </a:spcBef>
              <a:spcAft>
                <a:spcPts val="1200"/>
              </a:spcAft>
            </a:pPr>
            <a:r>
              <a:rPr lang="en-US" dirty="0" err="1" smtClean="0"/>
              <a:t>Şahıs</a:t>
            </a:r>
            <a:r>
              <a:rPr lang="en-US" dirty="0" smtClean="0"/>
              <a:t> </a:t>
            </a:r>
            <a:r>
              <a:rPr lang="en-US" dirty="0" err="1" smtClean="0"/>
              <a:t>ülkede</a:t>
            </a:r>
            <a:r>
              <a:rPr lang="en-US" dirty="0" smtClean="0"/>
              <a:t> </a:t>
            </a:r>
            <a:r>
              <a:rPr lang="en-US" dirty="0" err="1" smtClean="0"/>
              <a:t>fiziksel</a:t>
            </a:r>
            <a:r>
              <a:rPr lang="en-US" dirty="0" smtClean="0"/>
              <a:t> </a:t>
            </a:r>
            <a:r>
              <a:rPr lang="en-US" dirty="0" err="1" smtClean="0"/>
              <a:t>olarak</a:t>
            </a:r>
            <a:r>
              <a:rPr lang="en-US" dirty="0"/>
              <a:t> </a:t>
            </a:r>
            <a:r>
              <a:rPr lang="en-US" dirty="0" err="1" smtClean="0"/>
              <a:t>bulunmalıdır</a:t>
            </a:r>
            <a:r>
              <a:rPr lang="en-US" dirty="0" smtClean="0"/>
              <a:t>.</a:t>
            </a:r>
          </a:p>
          <a:p>
            <a:pPr algn="just">
              <a:spcBef>
                <a:spcPts val="600"/>
              </a:spcBef>
              <a:spcAft>
                <a:spcPts val="1200"/>
              </a:spcAft>
            </a:pPr>
            <a:endParaRPr lang="en-US" dirty="0"/>
          </a:p>
          <a:p>
            <a:pPr algn="just">
              <a:spcBef>
                <a:spcPts val="600"/>
              </a:spcBef>
              <a:spcAft>
                <a:spcPts val="1200"/>
              </a:spcAft>
            </a:pPr>
            <a:r>
              <a:rPr lang="en-US" dirty="0" err="1" smtClean="0"/>
              <a:t>Verinin</a:t>
            </a:r>
            <a:r>
              <a:rPr lang="en-US" dirty="0" smtClean="0"/>
              <a:t> </a:t>
            </a:r>
            <a:r>
              <a:rPr lang="en-US" dirty="0" err="1" smtClean="0"/>
              <a:t>ülkede</a:t>
            </a:r>
            <a:r>
              <a:rPr lang="en-US" dirty="0" smtClean="0"/>
              <a:t> </a:t>
            </a:r>
            <a:r>
              <a:rPr lang="en-US" dirty="0" err="1" smtClean="0"/>
              <a:t>fiziksel</a:t>
            </a:r>
            <a:r>
              <a:rPr lang="en-US" dirty="0" smtClean="0"/>
              <a:t> </a:t>
            </a:r>
            <a:r>
              <a:rPr lang="en-US" dirty="0" err="1" smtClean="0"/>
              <a:t>olarak</a:t>
            </a:r>
            <a:r>
              <a:rPr lang="en-US" dirty="0" smtClean="0"/>
              <a:t> </a:t>
            </a:r>
            <a:r>
              <a:rPr lang="en-US" dirty="0" err="1" smtClean="0"/>
              <a:t>bulunması</a:t>
            </a:r>
            <a:r>
              <a:rPr lang="en-US" dirty="0" smtClean="0"/>
              <a:t> </a:t>
            </a:r>
            <a:r>
              <a:rPr lang="en-US" dirty="0" err="1" smtClean="0"/>
              <a:t>şart</a:t>
            </a:r>
            <a:r>
              <a:rPr lang="en-US" dirty="0" smtClean="0"/>
              <a:t> </a:t>
            </a:r>
            <a:r>
              <a:rPr lang="en-US" dirty="0" err="1" smtClean="0"/>
              <a:t>değildir</a:t>
            </a:r>
            <a:r>
              <a:rPr lang="en-US" dirty="0" smtClean="0"/>
              <a:t>.</a:t>
            </a:r>
          </a:p>
          <a:p>
            <a:pPr algn="just">
              <a:spcBef>
                <a:spcPts val="600"/>
              </a:spcBef>
              <a:spcAft>
                <a:spcPts val="1200"/>
              </a:spcAft>
            </a:pPr>
            <a:endParaRPr lang="en-US" dirty="0"/>
          </a:p>
          <a:p>
            <a:pPr algn="just">
              <a:spcBef>
                <a:spcPts val="600"/>
              </a:spcBef>
              <a:spcAft>
                <a:spcPts val="1200"/>
              </a:spcAft>
            </a:pPr>
            <a:r>
              <a:rPr lang="en-US" dirty="0" err="1" smtClean="0"/>
              <a:t>Şahıs</a:t>
            </a:r>
            <a:r>
              <a:rPr lang="en-US" dirty="0" smtClean="0"/>
              <a:t> </a:t>
            </a:r>
            <a:r>
              <a:rPr lang="en-US" dirty="0" err="1" smtClean="0"/>
              <a:t>deyince</a:t>
            </a:r>
            <a:r>
              <a:rPr lang="en-US" dirty="0" smtClean="0"/>
              <a:t>, </a:t>
            </a:r>
            <a:r>
              <a:rPr lang="en-US" dirty="0" err="1" smtClean="0"/>
              <a:t>hizmet</a:t>
            </a:r>
            <a:r>
              <a:rPr lang="en-US" dirty="0" smtClean="0"/>
              <a:t> </a:t>
            </a:r>
            <a:r>
              <a:rPr lang="en-US" dirty="0" err="1" smtClean="0"/>
              <a:t>sağlayıcılar</a:t>
            </a:r>
            <a:r>
              <a:rPr lang="en-US" dirty="0" smtClean="0"/>
              <a:t> da </a:t>
            </a:r>
            <a:r>
              <a:rPr lang="en-US" dirty="0" err="1" smtClean="0"/>
              <a:t>dahil</a:t>
            </a:r>
            <a:r>
              <a:rPr lang="en-US" dirty="0" smtClean="0"/>
              <a:t> </a:t>
            </a:r>
            <a:r>
              <a:rPr lang="en-US" dirty="0" err="1" smtClean="0"/>
              <a:t>gerçek</a:t>
            </a:r>
            <a:r>
              <a:rPr lang="en-US" dirty="0" smtClean="0"/>
              <a:t> </a:t>
            </a:r>
            <a:r>
              <a:rPr lang="en-US" dirty="0" err="1" smtClean="0"/>
              <a:t>ve</a:t>
            </a:r>
            <a:r>
              <a:rPr lang="en-US" dirty="0" smtClean="0"/>
              <a:t> </a:t>
            </a:r>
            <a:r>
              <a:rPr lang="en-US" dirty="0" err="1" smtClean="0"/>
              <a:t>tüzel</a:t>
            </a:r>
            <a:r>
              <a:rPr lang="en-US" dirty="0" smtClean="0"/>
              <a:t> </a:t>
            </a:r>
            <a:r>
              <a:rPr lang="en-US" dirty="0" err="1" smtClean="0"/>
              <a:t>kişiler</a:t>
            </a:r>
            <a:r>
              <a:rPr lang="en-US" dirty="0" smtClean="0"/>
              <a:t> </a:t>
            </a:r>
            <a:r>
              <a:rPr lang="en-US" dirty="0" err="1" smtClean="0"/>
              <a:t>anlaşılmaktadır</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46</a:t>
            </a:fld>
            <a:endParaRPr lang="en-US" dirty="0">
              <a:solidFill>
                <a:schemeClr val="tx1"/>
              </a:solidFill>
            </a:endParaRPr>
          </a:p>
        </p:txBody>
      </p:sp>
    </p:spTree>
    <p:extLst>
      <p:ext uri="{BB962C8B-B14F-4D97-AF65-F5344CB8AC3E}">
        <p14:creationId xmlns:p14="http://schemas.microsoft.com/office/powerpoint/2010/main" val="8271472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tr-TR" sz="2800" dirty="0"/>
              <a:t>Taraflardan her biri, yetkili makamların:</a:t>
            </a:r>
          </a:p>
          <a:p>
            <a:pPr marL="914400" lvl="1" indent="-514350" algn="just" eaLnBrk="1" fontAlgn="auto" hangingPunct="1">
              <a:spcBef>
                <a:spcPts val="600"/>
              </a:spcBef>
              <a:spcAft>
                <a:spcPts val="1200"/>
              </a:spcAft>
              <a:buFont typeface="+mj-lt"/>
              <a:buAutoNum type="alphaLcParenR"/>
              <a:defRPr/>
            </a:pPr>
            <a:r>
              <a:rPr lang="tr-TR" sz="2400" dirty="0" smtClean="0"/>
              <a:t>ülkesindeki </a:t>
            </a:r>
            <a:r>
              <a:rPr lang="tr-TR" sz="2400" dirty="0"/>
              <a:t>bir şahsa, o şahsın zilyetliği veya denetiminde bulunan, bir bilgisayar sisteminde veya bilgisayar verilerini depolama aygıtında depolanan, </a:t>
            </a:r>
            <a:r>
              <a:rPr lang="tr-TR" sz="3200" b="1" dirty="0">
                <a:solidFill>
                  <a:srgbClr val="FF0000"/>
                </a:solidFill>
              </a:rPr>
              <a:t>belirlenmiş bilgisayar verisini </a:t>
            </a:r>
            <a:r>
              <a:rPr lang="tr-TR" sz="3200" b="1" dirty="0" smtClean="0">
                <a:solidFill>
                  <a:srgbClr val="FF0000"/>
                </a:solidFill>
              </a:rPr>
              <a:t>ibraz </a:t>
            </a:r>
            <a:r>
              <a:rPr lang="tr-TR" sz="3200" b="1" dirty="0">
                <a:solidFill>
                  <a:srgbClr val="FF0000"/>
                </a:solidFill>
              </a:rPr>
              <a:t>etmesi </a:t>
            </a:r>
            <a:r>
              <a:rPr lang="tr-TR" sz="2400" dirty="0"/>
              <a:t>için; ve</a:t>
            </a:r>
          </a:p>
          <a:p>
            <a:pPr marL="914400" lvl="1" indent="-514350" algn="just" eaLnBrk="1" fontAlgn="auto" hangingPunct="1">
              <a:spcBef>
                <a:spcPts val="600"/>
              </a:spcBef>
              <a:spcAft>
                <a:spcPts val="1200"/>
              </a:spcAft>
              <a:buFont typeface="+mj-lt"/>
              <a:buAutoNum type="alphaLcParenR"/>
              <a:defRPr/>
            </a:pPr>
            <a:r>
              <a:rPr lang="tr-TR" sz="2400" dirty="0"/>
              <a:t>ilgili Tarafın ülkesinde hizmet sunan bir hizmet sağlayıcıya, söz konusu hizmet sağlayıcının zilyetliği veya denetiminde bulunan hizmetlere ilişkin abone bilgilerini </a:t>
            </a:r>
            <a:r>
              <a:rPr lang="tr-TR" sz="2400" dirty="0" smtClean="0"/>
              <a:t>ibraz </a:t>
            </a:r>
            <a:r>
              <a:rPr lang="tr-TR" sz="2400" dirty="0"/>
              <a:t>etmesi için;</a:t>
            </a:r>
            <a:endParaRPr lang="tr-TR" dirty="0"/>
          </a:p>
          <a:p>
            <a:pPr marL="0" indent="0" algn="just" eaLnBrk="1" fontAlgn="auto" hangingPunct="1">
              <a:spcBef>
                <a:spcPts val="600"/>
              </a:spcBef>
              <a:spcAft>
                <a:spcPts val="1200"/>
              </a:spcAft>
              <a:buNone/>
              <a:defRPr/>
            </a:pPr>
            <a:r>
              <a:rPr lang="tr-TR" sz="2800" dirty="0"/>
              <a:t>talimat verme yetkisine sahip olmaları için gerekli olabilecek yasama tedbirlerini ve diğer tedbirleri kabul edecektir.</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err="1"/>
              <a:t>Madde</a:t>
            </a:r>
            <a:r>
              <a:rPr lang="en-GB" sz="3400" b="1" dirty="0"/>
              <a:t> 18 – </a:t>
            </a:r>
            <a:r>
              <a:rPr lang="en-GB" sz="3400" b="1" dirty="0" err="1"/>
              <a:t>İbraz</a:t>
            </a:r>
            <a:r>
              <a:rPr lang="en-GB" sz="3400" b="1" dirty="0"/>
              <a:t> </a:t>
            </a:r>
            <a:r>
              <a:rPr lang="en-GB" sz="3400" b="1" dirty="0" err="1"/>
              <a:t>Emri</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47</a:t>
            </a:fld>
            <a:endParaRPr lang="en-US" dirty="0">
              <a:solidFill>
                <a:schemeClr val="tx1"/>
              </a:solidFill>
            </a:endParaRPr>
          </a:p>
        </p:txBody>
      </p:sp>
    </p:spTree>
    <p:extLst>
      <p:ext uri="{BB962C8B-B14F-4D97-AF65-F5344CB8AC3E}">
        <p14:creationId xmlns:p14="http://schemas.microsoft.com/office/powerpoint/2010/main" val="5991019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Belirlenmiş</a:t>
            </a:r>
            <a:r>
              <a:rPr lang="en-US" sz="3600" b="1" dirty="0" smtClean="0"/>
              <a:t> </a:t>
            </a:r>
            <a:r>
              <a:rPr lang="en-US" sz="3600" b="1" dirty="0" err="1" smtClean="0"/>
              <a:t>bilgisayar</a:t>
            </a:r>
            <a:r>
              <a:rPr lang="en-US" sz="3600" b="1" dirty="0" smtClean="0"/>
              <a:t> </a:t>
            </a:r>
            <a:r>
              <a:rPr lang="en-US" sz="3600" b="1" dirty="0" err="1" smtClean="0"/>
              <a:t>verisi</a:t>
            </a:r>
            <a:endParaRPr lang="en-US" sz="3600" b="1" dirty="0"/>
          </a:p>
        </p:txBody>
      </p:sp>
      <p:sp>
        <p:nvSpPr>
          <p:cNvPr id="3" name="Content Placeholder 2"/>
          <p:cNvSpPr>
            <a:spLocks noGrp="1"/>
          </p:cNvSpPr>
          <p:nvPr>
            <p:ph idx="1"/>
          </p:nvPr>
        </p:nvSpPr>
        <p:spPr>
          <a:xfrm>
            <a:off x="635000" y="1661478"/>
            <a:ext cx="7945120" cy="4618672"/>
          </a:xfrm>
        </p:spPr>
        <p:txBody>
          <a:bodyPr/>
          <a:lstStyle/>
          <a:p>
            <a:pPr algn="just">
              <a:spcBef>
                <a:spcPts val="600"/>
              </a:spcBef>
              <a:spcAft>
                <a:spcPts val="1200"/>
              </a:spcAft>
            </a:pPr>
            <a:r>
              <a:rPr lang="en-US" sz="2800" dirty="0" err="1" smtClean="0"/>
              <a:t>Yetki</a:t>
            </a:r>
            <a:r>
              <a:rPr lang="en-US" sz="2800" dirty="0" smtClean="0"/>
              <a:t> </a:t>
            </a:r>
            <a:r>
              <a:rPr lang="en-US" sz="2800" i="1" dirty="0" err="1" smtClean="0"/>
              <a:t>belirli</a:t>
            </a:r>
            <a:r>
              <a:rPr lang="en-US" sz="2800" i="1" dirty="0" smtClean="0"/>
              <a:t> </a:t>
            </a:r>
            <a:r>
              <a:rPr lang="en-US" sz="2800" i="1" dirty="0" err="1" smtClean="0"/>
              <a:t>şahıslarla</a:t>
            </a:r>
            <a:r>
              <a:rPr lang="en-US" sz="2800" i="1" dirty="0" smtClean="0"/>
              <a:t> </a:t>
            </a:r>
            <a:r>
              <a:rPr lang="en-US" sz="2800" dirty="0" err="1" smtClean="0"/>
              <a:t>ilgili</a:t>
            </a:r>
            <a:r>
              <a:rPr lang="en-US" sz="2800" dirty="0" smtClean="0"/>
              <a:t> </a:t>
            </a:r>
            <a:r>
              <a:rPr lang="en-US" sz="2800" i="1" dirty="0" err="1" smtClean="0"/>
              <a:t>müstakil</a:t>
            </a:r>
            <a:r>
              <a:rPr lang="en-US" sz="2800" i="1" dirty="0" smtClean="0"/>
              <a:t> </a:t>
            </a:r>
            <a:r>
              <a:rPr lang="en-US" sz="2800" i="1" dirty="0" err="1" smtClean="0"/>
              <a:t>olaylarda</a:t>
            </a:r>
            <a:r>
              <a:rPr lang="en-US" sz="2800" i="1" dirty="0" smtClean="0"/>
              <a:t> </a:t>
            </a:r>
            <a:r>
              <a:rPr lang="en-US" sz="2800" dirty="0" err="1" smtClean="0"/>
              <a:t>uygulanabilir</a:t>
            </a:r>
            <a:r>
              <a:rPr lang="en-US" sz="2800" dirty="0" smtClean="0"/>
              <a:t>. </a:t>
            </a:r>
          </a:p>
          <a:p>
            <a:pPr algn="just">
              <a:spcBef>
                <a:spcPts val="600"/>
              </a:spcBef>
              <a:spcAft>
                <a:spcPts val="1200"/>
              </a:spcAft>
            </a:pPr>
            <a:r>
              <a:rPr lang="en-US" sz="2800" dirty="0" err="1" smtClean="0"/>
              <a:t>Gelişigüzel</a:t>
            </a:r>
            <a:r>
              <a:rPr lang="en-US" sz="2800" dirty="0" smtClean="0"/>
              <a:t> [HER TÜRLÜ] </a:t>
            </a:r>
            <a:r>
              <a:rPr lang="en-US" sz="2800" dirty="0" err="1" smtClean="0"/>
              <a:t>veriyi</a:t>
            </a:r>
            <a:r>
              <a:rPr lang="en-US" sz="2800" dirty="0" smtClean="0"/>
              <a:t> </a:t>
            </a:r>
            <a:r>
              <a:rPr lang="en-US" sz="2800" dirty="0" err="1" smtClean="0"/>
              <a:t>talep</a:t>
            </a:r>
            <a:r>
              <a:rPr lang="en-US" sz="2800" dirty="0" smtClean="0"/>
              <a:t> </a:t>
            </a:r>
            <a:r>
              <a:rPr lang="en-US" sz="2800" dirty="0" err="1" smtClean="0"/>
              <a:t>eden</a:t>
            </a:r>
            <a:r>
              <a:rPr lang="en-US" sz="2800" dirty="0" smtClean="0"/>
              <a:t> </a:t>
            </a:r>
            <a:r>
              <a:rPr lang="en-US" sz="2800" dirty="0" err="1" smtClean="0"/>
              <a:t>emirler</a:t>
            </a:r>
            <a:r>
              <a:rPr lang="en-US" sz="2800" dirty="0" smtClean="0"/>
              <a:t> </a:t>
            </a:r>
            <a:r>
              <a:rPr lang="en-US" sz="2800" dirty="0" err="1" smtClean="0"/>
              <a:t>çıkartılmasına</a:t>
            </a:r>
            <a:r>
              <a:rPr lang="en-US" sz="2800" dirty="0" smtClean="0"/>
              <a:t> </a:t>
            </a:r>
            <a:r>
              <a:rPr lang="en-US" sz="2800" dirty="0" err="1" smtClean="0"/>
              <a:t>izin</a:t>
            </a:r>
            <a:r>
              <a:rPr lang="en-US" sz="2800" dirty="0" smtClean="0"/>
              <a:t> </a:t>
            </a:r>
            <a:r>
              <a:rPr lang="en-US" sz="2800" dirty="0" err="1" smtClean="0"/>
              <a:t>vermemektedir</a:t>
            </a:r>
            <a:r>
              <a:rPr lang="en-US" sz="2800" dirty="0" smtClean="0"/>
              <a:t>.</a:t>
            </a:r>
          </a:p>
          <a:p>
            <a:pPr lvl="1" algn="just">
              <a:spcBef>
                <a:spcPts val="600"/>
              </a:spcBef>
              <a:spcAft>
                <a:spcPts val="1200"/>
              </a:spcAft>
            </a:pPr>
            <a:r>
              <a:rPr lang="en-US" sz="2400" dirty="0" err="1" smtClean="0"/>
              <a:t>İzin</a:t>
            </a:r>
            <a:r>
              <a:rPr lang="en-US" sz="2400" dirty="0" smtClean="0"/>
              <a:t> </a:t>
            </a:r>
            <a:r>
              <a:rPr lang="en-US" sz="2400" dirty="0" err="1" smtClean="0"/>
              <a:t>verilen</a:t>
            </a:r>
            <a:r>
              <a:rPr lang="en-US" sz="2400" dirty="0" smtClean="0"/>
              <a:t>: </a:t>
            </a:r>
            <a:r>
              <a:rPr lang="en-US" sz="2400" dirty="0" err="1" smtClean="0"/>
              <a:t>belirli</a:t>
            </a:r>
            <a:r>
              <a:rPr lang="en-US" sz="2400" dirty="0" smtClean="0"/>
              <a:t> </a:t>
            </a:r>
            <a:r>
              <a:rPr lang="en-US" sz="2400" dirty="0" err="1" smtClean="0"/>
              <a:t>bir</a:t>
            </a:r>
            <a:r>
              <a:rPr lang="en-US" sz="2400" dirty="0" smtClean="0"/>
              <a:t> </a:t>
            </a:r>
            <a:r>
              <a:rPr lang="en-US" sz="2400" dirty="0" err="1" smtClean="0"/>
              <a:t>isimle</a:t>
            </a:r>
            <a:r>
              <a:rPr lang="en-US" sz="2400" dirty="0" smtClean="0"/>
              <a:t> </a:t>
            </a:r>
            <a:r>
              <a:rPr lang="en-US" sz="2400" dirty="0" err="1" smtClean="0"/>
              <a:t>bağlantılı</a:t>
            </a:r>
            <a:r>
              <a:rPr lang="en-US" sz="2400" dirty="0" smtClean="0"/>
              <a:t> </a:t>
            </a:r>
            <a:r>
              <a:rPr lang="en-US" sz="2400" dirty="0" err="1" smtClean="0"/>
              <a:t>eposta</a:t>
            </a:r>
            <a:r>
              <a:rPr lang="en-US" sz="2400" dirty="0" smtClean="0"/>
              <a:t> </a:t>
            </a:r>
            <a:r>
              <a:rPr lang="en-US" sz="2400" dirty="0" err="1" smtClean="0"/>
              <a:t>adresinin</a:t>
            </a:r>
            <a:r>
              <a:rPr lang="en-US" sz="2400" dirty="0" smtClean="0"/>
              <a:t> </a:t>
            </a:r>
            <a:r>
              <a:rPr lang="en-US" sz="2400" dirty="0" err="1" smtClean="0"/>
              <a:t>ibrazi</a:t>
            </a:r>
            <a:endParaRPr lang="en-US" sz="2400" dirty="0" smtClean="0"/>
          </a:p>
          <a:p>
            <a:pPr lvl="1" algn="just">
              <a:spcBef>
                <a:spcPts val="600"/>
              </a:spcBef>
              <a:spcAft>
                <a:spcPts val="1200"/>
              </a:spcAft>
            </a:pPr>
            <a:r>
              <a:rPr lang="en-US" sz="2400" dirty="0" err="1" smtClean="0"/>
              <a:t>İzin</a:t>
            </a:r>
            <a:r>
              <a:rPr lang="en-US" sz="2400" dirty="0" smtClean="0"/>
              <a:t> </a:t>
            </a:r>
            <a:r>
              <a:rPr lang="en-US" sz="2400" dirty="0" err="1" smtClean="0"/>
              <a:t>verilmeyen</a:t>
            </a:r>
            <a:r>
              <a:rPr lang="en-US" sz="2400" dirty="0" smtClean="0"/>
              <a:t>: </a:t>
            </a:r>
            <a:r>
              <a:rPr lang="en-US" sz="2400" dirty="0" err="1" smtClean="0"/>
              <a:t>belirli</a:t>
            </a:r>
            <a:r>
              <a:rPr lang="en-US" sz="2400" dirty="0" smtClean="0"/>
              <a:t> </a:t>
            </a:r>
            <a:r>
              <a:rPr lang="en-US" sz="2400" dirty="0" err="1" smtClean="0"/>
              <a:t>bir</a:t>
            </a:r>
            <a:r>
              <a:rPr lang="en-US" sz="2400" dirty="0" smtClean="0"/>
              <a:t> </a:t>
            </a:r>
            <a:r>
              <a:rPr lang="en-US" sz="2400" dirty="0" err="1" smtClean="0"/>
              <a:t>isimle</a:t>
            </a:r>
            <a:r>
              <a:rPr lang="en-US" sz="2400" dirty="0" smtClean="0"/>
              <a:t> </a:t>
            </a:r>
            <a:r>
              <a:rPr lang="en-US" sz="2400" dirty="0" err="1" smtClean="0"/>
              <a:t>bağlantılı</a:t>
            </a:r>
            <a:r>
              <a:rPr lang="en-US" sz="2400" dirty="0" smtClean="0"/>
              <a:t> son </a:t>
            </a:r>
            <a:r>
              <a:rPr lang="en-US" sz="2400" dirty="0" err="1" smtClean="0"/>
              <a:t>üç</a:t>
            </a:r>
            <a:r>
              <a:rPr lang="en-US" sz="2400" dirty="0" smtClean="0"/>
              <a:t> </a:t>
            </a:r>
            <a:r>
              <a:rPr lang="en-US" sz="2400" dirty="0" err="1" smtClean="0"/>
              <a:t>yıllık</a:t>
            </a:r>
            <a:r>
              <a:rPr lang="en-US" sz="2400" dirty="0" smtClean="0"/>
              <a:t> TÜM </a:t>
            </a:r>
            <a:r>
              <a:rPr lang="en-US" sz="2400" dirty="0" err="1" smtClean="0"/>
              <a:t>eposta</a:t>
            </a:r>
            <a:r>
              <a:rPr lang="en-US" sz="2400" dirty="0" smtClean="0"/>
              <a:t> </a:t>
            </a:r>
            <a:r>
              <a:rPr lang="en-US" sz="2400" dirty="0" err="1" smtClean="0"/>
              <a:t>haberleşmelerinin</a:t>
            </a:r>
            <a:r>
              <a:rPr lang="en-US" sz="2400" dirty="0" smtClean="0"/>
              <a:t> </a:t>
            </a:r>
            <a:r>
              <a:rPr lang="en-US" sz="2400" dirty="0" err="1" smtClean="0"/>
              <a:t>ibrazı</a:t>
            </a:r>
            <a:endParaRPr lang="en-US" sz="2400" dirty="0" smtClean="0"/>
          </a:p>
          <a:p>
            <a:pPr algn="just">
              <a:spcBef>
                <a:spcPts val="600"/>
              </a:spcBef>
              <a:spcAft>
                <a:spcPts val="1200"/>
              </a:spcAft>
            </a:pPr>
            <a:r>
              <a:rPr lang="en-US" sz="2800" dirty="0" err="1" smtClean="0"/>
              <a:t>Arama</a:t>
            </a:r>
            <a:r>
              <a:rPr lang="en-US" sz="2800" dirty="0" smtClean="0"/>
              <a:t> </a:t>
            </a:r>
            <a:r>
              <a:rPr lang="en-US" sz="2800" dirty="0" err="1" smtClean="0"/>
              <a:t>ve</a:t>
            </a:r>
            <a:r>
              <a:rPr lang="en-US" sz="2800" dirty="0" smtClean="0"/>
              <a:t> el </a:t>
            </a:r>
            <a:r>
              <a:rPr lang="en-US" sz="2800" dirty="0" err="1" smtClean="0"/>
              <a:t>koymadan</a:t>
            </a:r>
            <a:r>
              <a:rPr lang="en-US" sz="2800" dirty="0" smtClean="0"/>
              <a:t> </a:t>
            </a:r>
            <a:r>
              <a:rPr lang="en-US" sz="2800" dirty="0" err="1" smtClean="0"/>
              <a:t>daha</a:t>
            </a:r>
            <a:r>
              <a:rPr lang="en-US" sz="2800" dirty="0" smtClean="0"/>
              <a:t> </a:t>
            </a:r>
            <a:r>
              <a:rPr lang="en-US" sz="2800" dirty="0" err="1" smtClean="0"/>
              <a:t>az</a:t>
            </a:r>
            <a:r>
              <a:rPr lang="en-US" sz="2800" dirty="0" smtClean="0"/>
              <a:t> </a:t>
            </a:r>
            <a:r>
              <a:rPr lang="en-US" sz="2800" dirty="0" err="1" smtClean="0"/>
              <a:t>müdahale</a:t>
            </a:r>
            <a:r>
              <a:rPr lang="en-US" sz="2800" dirty="0" smtClean="0"/>
              <a:t> </a:t>
            </a:r>
            <a:r>
              <a:rPr lang="en-US" sz="2800" dirty="0" err="1" smtClean="0"/>
              <a:t>içerir</a:t>
            </a:r>
            <a:r>
              <a:rPr lang="en-US" sz="2800" dirty="0" smtClean="0"/>
              <a:t>.</a:t>
            </a:r>
          </a:p>
        </p:txBody>
      </p:sp>
      <p:sp>
        <p:nvSpPr>
          <p:cNvPr id="4" name="Slide Number Placeholder 3"/>
          <p:cNvSpPr>
            <a:spLocks noGrp="1"/>
          </p:cNvSpPr>
          <p:nvPr>
            <p:ph type="sldNum" sz="quarter" idx="12"/>
          </p:nvPr>
        </p:nvSpPr>
        <p:spPr>
          <a:xfrm>
            <a:off x="6568190" y="6356350"/>
            <a:ext cx="2133600" cy="365125"/>
          </a:xfrm>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48</a:t>
            </a:fld>
            <a:endParaRPr lang="en-US" dirty="0">
              <a:solidFill>
                <a:schemeClr val="tx1"/>
              </a:solidFill>
            </a:endParaRPr>
          </a:p>
        </p:txBody>
      </p:sp>
    </p:spTree>
    <p:extLst>
      <p:ext uri="{BB962C8B-B14F-4D97-AF65-F5344CB8AC3E}">
        <p14:creationId xmlns:p14="http://schemas.microsoft.com/office/powerpoint/2010/main" val="17062588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tr-TR" sz="2800" dirty="0"/>
              <a:t>Taraflardan her biri, yetkili makamların:</a:t>
            </a:r>
          </a:p>
          <a:p>
            <a:pPr marL="914400" lvl="1" indent="-514350" algn="just" eaLnBrk="1" fontAlgn="auto" hangingPunct="1">
              <a:spcBef>
                <a:spcPts val="600"/>
              </a:spcBef>
              <a:spcAft>
                <a:spcPts val="1200"/>
              </a:spcAft>
              <a:buFont typeface="+mj-lt"/>
              <a:buAutoNum type="alphaLcParenR"/>
              <a:defRPr/>
            </a:pPr>
            <a:r>
              <a:rPr lang="tr-TR" sz="2400" dirty="0" smtClean="0"/>
              <a:t>ülkesindeki </a:t>
            </a:r>
            <a:r>
              <a:rPr lang="tr-TR" sz="2400" dirty="0"/>
              <a:t>bir şahsa, o şahsın </a:t>
            </a:r>
            <a:r>
              <a:rPr lang="tr-TR" sz="3500" b="1" dirty="0">
                <a:solidFill>
                  <a:srgbClr val="FF0000"/>
                </a:solidFill>
              </a:rPr>
              <a:t>zilyetliği veya denetiminde </a:t>
            </a:r>
            <a:r>
              <a:rPr lang="tr-TR" sz="2400" dirty="0"/>
              <a:t>bulunan, bir bilgisayar sisteminde veya bilgisayar verilerini depolama aygıtında depolanan, belirlenmiş bilgisayar verisini </a:t>
            </a:r>
            <a:r>
              <a:rPr lang="tr-TR" sz="2400" dirty="0" smtClean="0"/>
              <a:t>ibraz </a:t>
            </a:r>
            <a:r>
              <a:rPr lang="tr-TR" sz="2400" dirty="0"/>
              <a:t>etmesi için; ve</a:t>
            </a:r>
          </a:p>
          <a:p>
            <a:pPr marL="914400" lvl="1" indent="-514350" algn="just" eaLnBrk="1" fontAlgn="auto" hangingPunct="1">
              <a:spcBef>
                <a:spcPts val="600"/>
              </a:spcBef>
              <a:spcAft>
                <a:spcPts val="1200"/>
              </a:spcAft>
              <a:buFont typeface="+mj-lt"/>
              <a:buAutoNum type="alphaLcParenR"/>
              <a:defRPr/>
            </a:pPr>
            <a:r>
              <a:rPr lang="tr-TR" sz="2400" dirty="0"/>
              <a:t>ilgili Tarafın ülkesinde hizmet sunan bir hizmet sağlayıcıya, söz konusu hizmet sağlayıcının zilyetliği veya denetiminde bulunan hizmetlere ilişkin abone bilgilerini </a:t>
            </a:r>
            <a:r>
              <a:rPr lang="tr-TR" sz="2400" dirty="0" smtClean="0"/>
              <a:t>ibraz </a:t>
            </a:r>
            <a:r>
              <a:rPr lang="tr-TR" sz="2400" dirty="0"/>
              <a:t>etmesi için;</a:t>
            </a:r>
            <a:endParaRPr lang="tr-TR" dirty="0"/>
          </a:p>
          <a:p>
            <a:pPr marL="0" indent="0" algn="just" eaLnBrk="1" fontAlgn="auto" hangingPunct="1">
              <a:spcBef>
                <a:spcPts val="600"/>
              </a:spcBef>
              <a:spcAft>
                <a:spcPts val="1200"/>
              </a:spcAft>
              <a:buNone/>
              <a:defRPr/>
            </a:pPr>
            <a:r>
              <a:rPr lang="tr-TR" sz="2800" dirty="0"/>
              <a:t>talimat verme yetkisine sahip olmaları için gerekli olabilecek yasama tedbirlerini ve diğer tedbirleri kabul edecektir</a:t>
            </a:r>
            <a:r>
              <a:rPr lang="tr-TR" sz="2800" dirty="0" smtClean="0"/>
              <a:t>.</a:t>
            </a:r>
            <a:endParaRPr lang="tr-TR" sz="2800" dirty="0"/>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err="1"/>
              <a:t>Madde</a:t>
            </a:r>
            <a:r>
              <a:rPr lang="en-GB" sz="3400" b="1" dirty="0"/>
              <a:t> 18 – </a:t>
            </a:r>
            <a:r>
              <a:rPr lang="en-GB" sz="3400" b="1" dirty="0" err="1"/>
              <a:t>İbraz</a:t>
            </a:r>
            <a:r>
              <a:rPr lang="en-GB" sz="3400" b="1" dirty="0"/>
              <a:t> </a:t>
            </a:r>
            <a:r>
              <a:rPr lang="en-GB" sz="3400" b="1" dirty="0" err="1"/>
              <a:t>Emri</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49</a:t>
            </a:fld>
            <a:endParaRPr lang="en-US" dirty="0">
              <a:solidFill>
                <a:schemeClr val="tx1"/>
              </a:solidFill>
            </a:endParaRPr>
          </a:p>
        </p:txBody>
      </p:sp>
    </p:spTree>
    <p:extLst>
      <p:ext uri="{BB962C8B-B14F-4D97-AF65-F5344CB8AC3E}">
        <p14:creationId xmlns:p14="http://schemas.microsoft.com/office/powerpoint/2010/main" val="17410981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en-GB" sz="3600" b="1" dirty="0" err="1" smtClean="0"/>
              <a:t>Bölüm</a:t>
            </a:r>
            <a:r>
              <a:rPr lang="en-GB" sz="3600" b="1" dirty="0" smtClean="0"/>
              <a:t> </a:t>
            </a:r>
            <a:r>
              <a:rPr lang="en-GB" sz="3600" b="1" dirty="0" err="1" smtClean="0"/>
              <a:t>Bir</a:t>
            </a:r>
            <a:r>
              <a:rPr lang="en-GB" sz="3600" b="1" dirty="0" smtClean="0"/>
              <a:t/>
            </a:r>
            <a:br>
              <a:rPr lang="en-GB" sz="3600" b="1" dirty="0" smtClean="0"/>
            </a:br>
            <a:r>
              <a:rPr lang="en-GB" sz="3600" b="1" dirty="0" err="1" smtClean="0"/>
              <a:t>Budapeşte</a:t>
            </a:r>
            <a:r>
              <a:rPr lang="en-GB" sz="3600" b="1" dirty="0" smtClean="0"/>
              <a:t> </a:t>
            </a:r>
            <a:r>
              <a:rPr lang="en-GB" sz="3600" b="1" dirty="0" err="1" smtClean="0"/>
              <a:t>Sözleşmesi’ndeki</a:t>
            </a:r>
            <a:r>
              <a:rPr lang="en-GB" sz="3600" b="1" dirty="0" smtClean="0"/>
              <a:t> </a:t>
            </a:r>
            <a:r>
              <a:rPr lang="en-GB" sz="3600" b="1" dirty="0" err="1" smtClean="0"/>
              <a:t>Usul</a:t>
            </a:r>
            <a:r>
              <a:rPr lang="en-GB" sz="3600" b="1" dirty="0" smtClean="0"/>
              <a:t> </a:t>
            </a:r>
            <a:r>
              <a:rPr lang="en-GB" sz="3600" b="1" dirty="0" err="1" smtClean="0"/>
              <a:t>Hükümleri</a:t>
            </a:r>
            <a:endParaRPr lang="en-GB" sz="4500" dirty="0" smtClean="0"/>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Zilyetlik</a:t>
            </a:r>
            <a:r>
              <a:rPr lang="en-US" sz="3600" b="1" dirty="0" smtClean="0"/>
              <a:t> </a:t>
            </a:r>
            <a:r>
              <a:rPr lang="en-US" sz="3600" b="1" dirty="0" err="1" smtClean="0"/>
              <a:t>veya</a:t>
            </a:r>
            <a:r>
              <a:rPr lang="en-US" sz="3600" b="1" dirty="0" smtClean="0"/>
              <a:t> </a:t>
            </a:r>
            <a:r>
              <a:rPr lang="en-US" sz="3600" b="1" dirty="0" err="1" smtClean="0"/>
              <a:t>denetim</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spcBef>
                <a:spcPts val="600"/>
              </a:spcBef>
              <a:spcAft>
                <a:spcPts val="1200"/>
              </a:spcAft>
            </a:pPr>
            <a:r>
              <a:rPr lang="en-US" dirty="0" err="1"/>
              <a:t>Söz</a:t>
            </a:r>
            <a:r>
              <a:rPr lang="en-US" dirty="0"/>
              <a:t> </a:t>
            </a:r>
            <a:r>
              <a:rPr lang="en-US" dirty="0" err="1"/>
              <a:t>konusu</a:t>
            </a:r>
            <a:r>
              <a:rPr lang="en-US" dirty="0"/>
              <a:t> </a:t>
            </a:r>
            <a:r>
              <a:rPr lang="en-US" dirty="0" err="1"/>
              <a:t>verilerin</a:t>
            </a:r>
            <a:r>
              <a:rPr lang="en-US" dirty="0"/>
              <a:t> </a:t>
            </a:r>
            <a:r>
              <a:rPr lang="en-US" dirty="0" err="1"/>
              <a:t>fiziksel</a:t>
            </a:r>
            <a:r>
              <a:rPr lang="en-US" dirty="0"/>
              <a:t> </a:t>
            </a:r>
            <a:r>
              <a:rPr lang="en-US" dirty="0" err="1"/>
              <a:t>olarak</a:t>
            </a:r>
            <a:r>
              <a:rPr lang="en-US" dirty="0"/>
              <a:t> </a:t>
            </a:r>
            <a:r>
              <a:rPr lang="en-US" dirty="0" err="1"/>
              <a:t>bulundurulması</a:t>
            </a:r>
            <a:r>
              <a:rPr lang="en-US" dirty="0"/>
              <a:t>, VEYA</a:t>
            </a:r>
          </a:p>
          <a:p>
            <a:pPr algn="just">
              <a:spcBef>
                <a:spcPts val="600"/>
              </a:spcBef>
              <a:spcAft>
                <a:spcPts val="1200"/>
              </a:spcAft>
            </a:pPr>
            <a:r>
              <a:rPr lang="en-US" dirty="0" err="1"/>
              <a:t>Söz</a:t>
            </a:r>
            <a:r>
              <a:rPr lang="en-US" dirty="0"/>
              <a:t> </a:t>
            </a:r>
            <a:r>
              <a:rPr lang="en-US" dirty="0" err="1"/>
              <a:t>konusu</a:t>
            </a:r>
            <a:r>
              <a:rPr lang="en-US" dirty="0"/>
              <a:t> </a:t>
            </a:r>
            <a:r>
              <a:rPr lang="en-US" dirty="0" err="1"/>
              <a:t>veriler</a:t>
            </a:r>
            <a:r>
              <a:rPr lang="en-US" dirty="0"/>
              <a:t> </a:t>
            </a:r>
            <a:r>
              <a:rPr lang="en-US" dirty="0" err="1"/>
              <a:t>üzerinde</a:t>
            </a:r>
            <a:r>
              <a:rPr lang="en-US" dirty="0"/>
              <a:t> </a:t>
            </a:r>
            <a:r>
              <a:rPr lang="en-US" dirty="0" err="1"/>
              <a:t>serbest</a:t>
            </a:r>
            <a:r>
              <a:rPr lang="en-US" dirty="0"/>
              <a:t> </a:t>
            </a:r>
            <a:r>
              <a:rPr lang="en-US" dirty="0" err="1"/>
              <a:t>denetim</a:t>
            </a:r>
            <a:r>
              <a:rPr lang="en-US" dirty="0"/>
              <a:t> (“</a:t>
            </a:r>
            <a:r>
              <a:rPr lang="en-US" dirty="0" err="1"/>
              <a:t>kanun</a:t>
            </a:r>
            <a:r>
              <a:rPr lang="en-US" dirty="0"/>
              <a:t> </a:t>
            </a:r>
            <a:r>
              <a:rPr lang="en-US" dirty="0" err="1"/>
              <a:t>yoluyla</a:t>
            </a:r>
            <a:r>
              <a:rPr lang="en-US" dirty="0"/>
              <a:t> </a:t>
            </a:r>
            <a:r>
              <a:rPr lang="en-US" dirty="0" err="1"/>
              <a:t>zilyetlik</a:t>
            </a:r>
            <a:r>
              <a:rPr lang="en-US" dirty="0"/>
              <a:t>”)</a:t>
            </a:r>
          </a:p>
          <a:p>
            <a:pPr algn="just">
              <a:spcBef>
                <a:spcPts val="600"/>
              </a:spcBef>
              <a:spcAft>
                <a:spcPts val="1200"/>
              </a:spcAft>
            </a:pPr>
            <a:r>
              <a:rPr lang="en-US" dirty="0" err="1"/>
              <a:t>Meşru</a:t>
            </a:r>
            <a:r>
              <a:rPr lang="en-US" dirty="0"/>
              <a:t> </a:t>
            </a:r>
            <a:r>
              <a:rPr lang="en-US" dirty="0" err="1"/>
              <a:t>olarak</a:t>
            </a:r>
            <a:r>
              <a:rPr lang="en-US" dirty="0"/>
              <a:t> </a:t>
            </a:r>
            <a:r>
              <a:rPr lang="en-US" dirty="0" err="1" smtClean="0"/>
              <a:t>denetlenmeyen</a:t>
            </a:r>
            <a:r>
              <a:rPr lang="en-US" dirty="0" smtClean="0"/>
              <a:t> </a:t>
            </a:r>
            <a:r>
              <a:rPr lang="en-US" dirty="0" err="1"/>
              <a:t>ancak</a:t>
            </a:r>
            <a:r>
              <a:rPr lang="en-US" dirty="0"/>
              <a:t> </a:t>
            </a:r>
            <a:r>
              <a:rPr lang="en-US" dirty="0" err="1"/>
              <a:t>uzaktan</a:t>
            </a:r>
            <a:r>
              <a:rPr lang="en-US" dirty="0"/>
              <a:t> </a:t>
            </a:r>
            <a:r>
              <a:rPr lang="en-US" dirty="0" err="1"/>
              <a:t>depolanan</a:t>
            </a:r>
            <a:r>
              <a:rPr lang="en-US" dirty="0"/>
              <a:t> </a:t>
            </a:r>
            <a:r>
              <a:rPr lang="en-US" dirty="0" err="1"/>
              <a:t>verilere</a:t>
            </a:r>
            <a:r>
              <a:rPr lang="en-US" dirty="0"/>
              <a:t> </a:t>
            </a:r>
            <a:r>
              <a:rPr lang="en-US" dirty="0" err="1"/>
              <a:t>erişimi</a:t>
            </a:r>
            <a:r>
              <a:rPr lang="en-US" dirty="0"/>
              <a:t> </a:t>
            </a:r>
            <a:r>
              <a:rPr lang="en-US" dirty="0" err="1"/>
              <a:t>sağlayan</a:t>
            </a:r>
            <a:r>
              <a:rPr lang="en-US" dirty="0"/>
              <a:t> </a:t>
            </a:r>
            <a:r>
              <a:rPr lang="en-US" dirty="0" err="1"/>
              <a:t>teknik</a:t>
            </a:r>
            <a:r>
              <a:rPr lang="en-US" dirty="0"/>
              <a:t> </a:t>
            </a:r>
            <a:r>
              <a:rPr lang="en-US" dirty="0" err="1"/>
              <a:t>becerileri</a:t>
            </a:r>
            <a:r>
              <a:rPr lang="en-US" dirty="0"/>
              <a:t> </a:t>
            </a:r>
            <a:r>
              <a:rPr lang="en-US" dirty="0" err="1" smtClean="0"/>
              <a:t>içermez</a:t>
            </a:r>
            <a:r>
              <a:rPr lang="en-US" dirty="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50</a:t>
            </a:fld>
            <a:endParaRPr lang="en-US" dirty="0">
              <a:solidFill>
                <a:schemeClr val="tx1"/>
              </a:solidFill>
            </a:endParaRPr>
          </a:p>
        </p:txBody>
      </p:sp>
    </p:spTree>
    <p:extLst>
      <p:ext uri="{BB962C8B-B14F-4D97-AF65-F5344CB8AC3E}">
        <p14:creationId xmlns:p14="http://schemas.microsoft.com/office/powerpoint/2010/main" val="550241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lnSpcReduction="10000"/>
          </a:bodyPr>
          <a:lstStyle/>
          <a:p>
            <a:pPr marL="514350" indent="-514350" algn="just" eaLnBrk="1" fontAlgn="auto" hangingPunct="1">
              <a:spcBef>
                <a:spcPts val="600"/>
              </a:spcBef>
              <a:spcAft>
                <a:spcPts val="1200"/>
              </a:spcAft>
              <a:buFont typeface="+mj-lt"/>
              <a:buAutoNum type="arabicPeriod"/>
              <a:defRPr/>
            </a:pPr>
            <a:r>
              <a:rPr lang="tr-TR" sz="2800" dirty="0"/>
              <a:t>Taraflardan her biri, yetkili makamların:</a:t>
            </a:r>
          </a:p>
          <a:p>
            <a:pPr marL="914400" lvl="1" indent="-514350" algn="just" eaLnBrk="1" fontAlgn="auto" hangingPunct="1">
              <a:spcBef>
                <a:spcPts val="600"/>
              </a:spcBef>
              <a:spcAft>
                <a:spcPts val="1200"/>
              </a:spcAft>
              <a:buFont typeface="+mj-lt"/>
              <a:buAutoNum type="alphaLcParenR"/>
              <a:defRPr/>
            </a:pPr>
            <a:r>
              <a:rPr lang="tr-TR" sz="2400" dirty="0" smtClean="0"/>
              <a:t>ülkesindeki </a:t>
            </a:r>
            <a:r>
              <a:rPr lang="tr-TR" sz="2400" dirty="0"/>
              <a:t>bir şahsa, o şahsın zilyetliği veya denetiminde bulunan, </a:t>
            </a:r>
            <a:r>
              <a:rPr lang="tr-TR" sz="3200" b="1" dirty="0">
                <a:solidFill>
                  <a:srgbClr val="FF0000"/>
                </a:solidFill>
              </a:rPr>
              <a:t>bir bilgisayar sisteminde veya bilgisayar verilerini depolama aygıtında depolanan</a:t>
            </a:r>
            <a:r>
              <a:rPr lang="tr-TR" sz="2400" dirty="0"/>
              <a:t>, belirlenmiş bilgisayar verisini </a:t>
            </a:r>
            <a:r>
              <a:rPr lang="tr-TR" sz="2400" dirty="0" smtClean="0"/>
              <a:t>ibraz </a:t>
            </a:r>
            <a:r>
              <a:rPr lang="tr-TR" sz="2400" dirty="0"/>
              <a:t>etmesi için; ve</a:t>
            </a:r>
          </a:p>
          <a:p>
            <a:pPr marL="914400" lvl="1" indent="-514350" algn="just" eaLnBrk="1" fontAlgn="auto" hangingPunct="1">
              <a:spcBef>
                <a:spcPts val="600"/>
              </a:spcBef>
              <a:spcAft>
                <a:spcPts val="1200"/>
              </a:spcAft>
              <a:buFont typeface="+mj-lt"/>
              <a:buAutoNum type="alphaLcParenR"/>
              <a:defRPr/>
            </a:pPr>
            <a:r>
              <a:rPr lang="tr-TR" sz="2400" dirty="0"/>
              <a:t>ilgili Tarafın ülkesinde hizmet sunan bir hizmet sağlayıcıya, söz konusu hizmet sağlayıcının zilyetliği veya denetiminde bulunan hizmetlere ilişkin abone bilgilerini </a:t>
            </a:r>
            <a:r>
              <a:rPr lang="tr-TR" sz="2400" dirty="0" smtClean="0"/>
              <a:t>ibraz </a:t>
            </a:r>
            <a:r>
              <a:rPr lang="tr-TR" sz="2400" dirty="0"/>
              <a:t>etmesi için;</a:t>
            </a:r>
            <a:endParaRPr lang="tr-TR" dirty="0"/>
          </a:p>
          <a:p>
            <a:pPr marL="0" indent="0" algn="just" eaLnBrk="1" fontAlgn="auto" hangingPunct="1">
              <a:spcBef>
                <a:spcPts val="600"/>
              </a:spcBef>
              <a:spcAft>
                <a:spcPts val="1200"/>
              </a:spcAft>
              <a:buNone/>
              <a:defRPr/>
            </a:pPr>
            <a:r>
              <a:rPr lang="tr-TR" sz="2800" dirty="0"/>
              <a:t>talimat verme yetkisine sahip olmaları için gerekli olabilecek yasama tedbirlerini ve diğer tedbirleri kabul edecektir.</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err="1"/>
              <a:t>Madde</a:t>
            </a:r>
            <a:r>
              <a:rPr lang="en-GB" sz="3400" b="1" dirty="0"/>
              <a:t> 18 – </a:t>
            </a:r>
            <a:r>
              <a:rPr lang="en-GB" sz="3400" b="1" dirty="0" err="1"/>
              <a:t>İbraz</a:t>
            </a:r>
            <a:r>
              <a:rPr lang="en-GB" sz="3400" b="1" dirty="0"/>
              <a:t> </a:t>
            </a:r>
            <a:r>
              <a:rPr lang="en-GB" sz="3400" b="1" dirty="0" err="1"/>
              <a:t>Emri</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51</a:t>
            </a:fld>
            <a:endParaRPr lang="en-US" dirty="0">
              <a:solidFill>
                <a:schemeClr val="tx1"/>
              </a:solidFill>
            </a:endParaRPr>
          </a:p>
        </p:txBody>
      </p:sp>
    </p:spTree>
    <p:extLst>
      <p:ext uri="{BB962C8B-B14F-4D97-AF65-F5344CB8AC3E}">
        <p14:creationId xmlns:p14="http://schemas.microsoft.com/office/powerpoint/2010/main" val="40744000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Bir</a:t>
            </a:r>
            <a:r>
              <a:rPr lang="en-US" sz="3600" b="1" dirty="0" smtClean="0"/>
              <a:t> </a:t>
            </a:r>
            <a:r>
              <a:rPr lang="en-US" sz="3600" b="1" dirty="0" err="1" smtClean="0"/>
              <a:t>bilgisayar</a:t>
            </a:r>
            <a:r>
              <a:rPr lang="en-US" sz="3600" b="1" dirty="0" smtClean="0"/>
              <a:t> </a:t>
            </a:r>
            <a:r>
              <a:rPr lang="en-US" sz="3600" b="1" dirty="0" err="1" smtClean="0"/>
              <a:t>sisteminde</a:t>
            </a:r>
            <a:r>
              <a:rPr lang="en-US" sz="3600" b="1" dirty="0" smtClean="0"/>
              <a:t> </a:t>
            </a:r>
            <a:r>
              <a:rPr lang="en-US" sz="3600" b="1" dirty="0" err="1" smtClean="0"/>
              <a:t>depolanmış</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r>
              <a:rPr lang="en-US" dirty="0" err="1" smtClean="0"/>
              <a:t>Sadece</a:t>
            </a:r>
            <a:r>
              <a:rPr lang="en-US" dirty="0" smtClean="0"/>
              <a:t> </a:t>
            </a:r>
            <a:r>
              <a:rPr lang="en-US" dirty="0" err="1" smtClean="0"/>
              <a:t>aşağıda</a:t>
            </a:r>
            <a:r>
              <a:rPr lang="en-US" dirty="0" smtClean="0"/>
              <a:t> </a:t>
            </a:r>
            <a:r>
              <a:rPr lang="en-US" dirty="0" err="1" smtClean="0"/>
              <a:t>sayılan</a:t>
            </a:r>
            <a:r>
              <a:rPr lang="en-US" dirty="0" smtClean="0"/>
              <a:t> </a:t>
            </a:r>
            <a:r>
              <a:rPr lang="en-US" dirty="0" err="1" smtClean="0"/>
              <a:t>depolanmış</a:t>
            </a:r>
            <a:r>
              <a:rPr lang="en-US" dirty="0" smtClean="0"/>
              <a:t> (</a:t>
            </a:r>
            <a:r>
              <a:rPr lang="en-US" dirty="0" err="1" smtClean="0"/>
              <a:t>mevcut</a:t>
            </a:r>
            <a:r>
              <a:rPr lang="en-US" dirty="0" smtClean="0"/>
              <a:t>) </a:t>
            </a:r>
            <a:r>
              <a:rPr lang="en-US" dirty="0" err="1" smtClean="0"/>
              <a:t>verilerin</a:t>
            </a:r>
            <a:r>
              <a:rPr lang="en-US" dirty="0" smtClean="0"/>
              <a:t> </a:t>
            </a:r>
            <a:r>
              <a:rPr lang="en-US" dirty="0" err="1" smtClean="0"/>
              <a:t>ibrazı</a:t>
            </a:r>
            <a:r>
              <a:rPr lang="en-US" dirty="0" smtClean="0"/>
              <a:t>:</a:t>
            </a:r>
          </a:p>
          <a:p>
            <a:pPr lvl="1" algn="just"/>
            <a:r>
              <a:rPr lang="en-US" dirty="0" err="1" smtClean="0"/>
              <a:t>Bilgisayar</a:t>
            </a:r>
            <a:r>
              <a:rPr lang="en-US" dirty="0" smtClean="0"/>
              <a:t> </a:t>
            </a:r>
            <a:r>
              <a:rPr lang="en-US" dirty="0" err="1" smtClean="0"/>
              <a:t>sisteminde</a:t>
            </a:r>
            <a:endParaRPr lang="en-US" dirty="0" smtClean="0"/>
          </a:p>
          <a:p>
            <a:pPr lvl="1" algn="just"/>
            <a:r>
              <a:rPr lang="en-US" dirty="0" err="1" smtClean="0"/>
              <a:t>Bilgisayar</a:t>
            </a:r>
            <a:r>
              <a:rPr lang="en-US" dirty="0" smtClean="0"/>
              <a:t> </a:t>
            </a:r>
            <a:r>
              <a:rPr lang="en-US" dirty="0" err="1" smtClean="0"/>
              <a:t>verilerini</a:t>
            </a:r>
            <a:r>
              <a:rPr lang="en-US" dirty="0" smtClean="0"/>
              <a:t> </a:t>
            </a:r>
            <a:r>
              <a:rPr lang="en-US" dirty="0" err="1" smtClean="0"/>
              <a:t>depolama</a:t>
            </a:r>
            <a:r>
              <a:rPr lang="en-US" dirty="0" smtClean="0"/>
              <a:t> </a:t>
            </a:r>
            <a:r>
              <a:rPr lang="en-US" dirty="0" err="1" smtClean="0"/>
              <a:t>aygıtında</a:t>
            </a:r>
            <a:endParaRPr lang="en-US" dirty="0" smtClean="0"/>
          </a:p>
          <a:p>
            <a:pPr lvl="1" algn="just"/>
            <a:endParaRPr lang="en-US" sz="2600" dirty="0"/>
          </a:p>
          <a:p>
            <a:pPr algn="just"/>
            <a:r>
              <a:rPr lang="en-US" dirty="0" err="1" smtClean="0"/>
              <a:t>Verileri</a:t>
            </a:r>
            <a:r>
              <a:rPr lang="en-US" dirty="0" smtClean="0"/>
              <a:t> </a:t>
            </a:r>
            <a:r>
              <a:rPr lang="en-US" dirty="0" err="1" smtClean="0"/>
              <a:t>muhafaza</a:t>
            </a:r>
            <a:r>
              <a:rPr lang="en-US" dirty="0" smtClean="0"/>
              <a:t> </a:t>
            </a:r>
            <a:r>
              <a:rPr lang="en-US" dirty="0" err="1" smtClean="0"/>
              <a:t>yükümlülüğü</a:t>
            </a:r>
            <a:r>
              <a:rPr lang="en-US" dirty="0" smtClean="0"/>
              <a:t> </a:t>
            </a:r>
            <a:r>
              <a:rPr lang="en-US" dirty="0" err="1" smtClean="0"/>
              <a:t>getirmez</a:t>
            </a:r>
            <a:r>
              <a:rPr lang="en-US" dirty="0" smtClean="0"/>
              <a:t>.</a:t>
            </a:r>
          </a:p>
          <a:p>
            <a:pPr algn="just"/>
            <a:endParaRPr lang="en-US" sz="2600" dirty="0"/>
          </a:p>
          <a:p>
            <a:pPr algn="just"/>
            <a:r>
              <a:rPr lang="en-US" dirty="0" err="1" smtClean="0"/>
              <a:t>Oysa</a:t>
            </a:r>
            <a:r>
              <a:rPr lang="en-US" dirty="0" smtClean="0"/>
              <a:t> </a:t>
            </a:r>
            <a:r>
              <a:rPr lang="en-US" dirty="0" err="1" smtClean="0"/>
              <a:t>yetkinin</a:t>
            </a:r>
            <a:r>
              <a:rPr lang="en-US" dirty="0" smtClean="0"/>
              <a:t> </a:t>
            </a:r>
            <a:r>
              <a:rPr lang="en-US" dirty="0" err="1" smtClean="0"/>
              <a:t>etkili</a:t>
            </a:r>
            <a:r>
              <a:rPr lang="en-US" dirty="0" smtClean="0"/>
              <a:t> </a:t>
            </a:r>
            <a:r>
              <a:rPr lang="en-US" dirty="0" err="1" smtClean="0"/>
              <a:t>olabilmesi</a:t>
            </a:r>
            <a:r>
              <a:rPr lang="en-US" dirty="0" smtClean="0"/>
              <a:t> </a:t>
            </a:r>
            <a:r>
              <a:rPr lang="en-US" dirty="0" err="1" smtClean="0"/>
              <a:t>için</a:t>
            </a:r>
            <a:r>
              <a:rPr lang="en-US" dirty="0" smtClean="0"/>
              <a:t> </a:t>
            </a:r>
            <a:r>
              <a:rPr lang="en-US" dirty="0" err="1" smtClean="0"/>
              <a:t>muhafaza</a:t>
            </a:r>
            <a:r>
              <a:rPr lang="en-US" dirty="0" smtClean="0"/>
              <a:t> </a:t>
            </a:r>
            <a:r>
              <a:rPr lang="en-US" dirty="0" err="1" smtClean="0"/>
              <a:t>gereklidir</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52</a:t>
            </a:fld>
            <a:endParaRPr lang="en-US" dirty="0">
              <a:solidFill>
                <a:schemeClr val="tx1"/>
              </a:solidFill>
            </a:endParaRPr>
          </a:p>
        </p:txBody>
      </p:sp>
    </p:spTree>
    <p:extLst>
      <p:ext uri="{BB962C8B-B14F-4D97-AF65-F5344CB8AC3E}">
        <p14:creationId xmlns:p14="http://schemas.microsoft.com/office/powerpoint/2010/main" val="276275808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tr-TR" sz="2800" dirty="0"/>
              <a:t>Taraflardan her biri, yetkili makamların:</a:t>
            </a:r>
          </a:p>
          <a:p>
            <a:pPr marL="914400" lvl="1" indent="-514350" algn="just" eaLnBrk="1" fontAlgn="auto" hangingPunct="1">
              <a:spcBef>
                <a:spcPts val="600"/>
              </a:spcBef>
              <a:spcAft>
                <a:spcPts val="1200"/>
              </a:spcAft>
              <a:buFont typeface="+mj-lt"/>
              <a:buAutoNum type="alphaLcParenR"/>
              <a:defRPr/>
            </a:pPr>
            <a:r>
              <a:rPr lang="tr-TR" sz="2400" dirty="0" smtClean="0"/>
              <a:t>ülkesindeki </a:t>
            </a:r>
            <a:r>
              <a:rPr lang="tr-TR" sz="2400" dirty="0"/>
              <a:t>bir şahsa, o şahsın zilyetliği veya denetiminde bulunan, bir bilgisayar sisteminde veya bilgisayar verilerini depolama aygıtında depolanan, belirlenmiş bilgisayar verisini </a:t>
            </a:r>
            <a:r>
              <a:rPr lang="tr-TR" sz="2400" dirty="0" smtClean="0"/>
              <a:t>ibraz </a:t>
            </a:r>
            <a:r>
              <a:rPr lang="tr-TR" sz="2400" dirty="0"/>
              <a:t>etmesi için; ve</a:t>
            </a:r>
          </a:p>
          <a:p>
            <a:pPr marL="914400" lvl="1" indent="-514350" algn="just" eaLnBrk="1" fontAlgn="auto" hangingPunct="1">
              <a:spcBef>
                <a:spcPts val="600"/>
              </a:spcBef>
              <a:spcAft>
                <a:spcPts val="1200"/>
              </a:spcAft>
              <a:buFont typeface="+mj-lt"/>
              <a:buAutoNum type="alphaLcParenR"/>
              <a:defRPr/>
            </a:pPr>
            <a:r>
              <a:rPr lang="tr-TR" sz="2400" dirty="0"/>
              <a:t>ilgili Tarafın ülkesinde hizmet sunan </a:t>
            </a:r>
            <a:r>
              <a:rPr lang="tr-TR" sz="3200" b="1" dirty="0">
                <a:solidFill>
                  <a:srgbClr val="FF0000"/>
                </a:solidFill>
              </a:rPr>
              <a:t>bir hizmet sağlayıcıya</a:t>
            </a:r>
            <a:r>
              <a:rPr lang="tr-TR" sz="2400" dirty="0"/>
              <a:t>, söz konusu hizmet sağlayıcının zilyetliği veya denetiminde bulunan hizmetlere ilişkin abone bilgilerini </a:t>
            </a:r>
            <a:r>
              <a:rPr lang="tr-TR" sz="2400" dirty="0" smtClean="0"/>
              <a:t>ibraz </a:t>
            </a:r>
            <a:r>
              <a:rPr lang="tr-TR" sz="2400" dirty="0"/>
              <a:t>etmesi için;</a:t>
            </a:r>
            <a:endParaRPr lang="tr-TR" dirty="0"/>
          </a:p>
          <a:p>
            <a:pPr marL="0" indent="0" algn="just" eaLnBrk="1" fontAlgn="auto" hangingPunct="1">
              <a:spcBef>
                <a:spcPts val="600"/>
              </a:spcBef>
              <a:spcAft>
                <a:spcPts val="1200"/>
              </a:spcAft>
              <a:buNone/>
              <a:defRPr/>
            </a:pPr>
            <a:r>
              <a:rPr lang="tr-TR" sz="2800" dirty="0"/>
              <a:t>talimat verme yetkisine sahip olmaları için gerekli olabilecek yasama tedbirlerini ve diğer tedbirleri kabul edecektir.</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err="1"/>
              <a:t>Madde</a:t>
            </a:r>
            <a:r>
              <a:rPr lang="en-GB" sz="3400" b="1" dirty="0"/>
              <a:t> 18 – </a:t>
            </a:r>
            <a:r>
              <a:rPr lang="en-GB" sz="3400" b="1" dirty="0" err="1"/>
              <a:t>İbraz</a:t>
            </a:r>
            <a:r>
              <a:rPr lang="en-GB" sz="3400" b="1" dirty="0"/>
              <a:t> </a:t>
            </a:r>
            <a:r>
              <a:rPr lang="en-GB" sz="3400" b="1" dirty="0" err="1"/>
              <a:t>Emri</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53</a:t>
            </a:fld>
            <a:endParaRPr lang="en-US" dirty="0">
              <a:solidFill>
                <a:schemeClr val="tx1"/>
              </a:solidFill>
            </a:endParaRPr>
          </a:p>
        </p:txBody>
      </p:sp>
    </p:spTree>
    <p:extLst>
      <p:ext uri="{BB962C8B-B14F-4D97-AF65-F5344CB8AC3E}">
        <p14:creationId xmlns:p14="http://schemas.microsoft.com/office/powerpoint/2010/main" val="386809940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Hizmet</a:t>
            </a:r>
            <a:r>
              <a:rPr lang="en-US" sz="3600" b="1" dirty="0" smtClean="0"/>
              <a:t> </a:t>
            </a:r>
            <a:r>
              <a:rPr lang="en-US" sz="3600" b="1" dirty="0" err="1" smtClean="0"/>
              <a:t>Sağlayıcı</a:t>
            </a:r>
            <a:endParaRPr lang="en-US" sz="3600" b="1" dirty="0"/>
          </a:p>
        </p:txBody>
      </p:sp>
      <p:sp>
        <p:nvSpPr>
          <p:cNvPr id="3" name="Content Placeholder 2"/>
          <p:cNvSpPr>
            <a:spLocks noGrp="1"/>
          </p:cNvSpPr>
          <p:nvPr>
            <p:ph idx="1"/>
          </p:nvPr>
        </p:nvSpPr>
        <p:spPr>
          <a:xfrm>
            <a:off x="635000" y="1697038"/>
            <a:ext cx="8229600" cy="4525963"/>
          </a:xfrm>
        </p:spPr>
        <p:txBody>
          <a:bodyPr/>
          <a:lstStyle/>
          <a:p>
            <a:pPr algn="just">
              <a:spcBef>
                <a:spcPts val="600"/>
              </a:spcBef>
              <a:spcAft>
                <a:spcPts val="1200"/>
              </a:spcAft>
            </a:pPr>
            <a:r>
              <a:rPr lang="en-US" sz="2800" dirty="0" err="1" smtClean="0"/>
              <a:t>Aşağıdaki</a:t>
            </a:r>
            <a:r>
              <a:rPr lang="en-US" sz="2800" dirty="0" smtClean="0"/>
              <a:t> </a:t>
            </a:r>
            <a:r>
              <a:rPr lang="en-US" sz="2800" dirty="0" err="1" smtClean="0"/>
              <a:t>niteliği</a:t>
            </a:r>
            <a:r>
              <a:rPr lang="en-US" sz="2800" dirty="0" smtClean="0"/>
              <a:t> </a:t>
            </a:r>
            <a:r>
              <a:rPr lang="en-US" sz="2800" dirty="0" err="1" smtClean="0"/>
              <a:t>taşıyan</a:t>
            </a:r>
            <a:r>
              <a:rPr lang="en-US" sz="2800" dirty="0" smtClean="0"/>
              <a:t> </a:t>
            </a:r>
            <a:r>
              <a:rPr lang="en-US" sz="2800" dirty="0" err="1"/>
              <a:t>h</a:t>
            </a:r>
            <a:r>
              <a:rPr lang="en-US" sz="2800" dirty="0" err="1" smtClean="0"/>
              <a:t>erhangi</a:t>
            </a:r>
            <a:r>
              <a:rPr lang="en-US" sz="2800" dirty="0" smtClean="0"/>
              <a:t> </a:t>
            </a:r>
            <a:r>
              <a:rPr lang="en-US" sz="2800" dirty="0" err="1" smtClean="0"/>
              <a:t>bir</a:t>
            </a:r>
            <a:r>
              <a:rPr lang="en-US" sz="2800" dirty="0" smtClean="0"/>
              <a:t> </a:t>
            </a:r>
            <a:r>
              <a:rPr lang="en-US" sz="2800" dirty="0" err="1" smtClean="0"/>
              <a:t>özel</a:t>
            </a:r>
            <a:r>
              <a:rPr lang="en-US" sz="2800" dirty="0" smtClean="0"/>
              <a:t> </a:t>
            </a:r>
            <a:r>
              <a:rPr lang="en-US" sz="2800" dirty="0" err="1" smtClean="0"/>
              <a:t>veya</a:t>
            </a:r>
            <a:r>
              <a:rPr lang="en-US" sz="2800" dirty="0" smtClean="0"/>
              <a:t> </a:t>
            </a:r>
            <a:r>
              <a:rPr lang="en-US" sz="2800" dirty="0" err="1" smtClean="0"/>
              <a:t>kamu</a:t>
            </a:r>
            <a:r>
              <a:rPr lang="en-US" sz="2800" dirty="0" smtClean="0"/>
              <a:t> </a:t>
            </a:r>
            <a:r>
              <a:rPr lang="en-US" sz="2800" dirty="0" err="1" smtClean="0"/>
              <a:t>tüzel</a:t>
            </a:r>
            <a:r>
              <a:rPr lang="en-US" sz="2800" dirty="0" smtClean="0"/>
              <a:t> </a:t>
            </a:r>
            <a:r>
              <a:rPr lang="en-US" sz="2800" dirty="0" err="1" smtClean="0"/>
              <a:t>kişisini</a:t>
            </a:r>
            <a:r>
              <a:rPr lang="en-US" sz="2800" dirty="0" smtClean="0"/>
              <a:t> </a:t>
            </a:r>
            <a:r>
              <a:rPr lang="en-US" sz="2800" dirty="0" err="1" smtClean="0"/>
              <a:t>içerir</a:t>
            </a:r>
            <a:r>
              <a:rPr lang="en-US" sz="2800" dirty="0" smtClean="0"/>
              <a:t>: </a:t>
            </a:r>
          </a:p>
          <a:p>
            <a:pPr lvl="1" algn="just">
              <a:spcBef>
                <a:spcPts val="600"/>
              </a:spcBef>
              <a:spcAft>
                <a:spcPts val="1200"/>
              </a:spcAft>
            </a:pPr>
            <a:r>
              <a:rPr lang="en-US" sz="2400" dirty="0" err="1" smtClean="0"/>
              <a:t>Bilgisayar</a:t>
            </a:r>
            <a:r>
              <a:rPr lang="en-US" sz="2400" dirty="0" smtClean="0"/>
              <a:t> </a:t>
            </a:r>
            <a:r>
              <a:rPr lang="en-US" sz="2400" dirty="0" err="1" smtClean="0"/>
              <a:t>sistem</a:t>
            </a:r>
            <a:r>
              <a:rPr lang="en-US" sz="2400" dirty="0" smtClean="0"/>
              <a:t> </a:t>
            </a:r>
            <a:r>
              <a:rPr lang="en-US" sz="2400" dirty="0" err="1" smtClean="0"/>
              <a:t>aracılığıyla</a:t>
            </a:r>
            <a:r>
              <a:rPr lang="en-US" sz="2400" dirty="0" smtClean="0"/>
              <a:t> </a:t>
            </a:r>
            <a:r>
              <a:rPr lang="en-US" sz="2400" dirty="0" err="1" smtClean="0"/>
              <a:t>haberleşme</a:t>
            </a:r>
            <a:r>
              <a:rPr lang="en-US" sz="2400" dirty="0" smtClean="0"/>
              <a:t> </a:t>
            </a:r>
            <a:r>
              <a:rPr lang="en-US" sz="2400" dirty="0" err="1" smtClean="0"/>
              <a:t>becerisi</a:t>
            </a:r>
            <a:r>
              <a:rPr lang="en-US" sz="2400" dirty="0" smtClean="0"/>
              <a:t> </a:t>
            </a:r>
            <a:r>
              <a:rPr lang="en-US" sz="2400" dirty="0" err="1" smtClean="0"/>
              <a:t>sağlayan</a:t>
            </a:r>
            <a:r>
              <a:rPr lang="en-US" sz="2400" dirty="0" smtClean="0"/>
              <a:t>; YA DA</a:t>
            </a:r>
          </a:p>
          <a:p>
            <a:pPr lvl="1" algn="just">
              <a:spcBef>
                <a:spcPts val="600"/>
              </a:spcBef>
              <a:spcAft>
                <a:spcPts val="1200"/>
              </a:spcAft>
            </a:pPr>
            <a:r>
              <a:rPr lang="en-US" sz="2400" dirty="0" err="1" smtClean="0"/>
              <a:t>Söz</a:t>
            </a:r>
            <a:r>
              <a:rPr lang="en-US" sz="2400" dirty="0" smtClean="0"/>
              <a:t> </a:t>
            </a:r>
            <a:r>
              <a:rPr lang="en-US" sz="2400" dirty="0" err="1" smtClean="0"/>
              <a:t>konusu</a:t>
            </a:r>
            <a:r>
              <a:rPr lang="en-US" sz="2400" dirty="0" smtClean="0"/>
              <a:t> </a:t>
            </a:r>
            <a:r>
              <a:rPr lang="en-US" sz="2400" dirty="0" err="1" smtClean="0"/>
              <a:t>tüzel</a:t>
            </a:r>
            <a:r>
              <a:rPr lang="en-US" sz="2400" dirty="0" smtClean="0"/>
              <a:t> </a:t>
            </a:r>
            <a:r>
              <a:rPr lang="en-US" sz="2400" dirty="0" err="1" smtClean="0"/>
              <a:t>kişiler</a:t>
            </a:r>
            <a:r>
              <a:rPr lang="en-US" sz="2400" dirty="0" smtClean="0"/>
              <a:t> </a:t>
            </a:r>
            <a:r>
              <a:rPr lang="en-US" sz="2400" dirty="0" err="1" smtClean="0"/>
              <a:t>adına</a:t>
            </a:r>
            <a:r>
              <a:rPr lang="en-US" sz="2400" dirty="0" smtClean="0"/>
              <a:t> </a:t>
            </a:r>
            <a:r>
              <a:rPr lang="en-US" sz="2400" dirty="0" err="1" smtClean="0"/>
              <a:t>bilgisayar</a:t>
            </a:r>
            <a:r>
              <a:rPr lang="en-US" sz="2400" dirty="0" smtClean="0"/>
              <a:t> </a:t>
            </a:r>
            <a:r>
              <a:rPr lang="en-US" sz="2400" dirty="0" err="1" smtClean="0"/>
              <a:t>verisi</a:t>
            </a:r>
            <a:r>
              <a:rPr lang="en-US" sz="2400" dirty="0" smtClean="0"/>
              <a:t> </a:t>
            </a:r>
            <a:r>
              <a:rPr lang="en-US" sz="2400" dirty="0" err="1" smtClean="0"/>
              <a:t>bulunduran</a:t>
            </a:r>
            <a:r>
              <a:rPr lang="en-US" sz="2400" dirty="0" smtClean="0"/>
              <a:t> </a:t>
            </a:r>
            <a:r>
              <a:rPr lang="en-US" sz="2400" dirty="0" err="1" smtClean="0"/>
              <a:t>veya</a:t>
            </a:r>
            <a:r>
              <a:rPr lang="en-US" sz="2400" dirty="0" smtClean="0"/>
              <a:t> </a:t>
            </a:r>
            <a:r>
              <a:rPr lang="en-US" sz="2400" dirty="0" err="1" smtClean="0"/>
              <a:t>depolayan</a:t>
            </a:r>
            <a:endParaRPr lang="en-US" sz="2400" dirty="0" smtClean="0"/>
          </a:p>
          <a:p>
            <a:pPr algn="just">
              <a:spcBef>
                <a:spcPts val="600"/>
              </a:spcBef>
              <a:spcAft>
                <a:spcPts val="1200"/>
              </a:spcAft>
            </a:pPr>
            <a:r>
              <a:rPr lang="en-US" sz="2800" dirty="0" err="1" smtClean="0"/>
              <a:t>Şu</a:t>
            </a:r>
            <a:r>
              <a:rPr lang="en-US" sz="2800" dirty="0" smtClean="0"/>
              <a:t> </a:t>
            </a:r>
            <a:r>
              <a:rPr lang="en-US" sz="2800" dirty="0" err="1" smtClean="0"/>
              <a:t>hizmetleri</a:t>
            </a:r>
            <a:r>
              <a:rPr lang="en-US" sz="2800" dirty="0" smtClean="0"/>
              <a:t> </a:t>
            </a:r>
            <a:r>
              <a:rPr lang="en-US" sz="2800" dirty="0" err="1" smtClean="0"/>
              <a:t>sunabilir</a:t>
            </a:r>
            <a:r>
              <a:rPr lang="en-US" sz="2800" dirty="0" smtClean="0"/>
              <a:t>: </a:t>
            </a:r>
          </a:p>
          <a:p>
            <a:pPr lvl="1" algn="just">
              <a:spcBef>
                <a:spcPts val="600"/>
              </a:spcBef>
              <a:spcAft>
                <a:spcPts val="1200"/>
              </a:spcAft>
            </a:pPr>
            <a:r>
              <a:rPr lang="en-US" sz="2400" dirty="0" err="1" smtClean="0"/>
              <a:t>Kapalı</a:t>
            </a:r>
            <a:r>
              <a:rPr lang="en-US" sz="2400" dirty="0" smtClean="0"/>
              <a:t> </a:t>
            </a:r>
            <a:r>
              <a:rPr lang="en-US" sz="2400" dirty="0" err="1" smtClean="0"/>
              <a:t>gruba</a:t>
            </a:r>
            <a:r>
              <a:rPr lang="en-US" sz="2400" dirty="0" smtClean="0"/>
              <a:t> </a:t>
            </a:r>
            <a:r>
              <a:rPr lang="en-US" sz="2400" dirty="0" err="1" smtClean="0"/>
              <a:t>veya</a:t>
            </a:r>
            <a:r>
              <a:rPr lang="en-US" sz="2400" dirty="0" smtClean="0"/>
              <a:t> </a:t>
            </a:r>
            <a:r>
              <a:rPr lang="en-US" sz="2400" dirty="0" err="1" smtClean="0"/>
              <a:t>kamuya</a:t>
            </a:r>
            <a:r>
              <a:rPr lang="en-US" sz="2400" dirty="0" smtClean="0"/>
              <a:t> </a:t>
            </a:r>
            <a:r>
              <a:rPr lang="en-US" sz="2400" dirty="0" err="1" smtClean="0"/>
              <a:t>açık</a:t>
            </a:r>
            <a:r>
              <a:rPr lang="en-US" sz="2400" dirty="0" smtClean="0"/>
              <a:t> </a:t>
            </a:r>
            <a:r>
              <a:rPr lang="en-US" sz="2400" dirty="0" err="1" smtClean="0"/>
              <a:t>şekilde</a:t>
            </a:r>
            <a:endParaRPr lang="en-US" sz="2400" dirty="0" smtClean="0"/>
          </a:p>
          <a:p>
            <a:pPr lvl="1" algn="just">
              <a:spcBef>
                <a:spcPts val="600"/>
              </a:spcBef>
              <a:spcAft>
                <a:spcPts val="1200"/>
              </a:spcAft>
            </a:pPr>
            <a:r>
              <a:rPr lang="en-US" sz="2400" dirty="0" err="1" smtClean="0"/>
              <a:t>Ücretsiz</a:t>
            </a:r>
            <a:r>
              <a:rPr lang="en-US" sz="2400" dirty="0" smtClean="0"/>
              <a:t> </a:t>
            </a:r>
            <a:r>
              <a:rPr lang="en-US" sz="2400" dirty="0" err="1" smtClean="0"/>
              <a:t>veya</a:t>
            </a:r>
            <a:r>
              <a:rPr lang="en-US" sz="2400" dirty="0" smtClean="0"/>
              <a:t> </a:t>
            </a:r>
            <a:r>
              <a:rPr lang="en-US" sz="2400" dirty="0" err="1" smtClean="0"/>
              <a:t>ücret</a:t>
            </a:r>
            <a:r>
              <a:rPr lang="en-US" sz="2400" dirty="0" smtClean="0"/>
              <a:t> </a:t>
            </a:r>
            <a:r>
              <a:rPr lang="en-US" sz="2400" dirty="0" err="1" smtClean="0"/>
              <a:t>karşılığında</a:t>
            </a:r>
            <a:endParaRPr lang="en-US" sz="2400"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54</a:t>
            </a:fld>
            <a:endParaRPr lang="en-US" dirty="0">
              <a:solidFill>
                <a:schemeClr val="tx1"/>
              </a:solidFill>
            </a:endParaRPr>
          </a:p>
        </p:txBody>
      </p:sp>
    </p:spTree>
    <p:extLst>
      <p:ext uri="{BB962C8B-B14F-4D97-AF65-F5344CB8AC3E}">
        <p14:creationId xmlns:p14="http://schemas.microsoft.com/office/powerpoint/2010/main" val="32348007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tr-TR" sz="2800" dirty="0"/>
              <a:t>Taraflardan her biri, yetkili makamların:</a:t>
            </a:r>
          </a:p>
          <a:p>
            <a:pPr marL="914400" lvl="1" indent="-514350" algn="just" eaLnBrk="1" fontAlgn="auto" hangingPunct="1">
              <a:spcBef>
                <a:spcPts val="600"/>
              </a:spcBef>
              <a:spcAft>
                <a:spcPts val="1200"/>
              </a:spcAft>
              <a:buFont typeface="+mj-lt"/>
              <a:buAutoNum type="alphaLcParenR"/>
              <a:defRPr/>
            </a:pPr>
            <a:r>
              <a:rPr lang="tr-TR" sz="2400" dirty="0" smtClean="0"/>
              <a:t>ülkesindeki </a:t>
            </a:r>
            <a:r>
              <a:rPr lang="tr-TR" sz="2400" dirty="0"/>
              <a:t>bir şahsa, o şahsın zilyetliği veya denetiminde bulunan, bir bilgisayar sisteminde veya bilgisayar verilerini depolama aygıtında depolanan, belirlenmiş bilgisayar verisini </a:t>
            </a:r>
            <a:r>
              <a:rPr lang="tr-TR" sz="2400" dirty="0" smtClean="0"/>
              <a:t>ibraz </a:t>
            </a:r>
            <a:r>
              <a:rPr lang="tr-TR" sz="2400" dirty="0"/>
              <a:t>etmesi için; ve</a:t>
            </a:r>
          </a:p>
          <a:p>
            <a:pPr marL="914400" lvl="1" indent="-514350" algn="just" eaLnBrk="1" fontAlgn="auto" hangingPunct="1">
              <a:spcBef>
                <a:spcPts val="600"/>
              </a:spcBef>
              <a:spcAft>
                <a:spcPts val="1200"/>
              </a:spcAft>
              <a:buFont typeface="+mj-lt"/>
              <a:buAutoNum type="alphaLcParenR"/>
              <a:defRPr/>
            </a:pPr>
            <a:r>
              <a:rPr lang="tr-TR" sz="3200" b="1" dirty="0">
                <a:solidFill>
                  <a:srgbClr val="FF0000"/>
                </a:solidFill>
              </a:rPr>
              <a:t>ilgili Tarafın ülkesinde hizmet sunan </a:t>
            </a:r>
            <a:r>
              <a:rPr lang="tr-TR" sz="2400" dirty="0"/>
              <a:t>bir hizmet sağlayıcıya, söz konusu hizmet sağlayıcının zilyetliği veya denetiminde bulunan hizmetlere ilişkin abone bilgilerini </a:t>
            </a:r>
            <a:r>
              <a:rPr lang="tr-TR" sz="2400" dirty="0" smtClean="0"/>
              <a:t>ibraz </a:t>
            </a:r>
            <a:r>
              <a:rPr lang="tr-TR" sz="2400" dirty="0"/>
              <a:t>etmesi için;</a:t>
            </a:r>
            <a:endParaRPr lang="tr-TR" dirty="0"/>
          </a:p>
          <a:p>
            <a:pPr marL="0" indent="0" algn="just" eaLnBrk="1" fontAlgn="auto" hangingPunct="1">
              <a:spcBef>
                <a:spcPts val="600"/>
              </a:spcBef>
              <a:spcAft>
                <a:spcPts val="1200"/>
              </a:spcAft>
              <a:buNone/>
              <a:defRPr/>
            </a:pPr>
            <a:r>
              <a:rPr lang="tr-TR" sz="2800" dirty="0"/>
              <a:t>talimat verme yetkisine sahip olmaları için gerekli olabilecek yasama tedbirlerini ve diğer tedbirleri kabul edecektir.</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err="1"/>
              <a:t>Madde</a:t>
            </a:r>
            <a:r>
              <a:rPr lang="en-GB" sz="3400" b="1" dirty="0"/>
              <a:t> 18 – </a:t>
            </a:r>
            <a:r>
              <a:rPr lang="en-GB" sz="3400" b="1" dirty="0" err="1"/>
              <a:t>İbraz</a:t>
            </a:r>
            <a:r>
              <a:rPr lang="en-GB" sz="3400" b="1" dirty="0"/>
              <a:t> </a:t>
            </a:r>
            <a:r>
              <a:rPr lang="en-GB" sz="3400" b="1" dirty="0" err="1"/>
              <a:t>Emri</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55</a:t>
            </a:fld>
            <a:endParaRPr lang="en-US" dirty="0">
              <a:solidFill>
                <a:schemeClr val="tx1"/>
              </a:solidFill>
            </a:endParaRPr>
          </a:p>
        </p:txBody>
      </p:sp>
    </p:spTree>
    <p:extLst>
      <p:ext uri="{BB962C8B-B14F-4D97-AF65-F5344CB8AC3E}">
        <p14:creationId xmlns:p14="http://schemas.microsoft.com/office/powerpoint/2010/main" val="256419727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Ülkede</a:t>
            </a:r>
            <a:r>
              <a:rPr lang="en-US" sz="3600" b="1" dirty="0" smtClean="0"/>
              <a:t> </a:t>
            </a:r>
            <a:r>
              <a:rPr lang="en-US" sz="3600" b="1" dirty="0" err="1" smtClean="0"/>
              <a:t>hizmet</a:t>
            </a:r>
            <a:r>
              <a:rPr lang="en-US" sz="3600" b="1" dirty="0" smtClean="0"/>
              <a:t> </a:t>
            </a:r>
            <a:r>
              <a:rPr lang="en-US" sz="3600" b="1" dirty="0" err="1" smtClean="0"/>
              <a:t>sunmak</a:t>
            </a:r>
            <a:endParaRPr lang="en-US" sz="3600" b="1" dirty="0"/>
          </a:p>
        </p:txBody>
      </p:sp>
      <p:sp>
        <p:nvSpPr>
          <p:cNvPr id="3" name="Content Placeholder 2"/>
          <p:cNvSpPr>
            <a:spLocks noGrp="1"/>
          </p:cNvSpPr>
          <p:nvPr>
            <p:ph idx="1"/>
          </p:nvPr>
        </p:nvSpPr>
        <p:spPr>
          <a:xfrm>
            <a:off x="482600" y="1417638"/>
            <a:ext cx="8229600" cy="4525963"/>
          </a:xfrm>
        </p:spPr>
        <p:txBody>
          <a:bodyPr/>
          <a:lstStyle/>
          <a:p>
            <a:pPr algn="just">
              <a:spcBef>
                <a:spcPts val="600"/>
              </a:spcBef>
              <a:spcAft>
                <a:spcPts val="1200"/>
              </a:spcAft>
            </a:pPr>
            <a:r>
              <a:rPr lang="en-US" sz="2800" dirty="0" err="1" smtClean="0"/>
              <a:t>Hizmet</a:t>
            </a:r>
            <a:r>
              <a:rPr lang="en-US" sz="2800" dirty="0" smtClean="0"/>
              <a:t> </a:t>
            </a:r>
            <a:r>
              <a:rPr lang="en-US" sz="2800" dirty="0" err="1" smtClean="0"/>
              <a:t>sağlayıcı</a:t>
            </a:r>
            <a:r>
              <a:rPr lang="en-US" sz="2800" dirty="0" smtClean="0"/>
              <a:t> </a:t>
            </a:r>
            <a:r>
              <a:rPr lang="en-US" sz="2800" dirty="0" err="1" smtClean="0"/>
              <a:t>kişilerin</a:t>
            </a:r>
            <a:r>
              <a:rPr lang="en-US" sz="2800" dirty="0" smtClean="0"/>
              <a:t> </a:t>
            </a:r>
            <a:r>
              <a:rPr lang="en-US" sz="2800" dirty="0" err="1" smtClean="0"/>
              <a:t>ülkede</a:t>
            </a:r>
            <a:r>
              <a:rPr lang="en-US" sz="2800" dirty="0" smtClean="0"/>
              <a:t> </a:t>
            </a:r>
            <a:r>
              <a:rPr lang="en-US" sz="2800" dirty="0" err="1" smtClean="0"/>
              <a:t>sunduğu</a:t>
            </a:r>
            <a:r>
              <a:rPr lang="en-US" sz="2800" dirty="0" smtClean="0"/>
              <a:t> </a:t>
            </a:r>
            <a:r>
              <a:rPr lang="en-US" sz="2800" dirty="0" err="1" smtClean="0"/>
              <a:t>hizmetlere</a:t>
            </a:r>
            <a:r>
              <a:rPr lang="en-US" sz="2800" dirty="0" smtClean="0"/>
              <a:t> </a:t>
            </a:r>
            <a:r>
              <a:rPr lang="en-US" sz="2800" dirty="0" err="1" smtClean="0"/>
              <a:t>abone</a:t>
            </a:r>
            <a:r>
              <a:rPr lang="en-US" sz="2800" dirty="0" smtClean="0"/>
              <a:t> </a:t>
            </a:r>
            <a:r>
              <a:rPr lang="en-US" sz="2800" dirty="0" err="1" smtClean="0"/>
              <a:t>olmasına</a:t>
            </a:r>
            <a:r>
              <a:rPr lang="en-US" sz="2800" dirty="0" smtClean="0"/>
              <a:t> </a:t>
            </a:r>
            <a:r>
              <a:rPr lang="en-US" sz="2800" dirty="0" err="1" smtClean="0"/>
              <a:t>olanak</a:t>
            </a:r>
            <a:r>
              <a:rPr lang="en-US" sz="2800" dirty="0" smtClean="0"/>
              <a:t> </a:t>
            </a:r>
            <a:r>
              <a:rPr lang="en-US" sz="2800" dirty="0" err="1" smtClean="0"/>
              <a:t>tanır</a:t>
            </a:r>
            <a:r>
              <a:rPr lang="en-US" sz="2800" dirty="0" smtClean="0"/>
              <a:t> (</a:t>
            </a:r>
            <a:r>
              <a:rPr lang="en-US" sz="2800" dirty="0" err="1" smtClean="0"/>
              <a:t>örn</a:t>
            </a:r>
            <a:r>
              <a:rPr lang="en-US" sz="2800" dirty="0" smtClean="0"/>
              <a:t>. </a:t>
            </a:r>
            <a:r>
              <a:rPr lang="en-US" sz="2800" dirty="0" err="1" smtClean="0"/>
              <a:t>hizmetleri</a:t>
            </a:r>
            <a:r>
              <a:rPr lang="en-US" sz="2800" dirty="0" smtClean="0"/>
              <a:t> </a:t>
            </a:r>
            <a:r>
              <a:rPr lang="en-US" sz="2800" dirty="0" err="1" smtClean="0"/>
              <a:t>engellemez</a:t>
            </a:r>
            <a:r>
              <a:rPr lang="en-US" sz="2800" dirty="0" smtClean="0"/>
              <a:t>); </a:t>
            </a:r>
            <a:r>
              <a:rPr lang="en-US" sz="2800" dirty="0" err="1" smtClean="0"/>
              <a:t>ve</a:t>
            </a:r>
            <a:endParaRPr lang="en-US" sz="2800" dirty="0" smtClean="0"/>
          </a:p>
          <a:p>
            <a:pPr algn="just">
              <a:spcBef>
                <a:spcPts val="600"/>
              </a:spcBef>
              <a:spcAft>
                <a:spcPts val="1200"/>
              </a:spcAft>
            </a:pPr>
            <a:r>
              <a:rPr lang="en-US" sz="2800" dirty="0" err="1" smtClean="0"/>
              <a:t>Hizmet</a:t>
            </a:r>
            <a:r>
              <a:rPr lang="en-US" sz="2800" dirty="0" smtClean="0"/>
              <a:t> </a:t>
            </a:r>
            <a:r>
              <a:rPr lang="en-US" sz="2800" dirty="0" err="1" smtClean="0"/>
              <a:t>sağlayıcı</a:t>
            </a:r>
            <a:r>
              <a:rPr lang="en-US" sz="2800" dirty="0" smtClean="0"/>
              <a:t> </a:t>
            </a:r>
            <a:r>
              <a:rPr lang="en-US" sz="2800" dirty="0" err="1" smtClean="0"/>
              <a:t>Taraf</a:t>
            </a:r>
            <a:r>
              <a:rPr lang="en-US" sz="2800" dirty="0" smtClean="0"/>
              <a:t> </a:t>
            </a:r>
            <a:r>
              <a:rPr lang="en-US" sz="2800" dirty="0" err="1" smtClean="0"/>
              <a:t>ile</a:t>
            </a:r>
            <a:r>
              <a:rPr lang="en-US" sz="2800" dirty="0" smtClean="0"/>
              <a:t> </a:t>
            </a:r>
            <a:r>
              <a:rPr lang="en-US" sz="2800" dirty="0" err="1" smtClean="0"/>
              <a:t>gerçek</a:t>
            </a:r>
            <a:r>
              <a:rPr lang="en-US" sz="2800" dirty="0" smtClean="0"/>
              <a:t> </a:t>
            </a:r>
            <a:r>
              <a:rPr lang="en-US" sz="2800" dirty="0" err="1" smtClean="0"/>
              <a:t>ve</a:t>
            </a:r>
            <a:r>
              <a:rPr lang="en-US" sz="2800" dirty="0" smtClean="0"/>
              <a:t> </a:t>
            </a:r>
            <a:r>
              <a:rPr lang="en-US" sz="2800" dirty="0" err="1" smtClean="0"/>
              <a:t>esaslı</a:t>
            </a:r>
            <a:r>
              <a:rPr lang="en-US" sz="2800" dirty="0" smtClean="0"/>
              <a:t> </a:t>
            </a:r>
            <a:r>
              <a:rPr lang="en-US" sz="2800" dirty="0" err="1" smtClean="0"/>
              <a:t>bir</a:t>
            </a:r>
            <a:r>
              <a:rPr lang="en-US" sz="2800" dirty="0" smtClean="0"/>
              <a:t> </a:t>
            </a:r>
            <a:r>
              <a:rPr lang="en-US" sz="2800" dirty="0" err="1" smtClean="0"/>
              <a:t>ilişki</a:t>
            </a:r>
            <a:r>
              <a:rPr lang="en-US" sz="2800" dirty="0" smtClean="0"/>
              <a:t> </a:t>
            </a:r>
            <a:r>
              <a:rPr lang="en-US" sz="2800" dirty="0" err="1" smtClean="0"/>
              <a:t>kurar</a:t>
            </a:r>
            <a:r>
              <a:rPr lang="en-US" sz="2800" dirty="0" smtClean="0"/>
              <a:t>, </a:t>
            </a:r>
            <a:r>
              <a:rPr lang="en-US" sz="2800" dirty="0" err="1" smtClean="0"/>
              <a:t>örneğin</a:t>
            </a:r>
            <a:r>
              <a:rPr lang="en-US" sz="2800" dirty="0" smtClean="0"/>
              <a:t>:</a:t>
            </a:r>
          </a:p>
          <a:p>
            <a:pPr lvl="1" algn="just">
              <a:spcBef>
                <a:spcPts val="600"/>
              </a:spcBef>
              <a:spcAft>
                <a:spcPts val="600"/>
              </a:spcAft>
            </a:pPr>
            <a:r>
              <a:rPr lang="en-US" sz="2400" dirty="0" err="1" smtClean="0"/>
              <a:t>Yerel</a:t>
            </a:r>
            <a:r>
              <a:rPr lang="en-US" sz="2400" dirty="0" smtClean="0"/>
              <a:t> </a:t>
            </a:r>
            <a:r>
              <a:rPr lang="en-US" sz="2400" dirty="0" err="1" smtClean="0"/>
              <a:t>reklamlar</a:t>
            </a:r>
            <a:r>
              <a:rPr lang="en-US" sz="2400" dirty="0" smtClean="0"/>
              <a:t> </a:t>
            </a:r>
            <a:r>
              <a:rPr lang="en-US" sz="2400" dirty="0" err="1" smtClean="0"/>
              <a:t>ve</a:t>
            </a:r>
            <a:r>
              <a:rPr lang="en-US" sz="2400" dirty="0" smtClean="0"/>
              <a:t> </a:t>
            </a:r>
            <a:r>
              <a:rPr lang="en-US" sz="2400" dirty="0" err="1" smtClean="0"/>
              <a:t>yerel</a:t>
            </a:r>
            <a:r>
              <a:rPr lang="en-US" sz="2400" dirty="0" smtClean="0"/>
              <a:t> </a:t>
            </a:r>
            <a:r>
              <a:rPr lang="en-US" sz="2400" dirty="0" err="1" smtClean="0"/>
              <a:t>dilde</a:t>
            </a:r>
            <a:r>
              <a:rPr lang="en-US" sz="2400" dirty="0" smtClean="0"/>
              <a:t> </a:t>
            </a:r>
            <a:r>
              <a:rPr lang="en-US" sz="2400" dirty="0" err="1" smtClean="0"/>
              <a:t>reklamlar</a:t>
            </a:r>
            <a:endParaRPr lang="en-US" sz="2400" dirty="0" smtClean="0"/>
          </a:p>
          <a:p>
            <a:pPr lvl="1" algn="just">
              <a:spcBef>
                <a:spcPts val="600"/>
              </a:spcBef>
              <a:spcAft>
                <a:spcPts val="600"/>
              </a:spcAft>
            </a:pPr>
            <a:r>
              <a:rPr lang="en-US" sz="2400" dirty="0" err="1" smtClean="0"/>
              <a:t>Yerel</a:t>
            </a:r>
            <a:r>
              <a:rPr lang="en-US" sz="2400" dirty="0" smtClean="0"/>
              <a:t> </a:t>
            </a:r>
            <a:r>
              <a:rPr lang="en-US" sz="2400" dirty="0" err="1" smtClean="0"/>
              <a:t>abone</a:t>
            </a:r>
            <a:r>
              <a:rPr lang="en-US" sz="2400" dirty="0" smtClean="0"/>
              <a:t> </a:t>
            </a:r>
            <a:r>
              <a:rPr lang="en-US" sz="2400" dirty="0" err="1" smtClean="0"/>
              <a:t>bilgilerini</a:t>
            </a:r>
            <a:r>
              <a:rPr lang="en-US" sz="2400" dirty="0" smtClean="0"/>
              <a:t> </a:t>
            </a:r>
            <a:r>
              <a:rPr lang="en-US" sz="2400" dirty="0" err="1" smtClean="0"/>
              <a:t>veya</a:t>
            </a:r>
            <a:r>
              <a:rPr lang="en-US" sz="2400" dirty="0" smtClean="0"/>
              <a:t> </a:t>
            </a:r>
            <a:r>
              <a:rPr lang="en-US" sz="2400" dirty="0" err="1" smtClean="0"/>
              <a:t>faaliyetleri</a:t>
            </a:r>
            <a:r>
              <a:rPr lang="en-US" sz="2400" dirty="0" smtClean="0"/>
              <a:t> </a:t>
            </a:r>
            <a:r>
              <a:rPr lang="en-US" sz="2400" dirty="0" err="1" smtClean="0"/>
              <a:t>sırasında</a:t>
            </a:r>
            <a:r>
              <a:rPr lang="en-US" sz="2400" dirty="0" smtClean="0"/>
              <a:t> </a:t>
            </a:r>
            <a:r>
              <a:rPr lang="en-US" sz="2400" dirty="0" err="1" smtClean="0"/>
              <a:t>bunlarla</a:t>
            </a:r>
            <a:r>
              <a:rPr lang="en-US" sz="2400" dirty="0" smtClean="0"/>
              <a:t> </a:t>
            </a:r>
            <a:r>
              <a:rPr lang="en-US" sz="2400" dirty="0" err="1" smtClean="0"/>
              <a:t>bağlantılı</a:t>
            </a:r>
            <a:r>
              <a:rPr lang="en-US" sz="2400" dirty="0" smtClean="0"/>
              <a:t> </a:t>
            </a:r>
            <a:r>
              <a:rPr lang="en-US" sz="2400" dirty="0" err="1" smtClean="0"/>
              <a:t>trafik</a:t>
            </a:r>
            <a:r>
              <a:rPr lang="en-US" sz="2400" dirty="0" smtClean="0"/>
              <a:t> </a:t>
            </a:r>
            <a:r>
              <a:rPr lang="en-US" sz="2400" dirty="0" err="1" smtClean="0"/>
              <a:t>verilerini</a:t>
            </a:r>
            <a:r>
              <a:rPr lang="en-US" sz="2400" dirty="0" smtClean="0"/>
              <a:t> </a:t>
            </a:r>
            <a:r>
              <a:rPr lang="en-US" sz="2400" dirty="0" err="1" smtClean="0"/>
              <a:t>kullanmak</a:t>
            </a:r>
            <a:endParaRPr lang="en-US" sz="2400" dirty="0" smtClean="0"/>
          </a:p>
          <a:p>
            <a:pPr lvl="1" algn="just">
              <a:spcBef>
                <a:spcPts val="600"/>
              </a:spcBef>
              <a:spcAft>
                <a:spcPts val="600"/>
              </a:spcAft>
            </a:pPr>
            <a:r>
              <a:rPr lang="en-US" sz="2400" dirty="0" err="1" smtClean="0"/>
              <a:t>Yerel</a:t>
            </a:r>
            <a:r>
              <a:rPr lang="en-US" sz="2400" dirty="0" smtClean="0"/>
              <a:t> </a:t>
            </a:r>
            <a:r>
              <a:rPr lang="en-US" sz="2400" dirty="0" err="1" smtClean="0"/>
              <a:t>abonelerle</a:t>
            </a:r>
            <a:r>
              <a:rPr lang="en-US" sz="2400" dirty="0" smtClean="0"/>
              <a:t> </a:t>
            </a:r>
            <a:r>
              <a:rPr lang="en-US" sz="2400" dirty="0" err="1" smtClean="0"/>
              <a:t>etkileşim</a:t>
            </a:r>
            <a:r>
              <a:rPr lang="en-US" sz="2400" dirty="0" smtClean="0"/>
              <a:t> </a:t>
            </a:r>
            <a:r>
              <a:rPr lang="en-US" sz="2400" dirty="0" err="1" smtClean="0"/>
              <a:t>kurar</a:t>
            </a:r>
            <a:r>
              <a:rPr lang="en-US" sz="2400" dirty="0" smtClean="0"/>
              <a:t>.</a:t>
            </a:r>
          </a:p>
          <a:p>
            <a:pPr lvl="1" algn="just">
              <a:spcBef>
                <a:spcPts val="600"/>
              </a:spcBef>
              <a:spcAft>
                <a:spcPts val="600"/>
              </a:spcAft>
            </a:pPr>
            <a:r>
              <a:rPr lang="en-US" sz="2400" dirty="0" err="1" smtClean="0"/>
              <a:t>Başka</a:t>
            </a:r>
            <a:r>
              <a:rPr lang="en-US" sz="2400" dirty="0" smtClean="0"/>
              <a:t> </a:t>
            </a:r>
            <a:r>
              <a:rPr lang="en-US" sz="2400" dirty="0" err="1" smtClean="0"/>
              <a:t>şekillerde</a:t>
            </a:r>
            <a:r>
              <a:rPr lang="en-US" sz="2400" dirty="0" smtClean="0"/>
              <a:t> </a:t>
            </a:r>
            <a:r>
              <a:rPr lang="en-US" sz="2400" dirty="0" err="1" smtClean="0"/>
              <a:t>yerel</a:t>
            </a:r>
            <a:r>
              <a:rPr lang="en-US" sz="2400" dirty="0" smtClean="0"/>
              <a:t> </a:t>
            </a:r>
            <a:r>
              <a:rPr lang="en-US" sz="2400" dirty="0" err="1" smtClean="0"/>
              <a:t>olarak</a:t>
            </a:r>
            <a:r>
              <a:rPr lang="en-US" sz="2400" dirty="0" smtClean="0"/>
              <a:t> </a:t>
            </a:r>
            <a:r>
              <a:rPr lang="en-US" sz="2400" dirty="0" err="1" smtClean="0"/>
              <a:t>yerleşik</a:t>
            </a:r>
            <a:r>
              <a:rPr lang="en-US" sz="2400" dirty="0" smtClean="0"/>
              <a:t> </a:t>
            </a:r>
            <a:r>
              <a:rPr lang="en-US" sz="2400" dirty="0" err="1" smtClean="0"/>
              <a:t>sayılır</a:t>
            </a:r>
            <a:r>
              <a:rPr lang="en-US" sz="2400" dirty="0" smtClean="0"/>
              <a:t>.</a:t>
            </a:r>
          </a:p>
          <a:p>
            <a:pPr algn="just">
              <a:spcBef>
                <a:spcPts val="600"/>
              </a:spcBef>
              <a:spcAft>
                <a:spcPts val="1200"/>
              </a:spcAft>
            </a:pPr>
            <a:endParaRPr lang="en-US" sz="2800"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56</a:t>
            </a:fld>
            <a:endParaRPr lang="en-US" dirty="0">
              <a:solidFill>
                <a:schemeClr val="tx1"/>
              </a:solidFill>
            </a:endParaRPr>
          </a:p>
        </p:txBody>
      </p:sp>
    </p:spTree>
    <p:extLst>
      <p:ext uri="{BB962C8B-B14F-4D97-AF65-F5344CB8AC3E}">
        <p14:creationId xmlns:p14="http://schemas.microsoft.com/office/powerpoint/2010/main" val="6822394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tr-TR" sz="2800" dirty="0"/>
              <a:t>Taraflardan her biri, yetkili makamların:</a:t>
            </a:r>
          </a:p>
          <a:p>
            <a:pPr marL="914400" lvl="1" indent="-514350" algn="just" eaLnBrk="1" fontAlgn="auto" hangingPunct="1">
              <a:spcBef>
                <a:spcPts val="600"/>
              </a:spcBef>
              <a:spcAft>
                <a:spcPts val="1200"/>
              </a:spcAft>
              <a:buFont typeface="+mj-lt"/>
              <a:buAutoNum type="alphaLcParenR"/>
              <a:defRPr/>
            </a:pPr>
            <a:r>
              <a:rPr lang="tr-TR" sz="2400" dirty="0" smtClean="0"/>
              <a:t>ülkesindeki </a:t>
            </a:r>
            <a:r>
              <a:rPr lang="tr-TR" sz="2400" dirty="0"/>
              <a:t>bir şahsa, o şahsın zilyetliği veya denetiminde bulunan, bir bilgisayar sisteminde veya bilgisayar verilerini depolama aygıtında depolanan, belirlenmiş bilgisayar verisini </a:t>
            </a:r>
            <a:r>
              <a:rPr lang="tr-TR" sz="2400" dirty="0" smtClean="0"/>
              <a:t>ibraz </a:t>
            </a:r>
            <a:r>
              <a:rPr lang="tr-TR" sz="2400" dirty="0"/>
              <a:t>etmesi için; ve</a:t>
            </a:r>
          </a:p>
          <a:p>
            <a:pPr marL="914400" lvl="1" indent="-514350" algn="just" eaLnBrk="1" fontAlgn="auto" hangingPunct="1">
              <a:spcBef>
                <a:spcPts val="600"/>
              </a:spcBef>
              <a:spcAft>
                <a:spcPts val="1200"/>
              </a:spcAft>
              <a:buFont typeface="+mj-lt"/>
              <a:buAutoNum type="alphaLcParenR"/>
              <a:defRPr/>
            </a:pPr>
            <a:r>
              <a:rPr lang="tr-TR" sz="2400" dirty="0"/>
              <a:t>ilgili Tarafın ülkesinde hizmet sunan bir hizmet sağlayıcıya, söz konusu hizmet sağlayıcının zilyetliği veya denetiminde bulunan hizmetlere ilişkin </a:t>
            </a:r>
            <a:r>
              <a:rPr lang="tr-TR" sz="3200" b="1" dirty="0">
                <a:solidFill>
                  <a:srgbClr val="FF0000"/>
                </a:solidFill>
              </a:rPr>
              <a:t>abone bilgilerini </a:t>
            </a:r>
            <a:r>
              <a:rPr lang="tr-TR" sz="3200" b="1" dirty="0" smtClean="0">
                <a:solidFill>
                  <a:srgbClr val="FF0000"/>
                </a:solidFill>
              </a:rPr>
              <a:t>ibraz </a:t>
            </a:r>
            <a:r>
              <a:rPr lang="tr-TR" sz="3200" b="1" dirty="0">
                <a:solidFill>
                  <a:srgbClr val="FF0000"/>
                </a:solidFill>
              </a:rPr>
              <a:t>etmesi</a:t>
            </a:r>
            <a:r>
              <a:rPr lang="tr-TR" sz="2400" dirty="0"/>
              <a:t> için;</a:t>
            </a:r>
            <a:endParaRPr lang="tr-TR" dirty="0"/>
          </a:p>
          <a:p>
            <a:pPr marL="0" indent="0" algn="just" eaLnBrk="1" fontAlgn="auto" hangingPunct="1">
              <a:spcBef>
                <a:spcPts val="600"/>
              </a:spcBef>
              <a:spcAft>
                <a:spcPts val="1200"/>
              </a:spcAft>
              <a:buNone/>
              <a:defRPr/>
            </a:pPr>
            <a:r>
              <a:rPr lang="tr-TR" sz="2800" dirty="0"/>
              <a:t>talimat verme yetkisine sahip olmaları için gerekli olabilecek yasama tedbirlerini ve diğer tedbirleri kabul edecektir.</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err="1"/>
              <a:t>Madde</a:t>
            </a:r>
            <a:r>
              <a:rPr lang="en-GB" sz="3400" b="1" dirty="0"/>
              <a:t> 18 – </a:t>
            </a:r>
            <a:r>
              <a:rPr lang="en-GB" sz="3400" b="1" dirty="0" err="1"/>
              <a:t>İbraz</a:t>
            </a:r>
            <a:r>
              <a:rPr lang="en-GB" sz="3400" b="1" dirty="0"/>
              <a:t> </a:t>
            </a:r>
            <a:r>
              <a:rPr lang="en-GB" sz="3400" b="1" dirty="0" err="1"/>
              <a:t>Emri</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57</a:t>
            </a:fld>
            <a:endParaRPr lang="en-US" dirty="0">
              <a:solidFill>
                <a:schemeClr val="tx1"/>
              </a:solidFill>
            </a:endParaRPr>
          </a:p>
        </p:txBody>
      </p:sp>
    </p:spTree>
    <p:extLst>
      <p:ext uri="{BB962C8B-B14F-4D97-AF65-F5344CB8AC3E}">
        <p14:creationId xmlns:p14="http://schemas.microsoft.com/office/powerpoint/2010/main" val="163481509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Abone</a:t>
            </a:r>
            <a:r>
              <a:rPr lang="en-US" sz="3600" b="1" dirty="0" smtClean="0"/>
              <a:t> </a:t>
            </a:r>
            <a:r>
              <a:rPr lang="en-US" sz="3600" b="1" dirty="0" err="1" smtClean="0"/>
              <a:t>bilgileri</a:t>
            </a:r>
            <a:endParaRPr lang="en-US" sz="3600" b="1" dirty="0"/>
          </a:p>
        </p:txBody>
      </p:sp>
      <p:sp>
        <p:nvSpPr>
          <p:cNvPr id="3" name="Content Placeholder 2"/>
          <p:cNvSpPr>
            <a:spLocks noGrp="1"/>
          </p:cNvSpPr>
          <p:nvPr>
            <p:ph idx="1"/>
          </p:nvPr>
        </p:nvSpPr>
        <p:spPr>
          <a:xfrm>
            <a:off x="635000" y="1417638"/>
            <a:ext cx="8229600" cy="4525963"/>
          </a:xfrm>
        </p:spPr>
        <p:txBody>
          <a:bodyPr/>
          <a:lstStyle/>
          <a:p>
            <a:pPr algn="just"/>
            <a:r>
              <a:rPr lang="en-US" dirty="0" err="1" smtClean="0"/>
              <a:t>Bilgi</a:t>
            </a:r>
            <a:r>
              <a:rPr lang="en-US" dirty="0" smtClean="0"/>
              <a:t>:</a:t>
            </a:r>
          </a:p>
          <a:p>
            <a:pPr lvl="1" algn="just"/>
            <a:r>
              <a:rPr lang="en-US" sz="3200" dirty="0" err="1" smtClean="0"/>
              <a:t>Bilgisayar</a:t>
            </a:r>
            <a:r>
              <a:rPr lang="en-US" sz="3200" dirty="0" smtClean="0"/>
              <a:t> </a:t>
            </a:r>
            <a:r>
              <a:rPr lang="en-US" sz="3200" dirty="0" err="1" smtClean="0"/>
              <a:t>verisi</a:t>
            </a:r>
            <a:r>
              <a:rPr lang="en-US" sz="3200" dirty="0" smtClean="0"/>
              <a:t> </a:t>
            </a:r>
            <a:r>
              <a:rPr lang="en-US" sz="3200" dirty="0" err="1" smtClean="0"/>
              <a:t>biçiminde</a:t>
            </a:r>
            <a:r>
              <a:rPr lang="en-US" sz="3200" dirty="0" smtClean="0"/>
              <a:t>;</a:t>
            </a:r>
          </a:p>
          <a:p>
            <a:pPr lvl="1" algn="just"/>
            <a:r>
              <a:rPr lang="en-US" sz="3200" dirty="0" err="1" smtClean="0"/>
              <a:t>Başka</a:t>
            </a:r>
            <a:r>
              <a:rPr lang="en-US" sz="3200" dirty="0" smtClean="0"/>
              <a:t> </a:t>
            </a:r>
            <a:r>
              <a:rPr lang="en-US" sz="3200" dirty="0" err="1" smtClean="0"/>
              <a:t>bir</a:t>
            </a:r>
            <a:r>
              <a:rPr lang="en-US" sz="3200" dirty="0" smtClean="0"/>
              <a:t> </a:t>
            </a:r>
            <a:r>
              <a:rPr lang="en-US" sz="3200" dirty="0" err="1" smtClean="0"/>
              <a:t>biçimde</a:t>
            </a:r>
            <a:r>
              <a:rPr lang="en-US" sz="3200" dirty="0" smtClean="0"/>
              <a:t>;</a:t>
            </a:r>
          </a:p>
          <a:p>
            <a:pPr lvl="1" algn="just"/>
            <a:r>
              <a:rPr lang="en-US" sz="3200" dirty="0" err="1" smtClean="0"/>
              <a:t>Hizmet</a:t>
            </a:r>
            <a:r>
              <a:rPr lang="en-US" sz="3200" dirty="0" smtClean="0"/>
              <a:t> </a:t>
            </a:r>
            <a:r>
              <a:rPr lang="en-US" sz="3200" dirty="0" err="1" smtClean="0"/>
              <a:t>aboneleriyle</a:t>
            </a:r>
            <a:r>
              <a:rPr lang="en-US" sz="3200" dirty="0" smtClean="0"/>
              <a:t> </a:t>
            </a:r>
            <a:r>
              <a:rPr lang="en-US" sz="3200" dirty="0" err="1" smtClean="0"/>
              <a:t>ilişkili</a:t>
            </a:r>
            <a:r>
              <a:rPr lang="en-US" sz="3200" dirty="0" smtClean="0"/>
              <a:t>;</a:t>
            </a:r>
          </a:p>
          <a:p>
            <a:pPr lvl="1" algn="just"/>
            <a:r>
              <a:rPr lang="en-US" sz="3200" dirty="0" err="1" smtClean="0"/>
              <a:t>İçerik</a:t>
            </a:r>
            <a:r>
              <a:rPr lang="en-US" sz="3200" dirty="0" smtClean="0"/>
              <a:t> </a:t>
            </a:r>
            <a:r>
              <a:rPr lang="en-US" sz="3200" dirty="0" err="1" smtClean="0"/>
              <a:t>verisi</a:t>
            </a:r>
            <a:r>
              <a:rPr lang="en-US" sz="3200" dirty="0" smtClean="0"/>
              <a:t> </a:t>
            </a:r>
            <a:r>
              <a:rPr lang="en-US" sz="3200" dirty="0" err="1" smtClean="0"/>
              <a:t>ve</a:t>
            </a:r>
            <a:r>
              <a:rPr lang="en-US" sz="3200" dirty="0" smtClean="0"/>
              <a:t> </a:t>
            </a:r>
            <a:r>
              <a:rPr lang="en-US" sz="3200" dirty="0" err="1" smtClean="0"/>
              <a:t>trafik</a:t>
            </a:r>
            <a:r>
              <a:rPr lang="en-US" sz="3200" dirty="0" smtClean="0"/>
              <a:t> </a:t>
            </a:r>
            <a:r>
              <a:rPr lang="en-US" sz="3200" dirty="0" err="1" smtClean="0"/>
              <a:t>verisi</a:t>
            </a:r>
            <a:r>
              <a:rPr lang="en-US" sz="3200" dirty="0" smtClean="0"/>
              <a:t> </a:t>
            </a:r>
            <a:r>
              <a:rPr lang="en-US" sz="3200" dirty="0" err="1" smtClean="0"/>
              <a:t>dışında</a:t>
            </a:r>
            <a:endParaRPr lang="en-US" sz="3200" dirty="0" smtClean="0"/>
          </a:p>
          <a:p>
            <a:pPr algn="just"/>
            <a:r>
              <a:rPr lang="en-US" dirty="0" err="1" smtClean="0"/>
              <a:t>Ceza</a:t>
            </a:r>
            <a:r>
              <a:rPr lang="en-US" dirty="0" smtClean="0"/>
              <a:t> </a:t>
            </a:r>
            <a:r>
              <a:rPr lang="en-US" dirty="0" err="1" smtClean="0"/>
              <a:t>soruşturmalarında</a:t>
            </a:r>
            <a:r>
              <a:rPr lang="en-US" dirty="0" smtClean="0"/>
              <a:t> </a:t>
            </a:r>
            <a:r>
              <a:rPr lang="en-US" dirty="0" err="1" smtClean="0"/>
              <a:t>en</a:t>
            </a:r>
            <a:r>
              <a:rPr lang="en-US" dirty="0" smtClean="0"/>
              <a:t> </a:t>
            </a:r>
            <a:r>
              <a:rPr lang="en-US" dirty="0" err="1" smtClean="0"/>
              <a:t>sık</a:t>
            </a:r>
            <a:r>
              <a:rPr lang="en-US" dirty="0" smtClean="0"/>
              <a:t> </a:t>
            </a:r>
            <a:r>
              <a:rPr lang="en-US" dirty="0" err="1" smtClean="0"/>
              <a:t>talep</a:t>
            </a:r>
            <a:r>
              <a:rPr lang="en-US" dirty="0" smtClean="0"/>
              <a:t> </a:t>
            </a:r>
            <a:r>
              <a:rPr lang="en-US" dirty="0" err="1" smtClean="0"/>
              <a:t>edilen</a:t>
            </a:r>
            <a:r>
              <a:rPr lang="en-US" dirty="0" smtClean="0"/>
              <a:t> </a:t>
            </a:r>
            <a:r>
              <a:rPr lang="en-US" dirty="0" err="1" smtClean="0"/>
              <a:t>bilgilerdir</a:t>
            </a:r>
            <a:r>
              <a:rPr lang="en-US" dirty="0" smtClean="0"/>
              <a:t>.</a:t>
            </a:r>
          </a:p>
          <a:p>
            <a:pPr algn="just"/>
            <a:r>
              <a:rPr lang="en-US" dirty="0" err="1" smtClean="0"/>
              <a:t>İbraz</a:t>
            </a:r>
            <a:r>
              <a:rPr lang="en-US" dirty="0" smtClean="0"/>
              <a:t> </a:t>
            </a:r>
            <a:r>
              <a:rPr lang="en-US" dirty="0" err="1" smtClean="0"/>
              <a:t>emriyle</a:t>
            </a:r>
            <a:r>
              <a:rPr lang="en-US" dirty="0" smtClean="0"/>
              <a:t> </a:t>
            </a:r>
            <a:r>
              <a:rPr lang="en-US" dirty="0" err="1" smtClean="0"/>
              <a:t>elde</a:t>
            </a:r>
            <a:r>
              <a:rPr lang="en-US" dirty="0" smtClean="0"/>
              <a:t> </a:t>
            </a:r>
            <a:r>
              <a:rPr lang="en-US" dirty="0" err="1" smtClean="0"/>
              <a:t>edilir</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58</a:t>
            </a:fld>
            <a:endParaRPr lang="en-US" dirty="0">
              <a:solidFill>
                <a:schemeClr val="tx1"/>
              </a:solidFill>
            </a:endParaRPr>
          </a:p>
        </p:txBody>
      </p:sp>
    </p:spTree>
    <p:extLst>
      <p:ext uri="{BB962C8B-B14F-4D97-AF65-F5344CB8AC3E}">
        <p14:creationId xmlns:p14="http://schemas.microsoft.com/office/powerpoint/2010/main" val="8392161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Abone</a:t>
            </a:r>
            <a:r>
              <a:rPr lang="en-US" sz="3600" b="1" dirty="0" smtClean="0"/>
              <a:t> </a:t>
            </a:r>
            <a:r>
              <a:rPr lang="en-US" sz="3600" b="1" dirty="0" err="1" smtClean="0"/>
              <a:t>bilgileri</a:t>
            </a:r>
            <a:endParaRPr lang="en-US" sz="3600" b="1" dirty="0"/>
          </a:p>
        </p:txBody>
      </p:sp>
      <p:sp>
        <p:nvSpPr>
          <p:cNvPr id="3" name="Content Placeholder 2"/>
          <p:cNvSpPr>
            <a:spLocks noGrp="1"/>
          </p:cNvSpPr>
          <p:nvPr>
            <p:ph idx="1"/>
          </p:nvPr>
        </p:nvSpPr>
        <p:spPr>
          <a:xfrm>
            <a:off x="635000" y="1417638"/>
            <a:ext cx="8229600" cy="4525963"/>
          </a:xfrm>
        </p:spPr>
        <p:txBody>
          <a:bodyPr/>
          <a:lstStyle/>
          <a:p>
            <a:pPr algn="just"/>
            <a:r>
              <a:rPr lang="en-US" sz="2600" dirty="0" err="1" smtClean="0"/>
              <a:t>Abone</a:t>
            </a:r>
            <a:r>
              <a:rPr lang="en-US" sz="2600" dirty="0" smtClean="0"/>
              <a:t> </a:t>
            </a:r>
            <a:r>
              <a:rPr lang="en-US" sz="2600" dirty="0" err="1" smtClean="0"/>
              <a:t>bilgileri</a:t>
            </a:r>
            <a:r>
              <a:rPr lang="en-US" sz="2600" dirty="0" smtClean="0"/>
              <a:t> </a:t>
            </a:r>
            <a:r>
              <a:rPr lang="en-US" sz="2600" dirty="0" err="1" smtClean="0"/>
              <a:t>şu</a:t>
            </a:r>
            <a:r>
              <a:rPr lang="en-US" sz="2600" dirty="0" smtClean="0"/>
              <a:t> </a:t>
            </a:r>
            <a:r>
              <a:rPr lang="en-US" sz="2600" dirty="0" err="1" smtClean="0"/>
              <a:t>hususların</a:t>
            </a:r>
            <a:r>
              <a:rPr lang="en-US" sz="2600" dirty="0" smtClean="0"/>
              <a:t> </a:t>
            </a:r>
            <a:r>
              <a:rPr lang="en-US" sz="2600" dirty="0" err="1" smtClean="0"/>
              <a:t>tespitine</a:t>
            </a:r>
            <a:r>
              <a:rPr lang="en-US" sz="2600" dirty="0" smtClean="0"/>
              <a:t> </a:t>
            </a:r>
            <a:r>
              <a:rPr lang="en-US" sz="2600" dirty="0" err="1" smtClean="0"/>
              <a:t>yarar</a:t>
            </a:r>
            <a:r>
              <a:rPr lang="en-US" sz="2600" dirty="0" smtClean="0"/>
              <a:t>: </a:t>
            </a:r>
          </a:p>
          <a:p>
            <a:pPr lvl="1" algn="just"/>
            <a:r>
              <a:rPr lang="en-US" sz="2600" dirty="0" err="1" smtClean="0"/>
              <a:t>Kullanılan</a:t>
            </a:r>
            <a:r>
              <a:rPr lang="en-US" sz="2600" dirty="0" smtClean="0"/>
              <a:t> </a:t>
            </a:r>
            <a:r>
              <a:rPr lang="en-US" sz="2600" dirty="0" err="1" smtClean="0"/>
              <a:t>haberleşme</a:t>
            </a:r>
            <a:r>
              <a:rPr lang="en-US" sz="2600" dirty="0" smtClean="0"/>
              <a:t> </a:t>
            </a:r>
            <a:r>
              <a:rPr lang="en-US" sz="2600" dirty="0" err="1" smtClean="0"/>
              <a:t>hizmetinin</a:t>
            </a:r>
            <a:r>
              <a:rPr lang="en-US" sz="2600" dirty="0" smtClean="0"/>
              <a:t> </a:t>
            </a:r>
            <a:r>
              <a:rPr lang="en-US" sz="2600" dirty="0" err="1" smtClean="0"/>
              <a:t>türü</a:t>
            </a:r>
            <a:r>
              <a:rPr lang="en-US" sz="2600" dirty="0" smtClean="0"/>
              <a:t>;</a:t>
            </a:r>
          </a:p>
          <a:p>
            <a:pPr lvl="1" algn="just"/>
            <a:r>
              <a:rPr lang="en-US" sz="2600" dirty="0" err="1" smtClean="0"/>
              <a:t>Hizmet</a:t>
            </a:r>
            <a:r>
              <a:rPr lang="en-US" sz="2600" dirty="0" smtClean="0"/>
              <a:t> </a:t>
            </a:r>
            <a:r>
              <a:rPr lang="en-US" sz="2600" dirty="0" err="1" smtClean="0"/>
              <a:t>süresi</a:t>
            </a:r>
            <a:r>
              <a:rPr lang="en-US" sz="2600" dirty="0" smtClean="0"/>
              <a:t>;</a:t>
            </a:r>
          </a:p>
          <a:p>
            <a:pPr lvl="1" algn="just"/>
            <a:r>
              <a:rPr lang="en-US" sz="2600" dirty="0" err="1" smtClean="0"/>
              <a:t>Abonenin</a:t>
            </a:r>
            <a:r>
              <a:rPr lang="en-US" sz="2600" dirty="0" smtClean="0"/>
              <a:t>:</a:t>
            </a:r>
          </a:p>
          <a:p>
            <a:pPr lvl="2" algn="just"/>
            <a:r>
              <a:rPr lang="en-US" dirty="0" err="1" smtClean="0"/>
              <a:t>Kimliği</a:t>
            </a:r>
            <a:endParaRPr lang="en-US" dirty="0" smtClean="0"/>
          </a:p>
          <a:p>
            <a:pPr lvl="2" algn="just"/>
            <a:r>
              <a:rPr lang="en-US" dirty="0" smtClean="0"/>
              <a:t>Posta </a:t>
            </a:r>
            <a:r>
              <a:rPr lang="en-US" dirty="0" err="1" smtClean="0"/>
              <a:t>adresi</a:t>
            </a:r>
            <a:endParaRPr lang="en-US" dirty="0" smtClean="0"/>
          </a:p>
          <a:p>
            <a:pPr lvl="2" algn="just"/>
            <a:r>
              <a:rPr lang="en-US" dirty="0" err="1" smtClean="0"/>
              <a:t>Telefon</a:t>
            </a:r>
            <a:r>
              <a:rPr lang="en-US" dirty="0" smtClean="0"/>
              <a:t> </a:t>
            </a:r>
            <a:r>
              <a:rPr lang="en-US" dirty="0" err="1" smtClean="0"/>
              <a:t>numarası</a:t>
            </a:r>
            <a:endParaRPr lang="en-US" dirty="0" smtClean="0"/>
          </a:p>
          <a:p>
            <a:pPr lvl="2" algn="just"/>
            <a:r>
              <a:rPr lang="en-US" dirty="0" err="1" smtClean="0"/>
              <a:t>Fatura</a:t>
            </a:r>
            <a:r>
              <a:rPr lang="en-US" dirty="0" smtClean="0"/>
              <a:t> </a:t>
            </a:r>
            <a:r>
              <a:rPr lang="en-US" dirty="0" err="1" smtClean="0"/>
              <a:t>bilgisi</a:t>
            </a:r>
            <a:endParaRPr lang="en-US" dirty="0" smtClean="0"/>
          </a:p>
          <a:p>
            <a:pPr lvl="2" algn="just"/>
            <a:r>
              <a:rPr lang="en-US" dirty="0" err="1" smtClean="0"/>
              <a:t>Ödeme</a:t>
            </a:r>
            <a:r>
              <a:rPr lang="en-US" dirty="0" smtClean="0"/>
              <a:t> </a:t>
            </a:r>
            <a:r>
              <a:rPr lang="en-US" dirty="0" err="1" smtClean="0"/>
              <a:t>bilgileri</a:t>
            </a:r>
            <a:endParaRPr lang="en-US" dirty="0" smtClean="0"/>
          </a:p>
          <a:p>
            <a:pPr lvl="1" algn="just"/>
            <a:r>
              <a:rPr lang="en-US" sz="2600" dirty="0" err="1" smtClean="0"/>
              <a:t>Haberleşme</a:t>
            </a:r>
            <a:r>
              <a:rPr lang="en-US" sz="2600" dirty="0" smtClean="0"/>
              <a:t> </a:t>
            </a:r>
            <a:r>
              <a:rPr lang="en-US" sz="2600" dirty="0" err="1" smtClean="0"/>
              <a:t>teçhizatının</a:t>
            </a:r>
            <a:r>
              <a:rPr lang="en-US" sz="2600" dirty="0" smtClean="0"/>
              <a:t> </a:t>
            </a:r>
            <a:r>
              <a:rPr lang="en-US" sz="2600" dirty="0" err="1" smtClean="0"/>
              <a:t>kurulduğu</a:t>
            </a:r>
            <a:r>
              <a:rPr lang="en-US" sz="2600" dirty="0" smtClean="0"/>
              <a:t> </a:t>
            </a:r>
            <a:r>
              <a:rPr lang="en-US" sz="2600" dirty="0" err="1" smtClean="0"/>
              <a:t>yere</a:t>
            </a:r>
            <a:r>
              <a:rPr lang="en-US" sz="2600" dirty="0" smtClean="0"/>
              <a:t> </a:t>
            </a:r>
            <a:r>
              <a:rPr lang="en-US" sz="2600" dirty="0" err="1" smtClean="0"/>
              <a:t>ilişkin</a:t>
            </a:r>
            <a:r>
              <a:rPr lang="en-US" sz="2600" dirty="0" smtClean="0"/>
              <a:t> </a:t>
            </a:r>
            <a:r>
              <a:rPr lang="en-US" sz="2600" dirty="0" err="1" smtClean="0"/>
              <a:t>diğer</a:t>
            </a:r>
            <a:r>
              <a:rPr lang="en-US" sz="2600" dirty="0" smtClean="0"/>
              <a:t> </a:t>
            </a:r>
            <a:r>
              <a:rPr lang="en-US" sz="2600" dirty="0" err="1" smtClean="0"/>
              <a:t>bilgiler</a:t>
            </a:r>
            <a:endParaRPr lang="en-US" sz="2600"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59</a:t>
            </a:fld>
            <a:endParaRPr lang="en-US" dirty="0">
              <a:solidFill>
                <a:schemeClr val="tx1"/>
              </a:solidFill>
            </a:endParaRPr>
          </a:p>
        </p:txBody>
      </p:sp>
    </p:spTree>
    <p:extLst>
      <p:ext uri="{BB962C8B-B14F-4D97-AF65-F5344CB8AC3E}">
        <p14:creationId xmlns:p14="http://schemas.microsoft.com/office/powerpoint/2010/main" val="3731591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en-GB" b="1" dirty="0" err="1" smtClean="0"/>
              <a:t>Usul</a:t>
            </a:r>
            <a:r>
              <a:rPr lang="en-GB" b="1" dirty="0" smtClean="0"/>
              <a:t> </a:t>
            </a:r>
            <a:r>
              <a:rPr lang="en-GB" b="1" dirty="0" err="1" smtClean="0"/>
              <a:t>Hükümleri</a:t>
            </a:r>
            <a:endParaRPr lang="en-GB" b="1" dirty="0" smtClean="0"/>
          </a:p>
        </p:txBody>
      </p:sp>
      <p:sp>
        <p:nvSpPr>
          <p:cNvPr id="197635" name="Rectangle 3"/>
          <p:cNvSpPr>
            <a:spLocks noGrp="1" noChangeArrowheads="1"/>
          </p:cNvSpPr>
          <p:nvPr>
            <p:ph type="body" idx="1"/>
          </p:nvPr>
        </p:nvSpPr>
        <p:spPr>
          <a:xfrm>
            <a:off x="515256" y="1614714"/>
            <a:ext cx="8229600" cy="4741636"/>
          </a:xfrm>
        </p:spPr>
        <p:txBody>
          <a:bodyPr rtlCol="0">
            <a:normAutofit fontScale="92500" lnSpcReduction="20000"/>
          </a:bodyPr>
          <a:lstStyle/>
          <a:p>
            <a:pPr eaLnBrk="1" fontAlgn="auto" hangingPunct="1">
              <a:lnSpc>
                <a:spcPct val="110000"/>
              </a:lnSpc>
              <a:spcBef>
                <a:spcPts val="600"/>
              </a:spcBef>
              <a:spcAft>
                <a:spcPts val="1200"/>
              </a:spcAft>
              <a:buFont typeface="Arial"/>
              <a:buNone/>
              <a:defRPr/>
            </a:pPr>
            <a:r>
              <a:rPr lang="en-GB" b="1" dirty="0" err="1" smtClean="0">
                <a:latin typeface="+mj-lt"/>
              </a:rPr>
              <a:t>Madde</a:t>
            </a:r>
            <a:r>
              <a:rPr lang="en-GB" b="1" dirty="0" smtClean="0">
                <a:latin typeface="+mj-lt"/>
              </a:rPr>
              <a:t> 14 – </a:t>
            </a:r>
            <a:r>
              <a:rPr lang="en-GB" b="1" dirty="0" err="1" smtClean="0">
                <a:latin typeface="+mj-lt"/>
              </a:rPr>
              <a:t>usul</a:t>
            </a:r>
            <a:r>
              <a:rPr lang="en-GB" b="1" dirty="0" smtClean="0">
                <a:latin typeface="+mj-lt"/>
              </a:rPr>
              <a:t> </a:t>
            </a:r>
            <a:r>
              <a:rPr lang="en-GB" b="1" dirty="0" err="1" smtClean="0">
                <a:latin typeface="+mj-lt"/>
              </a:rPr>
              <a:t>hükümlerinin</a:t>
            </a:r>
            <a:r>
              <a:rPr lang="en-GB" b="1" dirty="0" smtClean="0">
                <a:latin typeface="+mj-lt"/>
              </a:rPr>
              <a:t> </a:t>
            </a:r>
            <a:r>
              <a:rPr lang="en-GB" b="1" dirty="0" err="1" smtClean="0">
                <a:latin typeface="+mj-lt"/>
              </a:rPr>
              <a:t>kapsamı</a:t>
            </a:r>
            <a:endParaRPr lang="en-GB" b="1" dirty="0" smtClean="0">
              <a:latin typeface="+mj-lt"/>
            </a:endParaRPr>
          </a:p>
          <a:p>
            <a:pPr eaLnBrk="1" fontAlgn="auto" hangingPunct="1">
              <a:lnSpc>
                <a:spcPct val="110000"/>
              </a:lnSpc>
              <a:spcBef>
                <a:spcPts val="600"/>
              </a:spcBef>
              <a:spcAft>
                <a:spcPts val="1200"/>
              </a:spcAft>
              <a:defRPr/>
            </a:pPr>
            <a:r>
              <a:rPr lang="en-GB" dirty="0" err="1" smtClean="0">
                <a:latin typeface="+mj-lt"/>
              </a:rPr>
              <a:t>Sözleşme</a:t>
            </a:r>
            <a:r>
              <a:rPr lang="en-GB" dirty="0" smtClean="0">
                <a:latin typeface="+mj-lt"/>
              </a:rPr>
              <a:t> </a:t>
            </a:r>
            <a:r>
              <a:rPr lang="en-GB" dirty="0" err="1" smtClean="0">
                <a:latin typeface="+mj-lt"/>
              </a:rPr>
              <a:t>hükümleri</a:t>
            </a:r>
            <a:r>
              <a:rPr lang="en-GB" dirty="0" smtClean="0">
                <a:latin typeface="+mj-lt"/>
              </a:rPr>
              <a:t> </a:t>
            </a:r>
            <a:r>
              <a:rPr lang="en-GB" dirty="0" err="1" smtClean="0">
                <a:latin typeface="+mj-lt"/>
              </a:rPr>
              <a:t>şu</a:t>
            </a:r>
            <a:r>
              <a:rPr lang="en-GB" dirty="0" smtClean="0">
                <a:latin typeface="+mj-lt"/>
              </a:rPr>
              <a:t> </a:t>
            </a:r>
            <a:r>
              <a:rPr lang="en-GB" dirty="0" err="1" smtClean="0">
                <a:latin typeface="+mj-lt"/>
              </a:rPr>
              <a:t>durumlarda</a:t>
            </a:r>
            <a:r>
              <a:rPr lang="en-GB" dirty="0" smtClean="0">
                <a:latin typeface="+mj-lt"/>
              </a:rPr>
              <a:t> </a:t>
            </a:r>
            <a:r>
              <a:rPr lang="en-GB" dirty="0" err="1" smtClean="0">
                <a:latin typeface="+mj-lt"/>
              </a:rPr>
              <a:t>uygulanacaktır</a:t>
            </a:r>
            <a:r>
              <a:rPr lang="en-GB" dirty="0" smtClean="0">
                <a:latin typeface="+mj-lt"/>
              </a:rPr>
              <a:t>:</a:t>
            </a:r>
          </a:p>
          <a:p>
            <a:pPr lvl="1" eaLnBrk="1" fontAlgn="auto" hangingPunct="1">
              <a:lnSpc>
                <a:spcPct val="110000"/>
              </a:lnSpc>
              <a:spcBef>
                <a:spcPts val="600"/>
              </a:spcBef>
              <a:spcAft>
                <a:spcPts val="1200"/>
              </a:spcAft>
              <a:defRPr/>
            </a:pPr>
            <a:r>
              <a:rPr lang="en-GB" dirty="0" err="1" smtClean="0">
                <a:latin typeface="+mj-lt"/>
              </a:rPr>
              <a:t>Soruşturma</a:t>
            </a:r>
            <a:r>
              <a:rPr lang="en-GB" dirty="0" smtClean="0">
                <a:latin typeface="+mj-lt"/>
              </a:rPr>
              <a:t> </a:t>
            </a:r>
            <a:r>
              <a:rPr lang="en-GB" dirty="0" err="1" smtClean="0">
                <a:latin typeface="+mj-lt"/>
              </a:rPr>
              <a:t>konusu</a:t>
            </a:r>
            <a:r>
              <a:rPr lang="en-GB" dirty="0" smtClean="0">
                <a:latin typeface="+mj-lt"/>
              </a:rPr>
              <a:t> </a:t>
            </a:r>
            <a:r>
              <a:rPr lang="en-GB" dirty="0" err="1" smtClean="0">
                <a:latin typeface="+mj-lt"/>
              </a:rPr>
              <a:t>suç</a:t>
            </a:r>
            <a:r>
              <a:rPr lang="en-GB" dirty="0" smtClean="0">
                <a:latin typeface="+mj-lt"/>
              </a:rPr>
              <a:t>, </a:t>
            </a:r>
            <a:r>
              <a:rPr lang="en-GB" dirty="0" err="1" smtClean="0">
                <a:latin typeface="+mj-lt"/>
              </a:rPr>
              <a:t>Sözleşme’de</a:t>
            </a:r>
            <a:r>
              <a:rPr lang="en-GB" dirty="0" smtClean="0">
                <a:latin typeface="+mj-lt"/>
              </a:rPr>
              <a:t> </a:t>
            </a:r>
            <a:r>
              <a:rPr lang="en-GB" dirty="0" err="1" smtClean="0">
                <a:latin typeface="+mj-lt"/>
              </a:rPr>
              <a:t>belirtilen</a:t>
            </a:r>
            <a:r>
              <a:rPr lang="en-GB" dirty="0" smtClean="0">
                <a:latin typeface="+mj-lt"/>
              </a:rPr>
              <a:t> </a:t>
            </a:r>
            <a:r>
              <a:rPr lang="en-GB" dirty="0" err="1" smtClean="0">
                <a:latin typeface="+mj-lt"/>
              </a:rPr>
              <a:t>suçlardan</a:t>
            </a:r>
            <a:r>
              <a:rPr lang="en-GB" dirty="0" smtClean="0">
                <a:latin typeface="+mj-lt"/>
              </a:rPr>
              <a:t> </a:t>
            </a:r>
            <a:r>
              <a:rPr lang="en-GB" dirty="0" err="1" smtClean="0">
                <a:latin typeface="+mj-lt"/>
              </a:rPr>
              <a:t>biri</a:t>
            </a:r>
            <a:r>
              <a:rPr lang="en-GB" dirty="0" smtClean="0">
                <a:latin typeface="+mj-lt"/>
              </a:rPr>
              <a:t> </a:t>
            </a:r>
            <a:r>
              <a:rPr lang="en-GB" dirty="0" err="1" smtClean="0">
                <a:latin typeface="+mj-lt"/>
              </a:rPr>
              <a:t>ise</a:t>
            </a:r>
            <a:r>
              <a:rPr lang="en-GB" dirty="0" smtClean="0">
                <a:latin typeface="+mj-lt"/>
              </a:rPr>
              <a:t>,</a:t>
            </a:r>
          </a:p>
          <a:p>
            <a:pPr lvl="1" eaLnBrk="1" fontAlgn="auto" hangingPunct="1">
              <a:lnSpc>
                <a:spcPct val="110000"/>
              </a:lnSpc>
              <a:spcBef>
                <a:spcPts val="600"/>
              </a:spcBef>
              <a:spcAft>
                <a:spcPts val="1200"/>
              </a:spcAft>
              <a:defRPr/>
            </a:pPr>
            <a:r>
              <a:rPr lang="en-GB" dirty="0" err="1" smtClean="0">
                <a:latin typeface="+mj-lt"/>
              </a:rPr>
              <a:t>Soruşturma</a:t>
            </a:r>
            <a:r>
              <a:rPr lang="en-GB" dirty="0" smtClean="0">
                <a:latin typeface="+mj-lt"/>
              </a:rPr>
              <a:t> </a:t>
            </a:r>
            <a:r>
              <a:rPr lang="en-GB" dirty="0" err="1" smtClean="0">
                <a:latin typeface="+mj-lt"/>
              </a:rPr>
              <a:t>konusu</a:t>
            </a:r>
            <a:r>
              <a:rPr lang="en-GB" dirty="0" smtClean="0">
                <a:latin typeface="+mj-lt"/>
              </a:rPr>
              <a:t> </a:t>
            </a:r>
            <a:r>
              <a:rPr lang="en-GB" dirty="0" err="1" smtClean="0">
                <a:latin typeface="+mj-lt"/>
              </a:rPr>
              <a:t>herhangi</a:t>
            </a:r>
            <a:r>
              <a:rPr lang="en-GB" dirty="0" smtClean="0">
                <a:latin typeface="+mj-lt"/>
              </a:rPr>
              <a:t> </a:t>
            </a:r>
            <a:r>
              <a:rPr lang="en-GB" dirty="0" err="1" smtClean="0">
                <a:latin typeface="+mj-lt"/>
              </a:rPr>
              <a:t>bir</a:t>
            </a:r>
            <a:r>
              <a:rPr lang="en-GB" dirty="0" smtClean="0">
                <a:latin typeface="+mj-lt"/>
              </a:rPr>
              <a:t> </a:t>
            </a:r>
            <a:r>
              <a:rPr lang="en-GB" dirty="0" err="1" smtClean="0">
                <a:latin typeface="+mj-lt"/>
              </a:rPr>
              <a:t>suç</a:t>
            </a:r>
            <a:r>
              <a:rPr lang="en-GB" dirty="0" smtClean="0">
                <a:latin typeface="+mj-lt"/>
              </a:rPr>
              <a:t> </a:t>
            </a:r>
            <a:r>
              <a:rPr lang="en-GB" dirty="0" err="1" smtClean="0">
                <a:latin typeface="+mj-lt"/>
              </a:rPr>
              <a:t>bir</a:t>
            </a:r>
            <a:r>
              <a:rPr lang="en-GB" dirty="0" smtClean="0">
                <a:latin typeface="+mj-lt"/>
              </a:rPr>
              <a:t> </a:t>
            </a:r>
            <a:r>
              <a:rPr lang="en-GB" dirty="0" err="1" smtClean="0">
                <a:latin typeface="+mj-lt"/>
              </a:rPr>
              <a:t>bilgisayar</a:t>
            </a:r>
            <a:r>
              <a:rPr lang="en-GB" dirty="0" smtClean="0">
                <a:latin typeface="+mj-lt"/>
              </a:rPr>
              <a:t> </a:t>
            </a:r>
            <a:r>
              <a:rPr lang="en-GB" dirty="0" err="1" smtClean="0">
                <a:latin typeface="+mj-lt"/>
              </a:rPr>
              <a:t>sistemi</a:t>
            </a:r>
            <a:r>
              <a:rPr lang="en-GB" dirty="0" smtClean="0">
                <a:latin typeface="+mj-lt"/>
              </a:rPr>
              <a:t> </a:t>
            </a:r>
            <a:r>
              <a:rPr lang="en-GB" dirty="0" err="1" smtClean="0">
                <a:latin typeface="+mj-lt"/>
              </a:rPr>
              <a:t>aracılığıyla</a:t>
            </a:r>
            <a:r>
              <a:rPr lang="en-GB" dirty="0" smtClean="0">
                <a:latin typeface="+mj-lt"/>
              </a:rPr>
              <a:t> </a:t>
            </a:r>
            <a:r>
              <a:rPr lang="en-GB" dirty="0" err="1" smtClean="0">
                <a:latin typeface="+mj-lt"/>
              </a:rPr>
              <a:t>işlenmişse</a:t>
            </a:r>
            <a:r>
              <a:rPr lang="en-GB" dirty="0" smtClean="0">
                <a:latin typeface="+mj-lt"/>
              </a:rPr>
              <a:t>, </a:t>
            </a:r>
          </a:p>
          <a:p>
            <a:pPr lvl="1" eaLnBrk="1" fontAlgn="auto" hangingPunct="1">
              <a:lnSpc>
                <a:spcPct val="110000"/>
              </a:lnSpc>
              <a:spcBef>
                <a:spcPts val="600"/>
              </a:spcBef>
              <a:spcAft>
                <a:spcPts val="1200"/>
              </a:spcAft>
              <a:defRPr/>
            </a:pPr>
            <a:r>
              <a:rPr lang="en-GB" dirty="0" err="1" smtClean="0">
                <a:latin typeface="+mj-lt"/>
              </a:rPr>
              <a:t>Herhangi</a:t>
            </a:r>
            <a:r>
              <a:rPr lang="en-GB" dirty="0" smtClean="0">
                <a:latin typeface="+mj-lt"/>
              </a:rPr>
              <a:t> </a:t>
            </a:r>
            <a:r>
              <a:rPr lang="en-GB" dirty="0" err="1" smtClean="0">
                <a:latin typeface="+mj-lt"/>
              </a:rPr>
              <a:t>bir</a:t>
            </a:r>
            <a:r>
              <a:rPr lang="en-GB" dirty="0" smtClean="0">
                <a:latin typeface="+mj-lt"/>
              </a:rPr>
              <a:t> </a:t>
            </a:r>
            <a:r>
              <a:rPr lang="en-GB" dirty="0" err="1" smtClean="0">
                <a:latin typeface="+mj-lt"/>
              </a:rPr>
              <a:t>soruşturmada</a:t>
            </a:r>
            <a:r>
              <a:rPr lang="en-GB" dirty="0">
                <a:latin typeface="+mj-lt"/>
              </a:rPr>
              <a:t> </a:t>
            </a:r>
            <a:r>
              <a:rPr lang="en-GB" dirty="0" err="1" smtClean="0">
                <a:latin typeface="+mj-lt"/>
              </a:rPr>
              <a:t>delillerin</a:t>
            </a:r>
            <a:r>
              <a:rPr lang="en-GB" dirty="0" smtClean="0">
                <a:latin typeface="+mj-lt"/>
              </a:rPr>
              <a:t> </a:t>
            </a:r>
            <a:r>
              <a:rPr lang="en-GB" dirty="0" err="1" smtClean="0">
                <a:latin typeface="+mj-lt"/>
              </a:rPr>
              <a:t>dijtal</a:t>
            </a:r>
            <a:r>
              <a:rPr lang="en-GB" dirty="0" smtClean="0">
                <a:latin typeface="+mj-lt"/>
              </a:rPr>
              <a:t> </a:t>
            </a:r>
            <a:r>
              <a:rPr lang="en-GB" dirty="0" err="1" smtClean="0">
                <a:latin typeface="+mj-lt"/>
              </a:rPr>
              <a:t>bir</a:t>
            </a:r>
            <a:r>
              <a:rPr lang="en-GB" dirty="0" smtClean="0">
                <a:latin typeface="+mj-lt"/>
              </a:rPr>
              <a:t> </a:t>
            </a:r>
            <a:r>
              <a:rPr lang="en-GB" dirty="0" err="1" smtClean="0">
                <a:latin typeface="+mj-lt"/>
              </a:rPr>
              <a:t>ortamda</a:t>
            </a:r>
            <a:r>
              <a:rPr lang="en-GB" dirty="0" smtClean="0">
                <a:latin typeface="+mj-lt"/>
              </a:rPr>
              <a:t> </a:t>
            </a:r>
            <a:r>
              <a:rPr lang="en-GB" dirty="0" err="1" smtClean="0">
                <a:latin typeface="+mj-lt"/>
              </a:rPr>
              <a:t>tutulması</a:t>
            </a:r>
            <a:r>
              <a:rPr lang="en-GB" dirty="0" smtClean="0">
                <a:latin typeface="+mj-lt"/>
              </a:rPr>
              <a:t> </a:t>
            </a:r>
            <a:r>
              <a:rPr lang="en-GB" dirty="0" err="1" smtClean="0">
                <a:latin typeface="+mj-lt"/>
              </a:rPr>
              <a:t>halinde</a:t>
            </a:r>
            <a:r>
              <a:rPr lang="en-GB" dirty="0" smtClean="0">
                <a:latin typeface="+mj-lt"/>
              </a:rPr>
              <a:t> </a:t>
            </a:r>
            <a:r>
              <a:rPr lang="en-GB" dirty="0" err="1" smtClean="0">
                <a:latin typeface="+mj-lt"/>
              </a:rPr>
              <a:t>delil</a:t>
            </a:r>
            <a:r>
              <a:rPr lang="en-GB" dirty="0" smtClean="0">
                <a:latin typeface="+mj-lt"/>
              </a:rPr>
              <a:t> </a:t>
            </a:r>
            <a:r>
              <a:rPr lang="en-GB" dirty="0" err="1" smtClean="0">
                <a:latin typeface="+mj-lt"/>
              </a:rPr>
              <a:t>toplama</a:t>
            </a:r>
            <a:r>
              <a:rPr lang="en-GB" dirty="0" smtClean="0">
                <a:latin typeface="+mj-lt"/>
              </a:rPr>
              <a:t> </a:t>
            </a:r>
            <a:r>
              <a:rPr lang="en-GB" dirty="0" err="1" smtClean="0">
                <a:latin typeface="+mj-lt"/>
              </a:rPr>
              <a:t>aşamasında</a:t>
            </a:r>
            <a:r>
              <a:rPr lang="en-GB" dirty="0" smtClean="0">
                <a:latin typeface="+mj-lt"/>
              </a:rPr>
              <a:t>.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7"/>
            <a:ext cx="8229600" cy="5303837"/>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tr-TR" sz="2800" dirty="0"/>
              <a:t>Taraflardan her biri, yetkili makamların:</a:t>
            </a:r>
          </a:p>
          <a:p>
            <a:pPr marL="914400" lvl="1" indent="-514350" algn="just" eaLnBrk="1" fontAlgn="auto" hangingPunct="1">
              <a:spcBef>
                <a:spcPts val="600"/>
              </a:spcBef>
              <a:spcAft>
                <a:spcPts val="1200"/>
              </a:spcAft>
              <a:buFont typeface="+mj-lt"/>
              <a:buAutoNum type="alphaLcParenR"/>
              <a:defRPr/>
            </a:pPr>
            <a:r>
              <a:rPr lang="tr-TR" sz="2400" dirty="0" smtClean="0"/>
              <a:t>ülkesindeki </a:t>
            </a:r>
            <a:r>
              <a:rPr lang="tr-TR" sz="2400" dirty="0"/>
              <a:t>bir şahsa, o şahsın zilyetliği veya denetiminde bulunan, bir bilgisayar sisteminde veya bilgisayar verilerini depolama aygıtında depolanan, belirlenmiş bilgisayar verisini </a:t>
            </a:r>
            <a:r>
              <a:rPr lang="tr-TR" sz="2400" dirty="0" smtClean="0"/>
              <a:t>ibraz </a:t>
            </a:r>
            <a:r>
              <a:rPr lang="tr-TR" sz="2400" dirty="0"/>
              <a:t>etmesi için; ve</a:t>
            </a:r>
          </a:p>
          <a:p>
            <a:pPr marL="914400" lvl="1" indent="-514350" algn="just" eaLnBrk="1" fontAlgn="auto" hangingPunct="1">
              <a:spcBef>
                <a:spcPts val="600"/>
              </a:spcBef>
              <a:spcAft>
                <a:spcPts val="1200"/>
              </a:spcAft>
              <a:buFont typeface="+mj-lt"/>
              <a:buAutoNum type="alphaLcParenR"/>
              <a:defRPr/>
            </a:pPr>
            <a:r>
              <a:rPr lang="tr-TR" sz="2400" dirty="0"/>
              <a:t>ilgili Tarafın ülkesinde hizmet sunan bir hizmet sağlayıcıya, söz konusu hizmet sağlayıcının zilyetliği veya denetiminde bulunan </a:t>
            </a:r>
            <a:r>
              <a:rPr lang="tr-TR" sz="3200" b="1" dirty="0">
                <a:solidFill>
                  <a:srgbClr val="FF0000"/>
                </a:solidFill>
              </a:rPr>
              <a:t>hizmetlere ilişkin </a:t>
            </a:r>
            <a:r>
              <a:rPr lang="tr-TR" sz="2400" dirty="0"/>
              <a:t>abone bilgilerini </a:t>
            </a:r>
            <a:r>
              <a:rPr lang="tr-TR" sz="2400" dirty="0" smtClean="0"/>
              <a:t>ibraz </a:t>
            </a:r>
            <a:r>
              <a:rPr lang="tr-TR" sz="2400" dirty="0"/>
              <a:t>etmesi için;</a:t>
            </a:r>
            <a:endParaRPr lang="tr-TR" dirty="0"/>
          </a:p>
          <a:p>
            <a:pPr marL="0" indent="0" algn="just" eaLnBrk="1" fontAlgn="auto" hangingPunct="1">
              <a:spcBef>
                <a:spcPts val="600"/>
              </a:spcBef>
              <a:spcAft>
                <a:spcPts val="1200"/>
              </a:spcAft>
              <a:buNone/>
              <a:defRPr/>
            </a:pPr>
            <a:r>
              <a:rPr lang="tr-TR" sz="2800" dirty="0"/>
              <a:t>talimat verme yetkisine sahip olmaları için gerekli olabilecek yasama tedbirlerini ve diğer tedbirleri kabul edecektir.</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err="1"/>
              <a:t>Madde</a:t>
            </a:r>
            <a:r>
              <a:rPr lang="en-GB" sz="3400" b="1" dirty="0"/>
              <a:t> 18 – </a:t>
            </a:r>
            <a:r>
              <a:rPr lang="en-GB" sz="3400" b="1" dirty="0" err="1"/>
              <a:t>İbraz</a:t>
            </a:r>
            <a:r>
              <a:rPr lang="en-GB" sz="3400" b="1" dirty="0"/>
              <a:t> </a:t>
            </a:r>
            <a:r>
              <a:rPr lang="en-GB" sz="3400" b="1" dirty="0" err="1"/>
              <a:t>Emri</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60</a:t>
            </a:fld>
            <a:endParaRPr lang="en-US" dirty="0">
              <a:solidFill>
                <a:schemeClr val="tx1"/>
              </a:solidFill>
            </a:endParaRPr>
          </a:p>
        </p:txBody>
      </p:sp>
    </p:spTree>
    <p:extLst>
      <p:ext uri="{BB962C8B-B14F-4D97-AF65-F5344CB8AC3E}">
        <p14:creationId xmlns:p14="http://schemas.microsoft.com/office/powerpoint/2010/main" val="426091842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Bu </a:t>
            </a:r>
            <a:r>
              <a:rPr lang="en-US" sz="3600" b="1" dirty="0" err="1" smtClean="0"/>
              <a:t>tür</a:t>
            </a:r>
            <a:r>
              <a:rPr lang="en-US" sz="3600" b="1" dirty="0" smtClean="0"/>
              <a:t> </a:t>
            </a:r>
            <a:r>
              <a:rPr lang="en-US" sz="3600" b="1" dirty="0" err="1" smtClean="0"/>
              <a:t>hizmetlere</a:t>
            </a:r>
            <a:r>
              <a:rPr lang="en-US" sz="3600" b="1" dirty="0" smtClean="0"/>
              <a:t> </a:t>
            </a:r>
            <a:r>
              <a:rPr lang="en-US" sz="3600" b="1" dirty="0" err="1" smtClean="0"/>
              <a:t>ilişkin</a:t>
            </a:r>
            <a:endParaRPr lang="en-US" sz="3600" b="1" dirty="0"/>
          </a:p>
        </p:txBody>
      </p:sp>
      <p:sp>
        <p:nvSpPr>
          <p:cNvPr id="3" name="Content Placeholder 2"/>
          <p:cNvSpPr>
            <a:spLocks noGrp="1"/>
          </p:cNvSpPr>
          <p:nvPr>
            <p:ph idx="1"/>
          </p:nvPr>
        </p:nvSpPr>
        <p:spPr>
          <a:xfrm>
            <a:off x="635000" y="1905000"/>
            <a:ext cx="7838440" cy="4038601"/>
          </a:xfrm>
        </p:spPr>
        <p:txBody>
          <a:bodyPr/>
          <a:lstStyle/>
          <a:p>
            <a:pPr algn="just"/>
            <a:r>
              <a:rPr lang="en-US" sz="2600" dirty="0" err="1" smtClean="0"/>
              <a:t>İbraz</a:t>
            </a:r>
            <a:r>
              <a:rPr lang="en-US" sz="2600" dirty="0" smtClean="0"/>
              <a:t> </a:t>
            </a:r>
            <a:r>
              <a:rPr lang="en-US" sz="2600" dirty="0" err="1" smtClean="0"/>
              <a:t>emri</a:t>
            </a:r>
            <a:r>
              <a:rPr lang="en-US" sz="2600" dirty="0" smtClean="0"/>
              <a:t> </a:t>
            </a:r>
            <a:r>
              <a:rPr lang="en-US" sz="2600" dirty="0" err="1" smtClean="0"/>
              <a:t>ülkede</a:t>
            </a:r>
            <a:r>
              <a:rPr lang="en-US" sz="2600" dirty="0" smtClean="0"/>
              <a:t> </a:t>
            </a:r>
            <a:r>
              <a:rPr lang="en-US" sz="2600" dirty="0" err="1" smtClean="0"/>
              <a:t>sunulan</a:t>
            </a:r>
            <a:r>
              <a:rPr lang="en-US" sz="2600" dirty="0" smtClean="0"/>
              <a:t> </a:t>
            </a:r>
            <a:r>
              <a:rPr lang="en-US" sz="2600" dirty="0" err="1" smtClean="0"/>
              <a:t>hizmetlerle</a:t>
            </a:r>
            <a:r>
              <a:rPr lang="en-US" sz="2600" dirty="0" smtClean="0"/>
              <a:t> </a:t>
            </a:r>
            <a:r>
              <a:rPr lang="en-US" sz="2600" dirty="0" err="1" smtClean="0"/>
              <a:t>ilgili</a:t>
            </a:r>
            <a:r>
              <a:rPr lang="en-US" sz="2600" dirty="0" smtClean="0"/>
              <a:t> </a:t>
            </a:r>
            <a:r>
              <a:rPr lang="en-US" sz="2600" dirty="0" err="1" smtClean="0"/>
              <a:t>abone</a:t>
            </a:r>
            <a:r>
              <a:rPr lang="en-US" sz="2600" dirty="0" smtClean="0"/>
              <a:t> </a:t>
            </a:r>
            <a:r>
              <a:rPr lang="en-US" sz="2600" dirty="0" err="1" smtClean="0"/>
              <a:t>bilgilerinin</a:t>
            </a:r>
            <a:r>
              <a:rPr lang="en-US" sz="2600" dirty="0" smtClean="0"/>
              <a:t> </a:t>
            </a:r>
            <a:r>
              <a:rPr lang="en-US" sz="2600" dirty="0" err="1" smtClean="0"/>
              <a:t>elde</a:t>
            </a:r>
            <a:r>
              <a:rPr lang="en-US" sz="2600" dirty="0" smtClean="0"/>
              <a:t> </a:t>
            </a:r>
            <a:r>
              <a:rPr lang="en-US" sz="2600" dirty="0" err="1" smtClean="0"/>
              <a:t>edilmesi</a:t>
            </a:r>
            <a:r>
              <a:rPr lang="en-US" sz="2600" dirty="0" smtClean="0"/>
              <a:t> </a:t>
            </a:r>
            <a:r>
              <a:rPr lang="en-US" sz="2600" dirty="0" err="1" smtClean="0"/>
              <a:t>amacıyla</a:t>
            </a:r>
            <a:r>
              <a:rPr lang="en-US" sz="2600" dirty="0" smtClean="0"/>
              <a:t> </a:t>
            </a:r>
            <a:r>
              <a:rPr lang="en-US" sz="2600" dirty="0" err="1" smtClean="0"/>
              <a:t>çıkartılabilir</a:t>
            </a:r>
            <a:r>
              <a:rPr lang="en-US" sz="2600" dirty="0" smtClean="0"/>
              <a:t>.</a:t>
            </a:r>
          </a:p>
          <a:p>
            <a:pPr algn="just"/>
            <a:endParaRPr lang="en-US" sz="2600" dirty="0"/>
          </a:p>
          <a:p>
            <a:pPr algn="just"/>
            <a:r>
              <a:rPr lang="en-US" sz="2600" dirty="0" err="1" smtClean="0"/>
              <a:t>Sadece</a:t>
            </a:r>
            <a:r>
              <a:rPr lang="en-US" sz="2600" dirty="0" smtClean="0"/>
              <a:t> </a:t>
            </a:r>
            <a:r>
              <a:rPr lang="en-US" sz="2600" dirty="0" err="1" smtClean="0"/>
              <a:t>talep</a:t>
            </a:r>
            <a:r>
              <a:rPr lang="en-US" sz="2600" dirty="0" smtClean="0"/>
              <a:t> </a:t>
            </a:r>
            <a:r>
              <a:rPr lang="en-US" sz="2600" dirty="0" err="1" smtClean="0"/>
              <a:t>eden</a:t>
            </a:r>
            <a:r>
              <a:rPr lang="en-US" sz="2600" dirty="0" smtClean="0"/>
              <a:t> </a:t>
            </a:r>
            <a:r>
              <a:rPr lang="en-US" sz="2600" dirty="0" err="1" smtClean="0"/>
              <a:t>tarafın</a:t>
            </a:r>
            <a:r>
              <a:rPr lang="en-US" sz="2600" dirty="0" smtClean="0"/>
              <a:t> </a:t>
            </a:r>
            <a:r>
              <a:rPr lang="en-US" sz="2600" dirty="0" err="1" smtClean="0"/>
              <a:t>ülkesi</a:t>
            </a:r>
            <a:r>
              <a:rPr lang="en-US" sz="2600" dirty="0" smtClean="0"/>
              <a:t> </a:t>
            </a:r>
            <a:r>
              <a:rPr lang="en-US" sz="2600" dirty="0" err="1" smtClean="0"/>
              <a:t>dışında</a:t>
            </a:r>
            <a:r>
              <a:rPr lang="en-US" sz="2600" dirty="0" smtClean="0"/>
              <a:t> </a:t>
            </a:r>
            <a:r>
              <a:rPr lang="en-US" sz="2600" dirty="0" err="1" smtClean="0"/>
              <a:t>sunulan</a:t>
            </a:r>
            <a:r>
              <a:rPr lang="en-US" sz="2600" dirty="0" smtClean="0"/>
              <a:t> </a:t>
            </a:r>
            <a:r>
              <a:rPr lang="en-US" sz="2600" dirty="0" err="1" smtClean="0"/>
              <a:t>hizmetlerle</a:t>
            </a:r>
            <a:r>
              <a:rPr lang="en-US" sz="2600" dirty="0" smtClean="0"/>
              <a:t> </a:t>
            </a:r>
            <a:r>
              <a:rPr lang="en-US" sz="2600" dirty="0" err="1" smtClean="0"/>
              <a:t>ilgili</a:t>
            </a:r>
            <a:r>
              <a:rPr lang="en-US" sz="2600" dirty="0" smtClean="0"/>
              <a:t> </a:t>
            </a:r>
            <a:r>
              <a:rPr lang="en-US" sz="2600" dirty="0" err="1" smtClean="0"/>
              <a:t>abone</a:t>
            </a:r>
            <a:r>
              <a:rPr lang="en-US" sz="2600" dirty="0" smtClean="0"/>
              <a:t> </a:t>
            </a:r>
            <a:r>
              <a:rPr lang="en-US" sz="2600" dirty="0" err="1" smtClean="0"/>
              <a:t>bilgilerine</a:t>
            </a:r>
            <a:r>
              <a:rPr lang="en-US" sz="2600" dirty="0" smtClean="0"/>
              <a:t> </a:t>
            </a:r>
            <a:r>
              <a:rPr lang="en-US" sz="2600" dirty="0" err="1" smtClean="0"/>
              <a:t>uygulanmaz</a:t>
            </a:r>
            <a:r>
              <a:rPr lang="en-US" sz="2600"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61</a:t>
            </a:fld>
            <a:endParaRPr lang="en-US" dirty="0">
              <a:solidFill>
                <a:schemeClr val="tx1"/>
              </a:solidFill>
            </a:endParaRPr>
          </a:p>
        </p:txBody>
      </p:sp>
    </p:spTree>
    <p:extLst>
      <p:ext uri="{BB962C8B-B14F-4D97-AF65-F5344CB8AC3E}">
        <p14:creationId xmlns:p14="http://schemas.microsoft.com/office/powerpoint/2010/main" val="26369081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tr-TR" sz="2800" dirty="0"/>
              <a:t>Taraflardan her biri, yetkili makamların:</a:t>
            </a:r>
          </a:p>
          <a:p>
            <a:pPr marL="914400" lvl="1" indent="-514350" algn="just" eaLnBrk="1" fontAlgn="auto" hangingPunct="1">
              <a:spcBef>
                <a:spcPts val="600"/>
              </a:spcBef>
              <a:spcAft>
                <a:spcPts val="1200"/>
              </a:spcAft>
              <a:buFont typeface="+mj-lt"/>
              <a:buAutoNum type="alphaLcParenR"/>
              <a:defRPr/>
            </a:pPr>
            <a:r>
              <a:rPr lang="tr-TR" sz="2400" dirty="0" smtClean="0"/>
              <a:t>ülkesindeki </a:t>
            </a:r>
            <a:r>
              <a:rPr lang="tr-TR" sz="2400" dirty="0"/>
              <a:t>bir şahsa, o şahsın zilyetliği veya denetiminde bulunan, bir bilgisayar sisteminde veya bilgisayar verilerini depolama aygıtında depolanan, belirlenmiş bilgisayar verisini </a:t>
            </a:r>
            <a:r>
              <a:rPr lang="tr-TR" sz="2400" dirty="0" smtClean="0"/>
              <a:t>ibraz </a:t>
            </a:r>
            <a:r>
              <a:rPr lang="tr-TR" sz="2400" dirty="0"/>
              <a:t>etmesi için; ve</a:t>
            </a:r>
          </a:p>
          <a:p>
            <a:pPr marL="914400" lvl="1" indent="-514350" algn="just" eaLnBrk="1" fontAlgn="auto" hangingPunct="1">
              <a:spcBef>
                <a:spcPts val="600"/>
              </a:spcBef>
              <a:spcAft>
                <a:spcPts val="1200"/>
              </a:spcAft>
              <a:buFont typeface="+mj-lt"/>
              <a:buAutoNum type="alphaLcParenR"/>
              <a:defRPr/>
            </a:pPr>
            <a:r>
              <a:rPr lang="tr-TR" sz="2400" dirty="0"/>
              <a:t>ilgili Tarafın ülkesinde hizmet sunan bir hizmet sağlayıcıya, söz konusu hizmet sağlayıcının </a:t>
            </a:r>
            <a:r>
              <a:rPr lang="tr-TR" sz="3200" b="1" dirty="0">
                <a:solidFill>
                  <a:srgbClr val="FF0000"/>
                </a:solidFill>
              </a:rPr>
              <a:t>zilyetliği veya denetiminde bulunan</a:t>
            </a:r>
            <a:r>
              <a:rPr lang="tr-TR" sz="2400" dirty="0"/>
              <a:t> hizmetlere ilişkin abone bilgilerini </a:t>
            </a:r>
            <a:r>
              <a:rPr lang="tr-TR" sz="2400" dirty="0" smtClean="0"/>
              <a:t>ibraz </a:t>
            </a:r>
            <a:r>
              <a:rPr lang="tr-TR" sz="2400" dirty="0"/>
              <a:t>etmesi için;</a:t>
            </a:r>
            <a:endParaRPr lang="tr-TR" dirty="0"/>
          </a:p>
          <a:p>
            <a:pPr marL="0" indent="0" algn="just" eaLnBrk="1" fontAlgn="auto" hangingPunct="1">
              <a:spcBef>
                <a:spcPts val="600"/>
              </a:spcBef>
              <a:spcAft>
                <a:spcPts val="1200"/>
              </a:spcAft>
              <a:buNone/>
              <a:defRPr/>
            </a:pPr>
            <a:r>
              <a:rPr lang="tr-TR" sz="2800" dirty="0"/>
              <a:t>talimat verme yetkisine sahip olmaları için gerekli olabilecek yasama tedbirlerini ve diğer tedbirleri kabul </a:t>
            </a:r>
            <a:r>
              <a:rPr lang="tr-TR" sz="2800" dirty="0" smtClean="0"/>
              <a:t>edecektir</a:t>
            </a:r>
            <a:r>
              <a:rPr lang="tr-TR" sz="2800" dirty="0"/>
              <a:t>.</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err="1"/>
              <a:t>Madde</a:t>
            </a:r>
            <a:r>
              <a:rPr lang="en-GB" sz="3400" b="1" dirty="0"/>
              <a:t> 18 – </a:t>
            </a:r>
            <a:r>
              <a:rPr lang="en-GB" sz="3400" b="1" dirty="0" err="1"/>
              <a:t>İbraz</a:t>
            </a:r>
            <a:r>
              <a:rPr lang="en-GB" sz="3400" b="1" dirty="0"/>
              <a:t> </a:t>
            </a:r>
            <a:r>
              <a:rPr lang="en-GB" sz="3400" b="1" dirty="0" err="1"/>
              <a:t>Emri</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62</a:t>
            </a:fld>
            <a:endParaRPr lang="en-US" dirty="0">
              <a:solidFill>
                <a:schemeClr val="tx1"/>
              </a:solidFill>
            </a:endParaRPr>
          </a:p>
        </p:txBody>
      </p:sp>
    </p:spTree>
    <p:extLst>
      <p:ext uri="{BB962C8B-B14F-4D97-AF65-F5344CB8AC3E}">
        <p14:creationId xmlns:p14="http://schemas.microsoft.com/office/powerpoint/2010/main" val="185478559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Zilyetlik</a:t>
            </a:r>
            <a:r>
              <a:rPr lang="en-US" sz="3600" b="1" dirty="0" smtClean="0"/>
              <a:t> </a:t>
            </a:r>
            <a:r>
              <a:rPr lang="en-US" sz="3600" b="1" dirty="0" err="1" smtClean="0"/>
              <a:t>veya</a:t>
            </a:r>
            <a:r>
              <a:rPr lang="en-US" sz="3600" b="1" dirty="0" smtClean="0"/>
              <a:t> </a:t>
            </a:r>
            <a:r>
              <a:rPr lang="en-US" sz="3600" b="1" dirty="0" err="1" smtClean="0"/>
              <a:t>denetim</a:t>
            </a:r>
            <a:endParaRPr lang="en-US" sz="3600" b="1" dirty="0"/>
          </a:p>
        </p:txBody>
      </p:sp>
      <p:sp>
        <p:nvSpPr>
          <p:cNvPr id="3" name="Content Placeholder 2"/>
          <p:cNvSpPr>
            <a:spLocks noGrp="1"/>
          </p:cNvSpPr>
          <p:nvPr>
            <p:ph idx="1"/>
          </p:nvPr>
        </p:nvSpPr>
        <p:spPr>
          <a:xfrm>
            <a:off x="635000" y="1417638"/>
            <a:ext cx="7945120" cy="4938712"/>
          </a:xfrm>
        </p:spPr>
        <p:txBody>
          <a:bodyPr/>
          <a:lstStyle/>
          <a:p>
            <a:pPr algn="just"/>
            <a:r>
              <a:rPr lang="en-US" dirty="0" err="1" smtClean="0"/>
              <a:t>Şunları</a:t>
            </a:r>
            <a:r>
              <a:rPr lang="en-US" dirty="0" smtClean="0"/>
              <a:t> </a:t>
            </a:r>
            <a:r>
              <a:rPr lang="en-US" dirty="0" err="1" smtClean="0"/>
              <a:t>içerir</a:t>
            </a:r>
            <a:r>
              <a:rPr lang="en-US" sz="2800" dirty="0" smtClean="0"/>
              <a:t>:</a:t>
            </a:r>
          </a:p>
          <a:p>
            <a:pPr lvl="1" algn="just"/>
            <a:r>
              <a:rPr lang="en-US" sz="2600" dirty="0" err="1" smtClean="0"/>
              <a:t>Hizmet</a:t>
            </a:r>
            <a:r>
              <a:rPr lang="en-US" sz="2600" dirty="0" smtClean="0"/>
              <a:t> </a:t>
            </a:r>
            <a:r>
              <a:rPr lang="en-US" sz="2600" dirty="0" err="1" smtClean="0"/>
              <a:t>sağlayıcının</a:t>
            </a:r>
            <a:r>
              <a:rPr lang="en-US" sz="2600" dirty="0" smtClean="0"/>
              <a:t> </a:t>
            </a:r>
            <a:r>
              <a:rPr lang="en-US" sz="2600" dirty="0" err="1" smtClean="0"/>
              <a:t>fiziksel</a:t>
            </a:r>
            <a:r>
              <a:rPr lang="en-US" sz="2600" dirty="0" smtClean="0"/>
              <a:t> </a:t>
            </a:r>
            <a:r>
              <a:rPr lang="en-US" sz="2600" dirty="0" err="1" smtClean="0"/>
              <a:t>olarak</a:t>
            </a:r>
            <a:r>
              <a:rPr lang="en-US" sz="2600" dirty="0" smtClean="0"/>
              <a:t> </a:t>
            </a:r>
            <a:r>
              <a:rPr lang="en-US" sz="2600" dirty="0" err="1" smtClean="0"/>
              <a:t>zilyetliğinde</a:t>
            </a:r>
            <a:r>
              <a:rPr lang="en-US" sz="2600" dirty="0" smtClean="0"/>
              <a:t> </a:t>
            </a:r>
            <a:r>
              <a:rPr lang="en-US" sz="2600" dirty="0" err="1" smtClean="0"/>
              <a:t>bulunan</a:t>
            </a:r>
            <a:r>
              <a:rPr lang="en-US" sz="2600" dirty="0" smtClean="0"/>
              <a:t> </a:t>
            </a:r>
            <a:r>
              <a:rPr lang="en-US" sz="2600" dirty="0" err="1" smtClean="0"/>
              <a:t>abonelik</a:t>
            </a:r>
            <a:r>
              <a:rPr lang="en-US" sz="2600" dirty="0" smtClean="0"/>
              <a:t> </a:t>
            </a:r>
            <a:r>
              <a:rPr lang="en-US" sz="2600" dirty="0" err="1" smtClean="0"/>
              <a:t>bilgileri</a:t>
            </a:r>
            <a:endParaRPr lang="en-US" sz="2600" dirty="0" smtClean="0"/>
          </a:p>
          <a:p>
            <a:pPr lvl="1" algn="just"/>
            <a:r>
              <a:rPr lang="en-US" sz="2600" dirty="0" err="1" smtClean="0"/>
              <a:t>Hizmet</a:t>
            </a:r>
            <a:r>
              <a:rPr lang="en-US" sz="2600" dirty="0" smtClean="0"/>
              <a:t> </a:t>
            </a:r>
            <a:r>
              <a:rPr lang="en-US" sz="2600" dirty="0" err="1" smtClean="0"/>
              <a:t>sağlayıcının</a:t>
            </a:r>
            <a:r>
              <a:rPr lang="en-US" sz="2600" dirty="0" smtClean="0"/>
              <a:t> </a:t>
            </a:r>
            <a:r>
              <a:rPr lang="en-US" sz="2600" dirty="0" err="1" smtClean="0"/>
              <a:t>denetiminde</a:t>
            </a:r>
            <a:r>
              <a:rPr lang="en-US" sz="2600" dirty="0" smtClean="0"/>
              <a:t> </a:t>
            </a:r>
            <a:r>
              <a:rPr lang="en-US" sz="2600" dirty="0" err="1" smtClean="0"/>
              <a:t>bulunan</a:t>
            </a:r>
            <a:r>
              <a:rPr lang="en-US" sz="2600" dirty="0" smtClean="0"/>
              <a:t> </a:t>
            </a:r>
            <a:r>
              <a:rPr lang="en-US" sz="2600" dirty="0" err="1" smtClean="0"/>
              <a:t>yerel</a:t>
            </a:r>
            <a:r>
              <a:rPr lang="en-US" sz="2600" dirty="0" smtClean="0"/>
              <a:t> </a:t>
            </a:r>
            <a:r>
              <a:rPr lang="en-US" sz="2600" dirty="0" err="1" smtClean="0"/>
              <a:t>olarak</a:t>
            </a:r>
            <a:r>
              <a:rPr lang="en-US" sz="2600" dirty="0" smtClean="0"/>
              <a:t> </a:t>
            </a:r>
            <a:r>
              <a:rPr lang="en-US" sz="2600" dirty="0" err="1" smtClean="0"/>
              <a:t>veya</a:t>
            </a:r>
            <a:r>
              <a:rPr lang="en-US" sz="2600" dirty="0" smtClean="0"/>
              <a:t> </a:t>
            </a:r>
            <a:r>
              <a:rPr lang="en-US" sz="2600" dirty="0" err="1" smtClean="0"/>
              <a:t>uzaktan</a:t>
            </a:r>
            <a:r>
              <a:rPr lang="en-US" sz="2600" dirty="0" smtClean="0"/>
              <a:t> </a:t>
            </a:r>
            <a:r>
              <a:rPr lang="en-US" sz="2600" dirty="0" err="1" smtClean="0"/>
              <a:t>depolanmış</a:t>
            </a:r>
            <a:r>
              <a:rPr lang="en-US" sz="2600" dirty="0" smtClean="0"/>
              <a:t> </a:t>
            </a:r>
            <a:r>
              <a:rPr lang="en-US" sz="2600" dirty="0" err="1" smtClean="0"/>
              <a:t>abonelik</a:t>
            </a:r>
            <a:r>
              <a:rPr lang="en-US" sz="2600" dirty="0" smtClean="0"/>
              <a:t> </a:t>
            </a:r>
            <a:r>
              <a:rPr lang="en-US" sz="2600" dirty="0" err="1" smtClean="0"/>
              <a:t>bilgileri</a:t>
            </a:r>
            <a:endParaRPr lang="en-US" sz="2600" dirty="0" smtClean="0"/>
          </a:p>
          <a:p>
            <a:pPr algn="just"/>
            <a:endParaRPr lang="en-US" sz="3000" dirty="0" smtClean="0"/>
          </a:p>
          <a:p>
            <a:pPr algn="just"/>
            <a:r>
              <a:rPr lang="en-US" dirty="0" err="1" smtClean="0"/>
              <a:t>Şunları</a:t>
            </a:r>
            <a:r>
              <a:rPr lang="en-US" dirty="0" smtClean="0"/>
              <a:t> </a:t>
            </a:r>
            <a:r>
              <a:rPr lang="en-US" dirty="0" err="1" smtClean="0"/>
              <a:t>içermez</a:t>
            </a:r>
            <a:r>
              <a:rPr lang="en-US" sz="3000" dirty="0" smtClean="0"/>
              <a:t>:</a:t>
            </a:r>
          </a:p>
          <a:p>
            <a:pPr lvl="1" algn="just"/>
            <a:r>
              <a:rPr lang="en-US" sz="2600" dirty="0" err="1" smtClean="0"/>
              <a:t>Hizmet</a:t>
            </a:r>
            <a:r>
              <a:rPr lang="en-US" sz="2600" dirty="0" smtClean="0"/>
              <a:t> </a:t>
            </a:r>
            <a:r>
              <a:rPr lang="en-US" sz="2600" dirty="0" err="1" smtClean="0"/>
              <a:t>sağlayıcının</a:t>
            </a:r>
            <a:r>
              <a:rPr lang="en-US" sz="2600" dirty="0" smtClean="0"/>
              <a:t> </a:t>
            </a:r>
            <a:r>
              <a:rPr lang="en-US" sz="2600" dirty="0" err="1" smtClean="0"/>
              <a:t>sadece</a:t>
            </a:r>
            <a:r>
              <a:rPr lang="en-US" sz="2600" dirty="0" smtClean="0"/>
              <a:t> </a:t>
            </a:r>
            <a:r>
              <a:rPr lang="en-US" sz="2600" dirty="0" err="1" smtClean="0"/>
              <a:t>erişim</a:t>
            </a:r>
            <a:r>
              <a:rPr lang="en-US" sz="2600" dirty="0" smtClean="0"/>
              <a:t> </a:t>
            </a:r>
            <a:r>
              <a:rPr lang="en-US" sz="2600" dirty="0" err="1" smtClean="0"/>
              <a:t>konusunda</a:t>
            </a:r>
            <a:r>
              <a:rPr lang="en-US" sz="2600" dirty="0" smtClean="0"/>
              <a:t> </a:t>
            </a:r>
            <a:r>
              <a:rPr lang="en-US" sz="2600" dirty="0" err="1" smtClean="0"/>
              <a:t>teknik</a:t>
            </a:r>
            <a:r>
              <a:rPr lang="en-US" sz="2600" dirty="0" smtClean="0"/>
              <a:t> </a:t>
            </a:r>
            <a:r>
              <a:rPr lang="en-US" sz="2600" dirty="0" err="1" smtClean="0"/>
              <a:t>beceriye</a:t>
            </a:r>
            <a:r>
              <a:rPr lang="en-US" sz="2600" dirty="0" smtClean="0"/>
              <a:t> </a:t>
            </a:r>
            <a:r>
              <a:rPr lang="en-US" sz="2600" dirty="0" err="1" smtClean="0"/>
              <a:t>sahip</a:t>
            </a:r>
            <a:r>
              <a:rPr lang="en-US" sz="2600" dirty="0" smtClean="0"/>
              <a:t> </a:t>
            </a:r>
            <a:r>
              <a:rPr lang="en-US" sz="2600" dirty="0" err="1" smtClean="0"/>
              <a:t>olduğu</a:t>
            </a:r>
            <a:r>
              <a:rPr lang="en-US" sz="2600" dirty="0"/>
              <a:t> </a:t>
            </a:r>
            <a:r>
              <a:rPr lang="en-US" sz="2600" dirty="0" err="1" smtClean="0"/>
              <a:t>ancak</a:t>
            </a:r>
            <a:r>
              <a:rPr lang="en-US" sz="2600" dirty="0" smtClean="0"/>
              <a:t> </a:t>
            </a:r>
            <a:r>
              <a:rPr lang="en-US" sz="2600" dirty="0" err="1" smtClean="0"/>
              <a:t>meşru</a:t>
            </a:r>
            <a:r>
              <a:rPr lang="en-US" sz="2600" dirty="0" smtClean="0"/>
              <a:t> </a:t>
            </a:r>
            <a:r>
              <a:rPr lang="en-US" sz="2600" dirty="0" err="1" smtClean="0"/>
              <a:t>olarak</a:t>
            </a:r>
            <a:r>
              <a:rPr lang="en-US" sz="2600" dirty="0" smtClean="0"/>
              <a:t> </a:t>
            </a:r>
            <a:r>
              <a:rPr lang="en-US" sz="2600" dirty="0" err="1" smtClean="0"/>
              <a:t>denetiminde</a:t>
            </a:r>
            <a:r>
              <a:rPr lang="en-US" sz="2600" dirty="0" smtClean="0"/>
              <a:t> </a:t>
            </a:r>
            <a:r>
              <a:rPr lang="en-US" sz="2600" dirty="0" err="1" smtClean="0"/>
              <a:t>bulunmayan</a:t>
            </a:r>
            <a:r>
              <a:rPr lang="en-US" sz="2600" dirty="0" smtClean="0"/>
              <a:t> </a:t>
            </a:r>
            <a:r>
              <a:rPr lang="en-US" sz="2600" dirty="0" err="1" smtClean="0"/>
              <a:t>veriler</a:t>
            </a:r>
            <a:endParaRPr lang="en-US" sz="2600" dirty="0" smtClean="0"/>
          </a:p>
          <a:p>
            <a:pPr lvl="1" algn="just"/>
            <a:endParaRPr lang="en-US" sz="2400"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63</a:t>
            </a:fld>
            <a:endParaRPr lang="en-US" dirty="0">
              <a:solidFill>
                <a:schemeClr val="tx1"/>
              </a:solidFill>
            </a:endParaRPr>
          </a:p>
        </p:txBody>
      </p:sp>
    </p:spTree>
    <p:extLst>
      <p:ext uri="{BB962C8B-B14F-4D97-AF65-F5344CB8AC3E}">
        <p14:creationId xmlns:p14="http://schemas.microsoft.com/office/powerpoint/2010/main" val="17121616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64</a:t>
            </a:fld>
            <a:endParaRPr lang="en-US" dirty="0">
              <a:solidFill>
                <a:schemeClr val="tx1"/>
              </a:solidFill>
            </a:endParaRPr>
          </a:p>
        </p:txBody>
      </p:sp>
      <p:graphicFrame>
        <p:nvGraphicFramePr>
          <p:cNvPr id="5" name="Tablo 4"/>
          <p:cNvGraphicFramePr>
            <a:graphicFrameLocks noGrp="1"/>
          </p:cNvGraphicFramePr>
          <p:nvPr>
            <p:extLst>
              <p:ext uri="{D42A27DB-BD31-4B8C-83A1-F6EECF244321}">
                <p14:modId xmlns:p14="http://schemas.microsoft.com/office/powerpoint/2010/main" val="1079397391"/>
              </p:ext>
            </p:extLst>
          </p:nvPr>
        </p:nvGraphicFramePr>
        <p:xfrm>
          <a:off x="544286" y="341400"/>
          <a:ext cx="7968343" cy="5832365"/>
        </p:xfrm>
        <a:graphic>
          <a:graphicData uri="http://schemas.openxmlformats.org/drawingml/2006/table">
            <a:tbl>
              <a:tblPr firstRow="1" firstCol="1" bandRow="1">
                <a:tableStyleId>{5940675A-B579-460E-94D1-54222C63F5DA}</a:tableStyleId>
              </a:tblPr>
              <a:tblGrid>
                <a:gridCol w="2655527"/>
                <a:gridCol w="839421"/>
                <a:gridCol w="4473395"/>
              </a:tblGrid>
              <a:tr h="0">
                <a:tc gridSpan="3">
                  <a:txBody>
                    <a:bodyPr/>
                    <a:lstStyle/>
                    <a:p>
                      <a:pPr algn="ctr">
                        <a:spcAft>
                          <a:spcPts val="0"/>
                        </a:spcAft>
                      </a:pPr>
                      <a:r>
                        <a:rPr lang="tr-TR" sz="1500" dirty="0">
                          <a:effectLst/>
                        </a:rPr>
                        <a:t>ŞAYET</a:t>
                      </a:r>
                    </a:p>
                    <a:p>
                      <a:pPr algn="ctr">
                        <a:spcAft>
                          <a:spcPts val="0"/>
                        </a:spcAft>
                      </a:pPr>
                      <a:r>
                        <a:rPr lang="tr-TR" sz="1500" dirty="0">
                          <a:effectLst/>
                        </a:rPr>
                        <a:t>Ceza makamının suç üzerinde yargılama yetkisi bulunuyorsa;</a:t>
                      </a:r>
                      <a:endParaRPr lang="tr-TR" sz="1500" dirty="0">
                        <a:effectLst/>
                        <a:latin typeface="Calibri" charset="-94"/>
                        <a:ea typeface="Calibri" charset="-94"/>
                        <a:cs typeface="Times New Roman" charset="-94"/>
                      </a:endParaRPr>
                    </a:p>
                  </a:txBody>
                  <a:tcPr marL="56243" marR="56243" marT="0" marB="0"/>
                </a:tc>
                <a:tc hMerge="1">
                  <a:txBody>
                    <a:bodyPr/>
                    <a:lstStyle/>
                    <a:p>
                      <a:endParaRPr lang="tr-TR"/>
                    </a:p>
                  </a:txBody>
                  <a:tcPr/>
                </a:tc>
                <a:tc hMerge="1">
                  <a:txBody>
                    <a:bodyPr/>
                    <a:lstStyle/>
                    <a:p>
                      <a:endParaRPr lang="tr-TR"/>
                    </a:p>
                  </a:txBody>
                  <a:tcPr/>
                </a:tc>
              </a:tr>
              <a:tr h="383044">
                <a:tc gridSpan="3">
                  <a:txBody>
                    <a:bodyPr/>
                    <a:lstStyle/>
                    <a:p>
                      <a:pPr algn="ctr">
                        <a:spcAft>
                          <a:spcPts val="0"/>
                        </a:spcAft>
                      </a:pPr>
                      <a:r>
                        <a:rPr lang="tr-TR" sz="1500" dirty="0">
                          <a:effectLst/>
                        </a:rPr>
                        <a:t>VE ŞAYET</a:t>
                      </a:r>
                    </a:p>
                    <a:p>
                      <a:pPr algn="ctr">
                        <a:spcAft>
                          <a:spcPts val="0"/>
                        </a:spcAft>
                      </a:pPr>
                      <a:r>
                        <a:rPr lang="tr-TR" sz="1500" dirty="0">
                          <a:effectLst/>
                        </a:rPr>
                        <a:t>hizmet sağlayıcı abonelik bilgilerini zilyetliğinde veya denetiminde bulunduruyorsa</a:t>
                      </a:r>
                      <a:endParaRPr lang="tr-TR" sz="1500" dirty="0">
                        <a:effectLst/>
                        <a:latin typeface="Calibri" charset="-94"/>
                        <a:ea typeface="Calibri" charset="-94"/>
                        <a:cs typeface="Times New Roman" charset="-94"/>
                      </a:endParaRPr>
                    </a:p>
                  </a:txBody>
                  <a:tcPr marL="56243" marR="56243" marT="0" marB="0"/>
                </a:tc>
                <a:tc hMerge="1">
                  <a:txBody>
                    <a:bodyPr/>
                    <a:lstStyle/>
                    <a:p>
                      <a:endParaRPr lang="tr-TR"/>
                    </a:p>
                  </a:txBody>
                  <a:tcPr/>
                </a:tc>
                <a:tc hMerge="1">
                  <a:txBody>
                    <a:bodyPr/>
                    <a:lstStyle/>
                    <a:p>
                      <a:endParaRPr lang="tr-TR"/>
                    </a:p>
                  </a:txBody>
                  <a:tcPr/>
                </a:tc>
              </a:tr>
              <a:tr h="191522">
                <a:tc gridSpan="3">
                  <a:txBody>
                    <a:bodyPr/>
                    <a:lstStyle/>
                    <a:p>
                      <a:pPr algn="ctr">
                        <a:spcAft>
                          <a:spcPts val="0"/>
                        </a:spcAft>
                      </a:pPr>
                      <a:r>
                        <a:rPr lang="tr-TR" sz="1500" dirty="0">
                          <a:effectLst/>
                        </a:rPr>
                        <a:t>VE ŞAYET</a:t>
                      </a:r>
                      <a:endParaRPr lang="tr-TR" sz="1500" dirty="0">
                        <a:effectLst/>
                        <a:latin typeface="Calibri" charset="-94"/>
                        <a:ea typeface="Calibri" charset="-94"/>
                        <a:cs typeface="Times New Roman" charset="-94"/>
                      </a:endParaRPr>
                    </a:p>
                  </a:txBody>
                  <a:tcPr marL="56243" marR="56243" marT="0" marB="0"/>
                </a:tc>
                <a:tc hMerge="1">
                  <a:txBody>
                    <a:bodyPr/>
                    <a:lstStyle/>
                    <a:p>
                      <a:endParaRPr lang="tr-TR"/>
                    </a:p>
                  </a:txBody>
                  <a:tcPr/>
                </a:tc>
                <a:tc hMerge="1">
                  <a:txBody>
                    <a:bodyPr/>
                    <a:lstStyle/>
                    <a:p>
                      <a:endParaRPr lang="tr-TR"/>
                    </a:p>
                  </a:txBody>
                  <a:tcPr/>
                </a:tc>
              </a:tr>
              <a:tr h="2498528">
                <a:tc>
                  <a:txBody>
                    <a:bodyPr/>
                    <a:lstStyle/>
                    <a:p>
                      <a:pPr algn="ctr">
                        <a:spcAft>
                          <a:spcPts val="0"/>
                        </a:spcAft>
                      </a:pPr>
                      <a:r>
                        <a:rPr lang="tr-TR" sz="1500">
                          <a:effectLst/>
                        </a:rPr>
                        <a:t>18.1.a maddesi</a:t>
                      </a:r>
                    </a:p>
                    <a:p>
                      <a:pPr algn="just">
                        <a:spcAft>
                          <a:spcPts val="0"/>
                        </a:spcAft>
                      </a:pPr>
                      <a:r>
                        <a:rPr lang="tr-TR" sz="1500">
                          <a:effectLst/>
                        </a:rPr>
                        <a:t>Kişi (hizmet sağlayıcı) Tarafın ülkesinde bulunuyorsa</a:t>
                      </a:r>
                      <a:endParaRPr lang="tr-TR" sz="1500">
                        <a:effectLst/>
                        <a:latin typeface="Calibri" charset="-94"/>
                        <a:ea typeface="Calibri" charset="-94"/>
                        <a:cs typeface="Times New Roman" charset="-94"/>
                      </a:endParaRPr>
                    </a:p>
                  </a:txBody>
                  <a:tcPr marL="56243" marR="56243" marT="0" marB="0"/>
                </a:tc>
                <a:tc>
                  <a:txBody>
                    <a:bodyPr/>
                    <a:lstStyle/>
                    <a:p>
                      <a:pPr algn="ctr">
                        <a:spcAft>
                          <a:spcPts val="0"/>
                        </a:spcAft>
                      </a:pPr>
                      <a:r>
                        <a:rPr lang="tr-TR" sz="1500">
                          <a:effectLst/>
                        </a:rPr>
                        <a:t>YA DA</a:t>
                      </a:r>
                      <a:endParaRPr lang="tr-TR" sz="1500">
                        <a:effectLst/>
                        <a:latin typeface="Calibri" charset="-94"/>
                        <a:ea typeface="Calibri" charset="-94"/>
                        <a:cs typeface="Times New Roman" charset="-94"/>
                      </a:endParaRPr>
                    </a:p>
                  </a:txBody>
                  <a:tcPr marL="56243" marR="56243" marT="0" marB="0"/>
                </a:tc>
                <a:tc>
                  <a:txBody>
                    <a:bodyPr/>
                    <a:lstStyle/>
                    <a:p>
                      <a:pPr algn="ctr">
                        <a:spcAft>
                          <a:spcPts val="0"/>
                        </a:spcAft>
                      </a:pPr>
                      <a:r>
                        <a:rPr lang="tr-TR" sz="1500" dirty="0">
                          <a:effectLst/>
                        </a:rPr>
                        <a:t>18.1.b maddesi</a:t>
                      </a:r>
                    </a:p>
                    <a:p>
                      <a:pPr algn="just">
                        <a:spcAft>
                          <a:spcPts val="0"/>
                        </a:spcAft>
                      </a:pPr>
                      <a:r>
                        <a:rPr lang="tr-TR" sz="1500" dirty="0">
                          <a:effectLst/>
                        </a:rPr>
                        <a:t>Bir Taraf bir hizmet sağlayıcının “hizmetlerini Tarafın ülkesinde sunduğu” kanaatinde ise, örneğin: </a:t>
                      </a:r>
                    </a:p>
                    <a:p>
                      <a:pPr marL="342900" lvl="0" indent="-342900" algn="just">
                        <a:spcAft>
                          <a:spcPts val="0"/>
                        </a:spcAft>
                        <a:buFont typeface="Symbol" charset="2"/>
                        <a:buChar char=""/>
                      </a:pPr>
                      <a:r>
                        <a:rPr lang="tr-TR" sz="1500" dirty="0">
                          <a:effectLst/>
                        </a:rPr>
                        <a:t>hizmet sağlayıcı Tarafın ülkesindeki kişilerin kendi hizmetlerine abone olmasına imkân sağlıyorsa (ve örneğin bu hizmetleri engellemiyorsa);</a:t>
                      </a:r>
                    </a:p>
                    <a:p>
                      <a:pPr algn="just">
                        <a:spcAft>
                          <a:spcPts val="0"/>
                        </a:spcAft>
                      </a:pPr>
                      <a:r>
                        <a:rPr lang="tr-TR" sz="1500" dirty="0">
                          <a:effectLst/>
                        </a:rPr>
                        <a:t>ve</a:t>
                      </a:r>
                    </a:p>
                    <a:p>
                      <a:pPr marL="342900" lvl="0" indent="-342900" algn="just">
                        <a:spcAft>
                          <a:spcPts val="600"/>
                        </a:spcAft>
                        <a:buFont typeface="Symbol" charset="2"/>
                        <a:buChar char=""/>
                      </a:pPr>
                      <a:r>
                        <a:rPr lang="tr-TR" sz="1500" dirty="0">
                          <a:effectLst/>
                        </a:rPr>
                        <a:t>hizmet sağlayıcı bir Tarafla gerçek ve esaslı bir ilişki kurmuşsa. Önem arz eden faktörler arasında bir hizmet sağlayıcının faaliyetlerini söz konusu abonelere ne ölçüde yönlendirdiği (örneğin yerel reklamlar veya Tarafın ülkesinde konuşulan dilde reklam sunarak), faaliyetleri sırasında abonelik bilgilerini (veya bunlarla bağlantılı trafik verilerini) ne ölçüde kullandığı, Taraftaki abonelerle ne ölçüde etkileşim kurduğu ve bir Tarafın ülkesinde başka </a:t>
                      </a:r>
                      <a:r>
                        <a:rPr lang="tr-TR" sz="1500" dirty="0" smtClean="0">
                          <a:effectLst/>
                        </a:rPr>
                        <a:t>açılardan </a:t>
                      </a:r>
                      <a:r>
                        <a:rPr lang="tr-TR" sz="1500" dirty="0">
                          <a:effectLst/>
                        </a:rPr>
                        <a:t>yerleşik sayılıp sayılmadığı yer almaktadır. </a:t>
                      </a:r>
                      <a:endParaRPr lang="tr-TR" sz="1500" dirty="0">
                        <a:effectLst/>
                        <a:latin typeface="Calibri" charset="-94"/>
                        <a:ea typeface="Calibri" charset="-94"/>
                        <a:cs typeface="Times New Roman" charset="-94"/>
                      </a:endParaRPr>
                    </a:p>
                  </a:txBody>
                  <a:tcPr marL="56243" marR="56243" marT="0" marB="0"/>
                </a:tc>
              </a:tr>
              <a:tr h="191522">
                <a:tc gridSpan="3">
                  <a:txBody>
                    <a:bodyPr/>
                    <a:lstStyle/>
                    <a:p>
                      <a:pPr algn="ctr">
                        <a:spcAft>
                          <a:spcPts val="0"/>
                        </a:spcAft>
                      </a:pPr>
                      <a:r>
                        <a:rPr lang="tr-TR" sz="1500" dirty="0">
                          <a:effectLst/>
                        </a:rPr>
                        <a:t>VE ŞAYET</a:t>
                      </a:r>
                      <a:endParaRPr lang="tr-TR" sz="1500" dirty="0">
                        <a:effectLst/>
                        <a:latin typeface="Calibri" charset="-94"/>
                        <a:ea typeface="Calibri" charset="-94"/>
                        <a:cs typeface="Times New Roman" charset="-94"/>
                      </a:endParaRPr>
                    </a:p>
                  </a:txBody>
                  <a:tcPr marL="56243" marR="56243" marT="0" marB="0"/>
                </a:tc>
                <a:tc hMerge="1">
                  <a:txBody>
                    <a:bodyPr/>
                    <a:lstStyle/>
                    <a:p>
                      <a:endParaRPr lang="tr-TR"/>
                    </a:p>
                  </a:txBody>
                  <a:tcPr/>
                </a:tc>
                <a:tc hMerge="1">
                  <a:txBody>
                    <a:bodyPr/>
                    <a:lstStyle/>
                    <a:p>
                      <a:endParaRPr lang="tr-TR"/>
                    </a:p>
                  </a:txBody>
                  <a:tcPr/>
                </a:tc>
              </a:tr>
              <a:tr h="574565">
                <a:tc>
                  <a:txBody>
                    <a:bodyPr/>
                    <a:lstStyle/>
                    <a:p>
                      <a:pPr algn="ctr">
                        <a:spcAft>
                          <a:spcPts val="0"/>
                        </a:spcAft>
                      </a:pPr>
                      <a:r>
                        <a:rPr lang="tr-TR" sz="1500">
                          <a:effectLst/>
                        </a:rPr>
                        <a:t> </a:t>
                      </a:r>
                      <a:endParaRPr lang="tr-TR" sz="1500">
                        <a:effectLst/>
                        <a:latin typeface="Calibri" charset="-94"/>
                        <a:ea typeface="Calibri" charset="-94"/>
                        <a:cs typeface="Times New Roman" charset="-94"/>
                      </a:endParaRPr>
                    </a:p>
                  </a:txBody>
                  <a:tcPr marL="56243" marR="56243" marT="0" marB="0"/>
                </a:tc>
                <a:tc>
                  <a:txBody>
                    <a:bodyPr/>
                    <a:lstStyle/>
                    <a:p>
                      <a:pPr algn="ctr">
                        <a:spcAft>
                          <a:spcPts val="0"/>
                        </a:spcAft>
                      </a:pPr>
                      <a:r>
                        <a:rPr lang="tr-TR" sz="1500">
                          <a:effectLst/>
                        </a:rPr>
                        <a:t> </a:t>
                      </a:r>
                      <a:endParaRPr lang="tr-TR" sz="1500">
                        <a:effectLst/>
                        <a:latin typeface="Calibri" charset="-94"/>
                        <a:ea typeface="Calibri" charset="-94"/>
                        <a:cs typeface="Times New Roman" charset="-94"/>
                      </a:endParaRPr>
                    </a:p>
                  </a:txBody>
                  <a:tcPr marL="56243" marR="56243" marT="0" marB="0"/>
                </a:tc>
                <a:tc>
                  <a:txBody>
                    <a:bodyPr/>
                    <a:lstStyle/>
                    <a:p>
                      <a:pPr marL="342900" lvl="0" indent="-342900" algn="just">
                        <a:spcAft>
                          <a:spcPts val="0"/>
                        </a:spcAft>
                        <a:buFont typeface="Symbol" charset="2"/>
                        <a:buChar char=""/>
                      </a:pPr>
                      <a:r>
                        <a:rPr lang="tr-TR" sz="1500" dirty="0">
                          <a:effectLst/>
                        </a:rPr>
                        <a:t>sunulacak abonelik </a:t>
                      </a:r>
                      <a:r>
                        <a:rPr lang="tr-TR" sz="1500" dirty="0" smtClean="0">
                          <a:effectLst/>
                        </a:rPr>
                        <a:t>bilgilerinin </a:t>
                      </a:r>
                      <a:r>
                        <a:rPr lang="tr-TR" sz="1500" dirty="0">
                          <a:effectLst/>
                        </a:rPr>
                        <a:t>bir sağlayıcının Tarafın ülkesinde sunduğu hizmetlerle ilgili olması. </a:t>
                      </a:r>
                      <a:endParaRPr lang="tr-TR" sz="1500" dirty="0">
                        <a:effectLst/>
                        <a:latin typeface="Calibri" charset="-94"/>
                        <a:ea typeface="Calibri" charset="-94"/>
                        <a:cs typeface="Times New Roman" charset="-94"/>
                      </a:endParaRPr>
                    </a:p>
                  </a:txBody>
                  <a:tcPr marL="56243" marR="56243" marT="0" marB="0"/>
                </a:tc>
              </a:tr>
            </a:tbl>
          </a:graphicData>
        </a:graphic>
      </p:graphicFrame>
    </p:spTree>
    <p:extLst>
      <p:ext uri="{BB962C8B-B14F-4D97-AF65-F5344CB8AC3E}">
        <p14:creationId xmlns:p14="http://schemas.microsoft.com/office/powerpoint/2010/main" val="97274248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65</a:t>
            </a:fld>
            <a:endParaRPr lang="en-US" dirty="0">
              <a:solidFill>
                <a:schemeClr val="tx1"/>
              </a:solidFill>
            </a:endParaRPr>
          </a:p>
        </p:txBody>
      </p:sp>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37191"/>
          </a:xfrm>
          <a:prstGeom prst="rect">
            <a:avLst/>
          </a:prstGeom>
        </p:spPr>
      </p:pic>
    </p:spTree>
    <p:extLst>
      <p:ext uri="{BB962C8B-B14F-4D97-AF65-F5344CB8AC3E}">
        <p14:creationId xmlns:p14="http://schemas.microsoft.com/office/powerpoint/2010/main" val="247219468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66</a:t>
            </a:fld>
            <a:endParaRPr lang="en-US" dirty="0"/>
          </a:p>
        </p:txBody>
      </p:sp>
      <p:sp>
        <p:nvSpPr>
          <p:cNvPr id="5" name="Rectangle 3"/>
          <p:cNvSpPr txBox="1">
            <a:spLocks/>
          </p:cNvSpPr>
          <p:nvPr/>
        </p:nvSpPr>
        <p:spPr bwMode="auto">
          <a:xfrm>
            <a:off x="326572" y="152399"/>
            <a:ext cx="8577942" cy="6569075"/>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sz="2800" b="1" i="1" dirty="0" err="1" smtClean="0">
                <a:ea typeface="ＭＳ Ｐゴシック" pitchFamily="34" charset="-128"/>
              </a:rPr>
              <a:t>Depolanmış</a:t>
            </a:r>
            <a:r>
              <a:rPr lang="en-GB" altLang="x-none" sz="2800" b="1" i="1" dirty="0" smtClean="0">
                <a:ea typeface="ＭＳ Ｐゴシック" pitchFamily="34" charset="-128"/>
              </a:rPr>
              <a:t> </a:t>
            </a:r>
            <a:r>
              <a:rPr lang="en-GB" altLang="x-none" sz="2800" b="1" i="1" dirty="0" err="1" smtClean="0">
                <a:ea typeface="ＭＳ Ｐゴシック" pitchFamily="34" charset="-128"/>
              </a:rPr>
              <a:t>bilgisayar</a:t>
            </a:r>
            <a:r>
              <a:rPr lang="en-GB" altLang="x-none" sz="2800" b="1" i="1" dirty="0" smtClean="0">
                <a:ea typeface="ＭＳ Ｐゴシック" pitchFamily="34" charset="-128"/>
              </a:rPr>
              <a:t> </a:t>
            </a:r>
            <a:r>
              <a:rPr lang="en-GB" altLang="x-none" sz="2800" b="1" i="1" dirty="0" err="1" smtClean="0">
                <a:ea typeface="ＭＳ Ｐゴシック" pitchFamily="34" charset="-128"/>
              </a:rPr>
              <a:t>verilerinin</a:t>
            </a:r>
            <a:r>
              <a:rPr lang="en-GB" altLang="x-none" sz="2800" b="1" i="1" dirty="0" smtClean="0">
                <a:ea typeface="ＭＳ Ｐゴシック" pitchFamily="34" charset="-128"/>
              </a:rPr>
              <a:t> </a:t>
            </a:r>
            <a:r>
              <a:rPr lang="en-GB" altLang="x-none" sz="2800" b="1" i="1" dirty="0" err="1" smtClean="0">
                <a:ea typeface="ＭＳ Ｐゴシック" pitchFamily="34" charset="-128"/>
              </a:rPr>
              <a:t>aranması</a:t>
            </a:r>
            <a:r>
              <a:rPr lang="en-GB" altLang="x-none" sz="2800" b="1" i="1" dirty="0" smtClean="0">
                <a:ea typeface="ＭＳ Ｐゴシック" pitchFamily="34" charset="-128"/>
              </a:rPr>
              <a:t> </a:t>
            </a:r>
          </a:p>
          <a:p>
            <a:pPr marL="0" indent="0" algn="ctr" eaLnBrk="1" hangingPunct="1">
              <a:lnSpc>
                <a:spcPct val="80000"/>
              </a:lnSpc>
              <a:spcBef>
                <a:spcPts val="0"/>
              </a:spcBef>
              <a:spcAft>
                <a:spcPts val="1200"/>
              </a:spcAft>
              <a:buFont typeface="Arial" pitchFamily="34" charset="0"/>
              <a:buNone/>
              <a:defRPr/>
            </a:pPr>
            <a:r>
              <a:rPr lang="en-GB" altLang="x-none" sz="2800" b="1" i="1" dirty="0" err="1" smtClean="0">
                <a:ea typeface="ＭＳ Ｐゴシック" pitchFamily="34" charset="-128"/>
              </a:rPr>
              <a:t>ve</a:t>
            </a:r>
            <a:r>
              <a:rPr lang="en-GB" altLang="x-none" sz="2800" b="1" i="1" dirty="0" smtClean="0">
                <a:ea typeface="ＭＳ Ｐゴシック" pitchFamily="34" charset="-128"/>
              </a:rPr>
              <a:t> </a:t>
            </a:r>
            <a:r>
              <a:rPr lang="en-GB" altLang="x-none" sz="2800" b="1" i="1" dirty="0" err="1" smtClean="0">
                <a:ea typeface="ＭＳ Ｐゴシック" pitchFamily="34" charset="-128"/>
              </a:rPr>
              <a:t>bunlara</a:t>
            </a:r>
            <a:r>
              <a:rPr lang="en-GB" altLang="x-none" sz="2800" b="1" i="1" dirty="0" smtClean="0">
                <a:ea typeface="ＭＳ Ｐゴシック" pitchFamily="34" charset="-128"/>
              </a:rPr>
              <a:t> el </a:t>
            </a:r>
            <a:r>
              <a:rPr lang="en-GB" altLang="x-none" sz="2800" b="1" i="1" dirty="0" err="1" smtClean="0">
                <a:ea typeface="ＭＳ Ｐゴシック" pitchFamily="34" charset="-128"/>
              </a:rPr>
              <a:t>konulması</a:t>
            </a:r>
            <a:endParaRPr lang="en-GB" altLang="x-none"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a:t>
            </a:r>
            <a:r>
              <a:rPr lang="en-GB" altLang="x-none" sz="2800" b="1" i="1" dirty="0" err="1" smtClean="0">
                <a:ea typeface="ＭＳ Ｐゴシック" pitchFamily="34" charset="-128"/>
              </a:rPr>
              <a:t>Madde</a:t>
            </a:r>
            <a:r>
              <a:rPr lang="en-GB" altLang="x-none" sz="2800" b="1" i="1" dirty="0" smtClean="0">
                <a:ea typeface="ＭＳ Ｐゴシック" pitchFamily="34" charset="-128"/>
              </a:rPr>
              <a:t> 19 – </a:t>
            </a:r>
            <a:r>
              <a:rPr lang="en-GB" altLang="x-none" sz="2800" b="1" i="1" dirty="0" err="1" smtClean="0">
                <a:ea typeface="ＭＳ Ｐゴシック" pitchFamily="34" charset="-128"/>
              </a:rPr>
              <a:t>Budapeşte</a:t>
            </a:r>
            <a:r>
              <a:rPr lang="en-GB" altLang="x-none" sz="2800" b="1" i="1" dirty="0" smtClean="0">
                <a:ea typeface="ＭＳ Ｐゴシック" pitchFamily="34" charset="-128"/>
              </a:rPr>
              <a:t> </a:t>
            </a:r>
            <a:r>
              <a:rPr lang="en-GB" altLang="x-none" sz="2800" b="1" i="1" dirty="0" err="1" smtClean="0">
                <a:ea typeface="ＭＳ Ｐゴシック" pitchFamily="34" charset="-128"/>
              </a:rPr>
              <a:t>Sözleşmesi</a:t>
            </a:r>
            <a:r>
              <a:rPr lang="en-GB" altLang="x-none" sz="2800" b="1" i="1" dirty="0" smtClean="0">
                <a:ea typeface="ＭＳ Ｐゴシック" pitchFamily="34" charset="-128"/>
              </a:rPr>
              <a:t>)</a:t>
            </a:r>
          </a:p>
          <a:p>
            <a:pPr eaLnBrk="1" hangingPunct="1">
              <a:lnSpc>
                <a:spcPct val="80000"/>
              </a:lnSpc>
              <a:spcBef>
                <a:spcPts val="600"/>
              </a:spcBef>
              <a:spcAft>
                <a:spcPts val="1200"/>
              </a:spcAft>
              <a:defRPr/>
            </a:pPr>
            <a:endParaRPr lang="en-GB" altLang="x-none" sz="1800" dirty="0" smtClean="0">
              <a:ea typeface="ＭＳ Ｐゴシック" pitchFamily="34" charset="-128"/>
            </a:endParaRPr>
          </a:p>
          <a:p>
            <a:pPr eaLnBrk="1" hangingPunct="1">
              <a:lnSpc>
                <a:spcPct val="80000"/>
              </a:lnSpc>
              <a:spcBef>
                <a:spcPts val="600"/>
              </a:spcBef>
              <a:spcAft>
                <a:spcPts val="1200"/>
              </a:spcAft>
              <a:defRPr/>
            </a:pPr>
            <a:r>
              <a:rPr lang="en-GB" altLang="x-none" sz="2400" b="1" i="1" dirty="0" err="1" smtClean="0">
                <a:ea typeface="ＭＳ Ｐゴシック" pitchFamily="34" charset="-128"/>
              </a:rPr>
              <a:t>Nerede</a:t>
            </a:r>
            <a:r>
              <a:rPr lang="en-GB" altLang="x-none" sz="2400" i="1" dirty="0" smtClean="0">
                <a:ea typeface="ＭＳ Ｐゴシック" pitchFamily="34" charset="-128"/>
              </a:rPr>
              <a:t>:</a:t>
            </a:r>
            <a:endParaRPr lang="en-GB" altLang="x-none" sz="2400" i="1" dirty="0">
              <a:ea typeface="ＭＳ Ｐゴシック" pitchFamily="34" charset="-128"/>
            </a:endParaRPr>
          </a:p>
          <a:p>
            <a:pPr lvl="1" eaLnBrk="1" hangingPunct="1">
              <a:lnSpc>
                <a:spcPct val="80000"/>
              </a:lnSpc>
              <a:spcBef>
                <a:spcPts val="600"/>
              </a:spcBef>
              <a:spcAft>
                <a:spcPts val="1200"/>
              </a:spcAft>
              <a:defRPr/>
            </a:pPr>
            <a:r>
              <a:rPr lang="en-GB" altLang="x-none" sz="2000" i="1" dirty="0" err="1" smtClean="0">
                <a:ea typeface="ＭＳ Ｐゴシック" pitchFamily="34" charset="-128"/>
              </a:rPr>
              <a:t>Bir</a:t>
            </a:r>
            <a:r>
              <a:rPr lang="en-GB" altLang="x-none" sz="2000" i="1" dirty="0" smtClean="0">
                <a:ea typeface="ＭＳ Ｐゴシック" pitchFamily="34" charset="-128"/>
              </a:rPr>
              <a:t> </a:t>
            </a:r>
            <a:r>
              <a:rPr lang="en-GB" altLang="x-none" sz="2000" i="1" dirty="0" err="1" smtClean="0">
                <a:ea typeface="ＭＳ Ｐゴシック" pitchFamily="34" charset="-128"/>
              </a:rPr>
              <a:t>bilgisayar</a:t>
            </a:r>
            <a:r>
              <a:rPr lang="en-GB" altLang="x-none" sz="2000" i="1" dirty="0" smtClean="0">
                <a:ea typeface="ＭＳ Ｐゴシック" pitchFamily="34" charset="-128"/>
              </a:rPr>
              <a:t> </a:t>
            </a:r>
            <a:r>
              <a:rPr lang="en-GB" altLang="x-none" sz="2000" i="1" dirty="0" err="1" smtClean="0">
                <a:ea typeface="ＭＳ Ｐゴシック" pitchFamily="34" charset="-128"/>
              </a:rPr>
              <a:t>sistemnde</a:t>
            </a:r>
            <a:r>
              <a:rPr lang="en-GB" altLang="x-none" sz="2000" i="1" dirty="0" smtClean="0">
                <a:ea typeface="ＭＳ Ｐゴシック" pitchFamily="34" charset="-128"/>
              </a:rPr>
              <a:t> </a:t>
            </a:r>
            <a:r>
              <a:rPr lang="en-GB" altLang="x-none" sz="2000" i="1" dirty="0" err="1" smtClean="0">
                <a:ea typeface="ＭＳ Ｐゴシック" pitchFamily="34" charset="-128"/>
              </a:rPr>
              <a:t>veya</a:t>
            </a:r>
            <a:r>
              <a:rPr lang="en-GB" altLang="x-none" sz="2000" i="1" dirty="0" smtClean="0">
                <a:ea typeface="ＭＳ Ｐゴシック" pitchFamily="34" charset="-128"/>
              </a:rPr>
              <a:t> </a:t>
            </a:r>
            <a:r>
              <a:rPr lang="en-GB" altLang="x-none" sz="2000" i="1" dirty="0" err="1" smtClean="0">
                <a:ea typeface="ＭＳ Ｐゴシック" pitchFamily="34" charset="-128"/>
              </a:rPr>
              <a:t>sistemin</a:t>
            </a:r>
            <a:r>
              <a:rPr lang="en-GB" altLang="x-none" sz="2000" i="1" dirty="0" smtClean="0">
                <a:ea typeface="ＭＳ Ｐゴシック" pitchFamily="34" charset="-128"/>
              </a:rPr>
              <a:t> </a:t>
            </a:r>
            <a:r>
              <a:rPr lang="en-GB" altLang="x-none" sz="2000" i="1" dirty="0" err="1" smtClean="0">
                <a:ea typeface="ＭＳ Ｐゴシック" pitchFamily="34" charset="-128"/>
              </a:rPr>
              <a:t>bir</a:t>
            </a:r>
            <a:r>
              <a:rPr lang="en-GB" altLang="x-none" sz="2000" i="1" dirty="0" smtClean="0">
                <a:ea typeface="ＭＳ Ｐゴシック" pitchFamily="34" charset="-128"/>
              </a:rPr>
              <a:t> </a:t>
            </a:r>
            <a:r>
              <a:rPr lang="en-GB" altLang="x-none" sz="2000" i="1" dirty="0" err="1" smtClean="0">
                <a:ea typeface="ＭＳ Ｐゴシック" pitchFamily="34" charset="-128"/>
              </a:rPr>
              <a:t>kısmında</a:t>
            </a:r>
            <a:endParaRPr lang="en-GB" altLang="x-none" sz="2000" i="1" dirty="0">
              <a:ea typeface="ＭＳ Ｐゴシック" pitchFamily="34" charset="-128"/>
            </a:endParaRPr>
          </a:p>
          <a:p>
            <a:pPr lvl="1" eaLnBrk="1" hangingPunct="1">
              <a:lnSpc>
                <a:spcPct val="80000"/>
              </a:lnSpc>
              <a:spcBef>
                <a:spcPts val="600"/>
              </a:spcBef>
              <a:spcAft>
                <a:spcPts val="1200"/>
              </a:spcAft>
              <a:defRPr/>
            </a:pPr>
            <a:r>
              <a:rPr lang="en-GB" altLang="x-none" sz="2000" i="1" dirty="0" err="1" smtClean="0">
                <a:ea typeface="ＭＳ Ｐゴシック" pitchFamily="34" charset="-128"/>
              </a:rPr>
              <a:t>Bir</a:t>
            </a:r>
            <a:r>
              <a:rPr lang="en-GB" altLang="x-none" sz="2000" i="1" dirty="0" smtClean="0">
                <a:ea typeface="ＭＳ Ｐゴシック" pitchFamily="34" charset="-128"/>
              </a:rPr>
              <a:t> </a:t>
            </a:r>
            <a:r>
              <a:rPr lang="en-GB" altLang="x-none" sz="2000" i="1" dirty="0" err="1" smtClean="0">
                <a:ea typeface="ＭＳ Ｐゴシック" pitchFamily="34" charset="-128"/>
              </a:rPr>
              <a:t>depolama</a:t>
            </a:r>
            <a:r>
              <a:rPr lang="en-GB" altLang="x-none" sz="2000" i="1" dirty="0" smtClean="0">
                <a:ea typeface="ＭＳ Ｐゴシック" pitchFamily="34" charset="-128"/>
              </a:rPr>
              <a:t> </a:t>
            </a:r>
            <a:r>
              <a:rPr lang="en-GB" altLang="x-none" sz="2000" i="1" dirty="0" err="1" smtClean="0">
                <a:ea typeface="ＭＳ Ｐゴシック" pitchFamily="34" charset="-128"/>
              </a:rPr>
              <a:t>aygıtında</a:t>
            </a:r>
            <a:endParaRPr lang="en-GB" altLang="x-none" sz="2000" i="1" dirty="0">
              <a:ea typeface="ＭＳ Ｐゴシック" pitchFamily="34" charset="-128"/>
            </a:endParaRPr>
          </a:p>
          <a:p>
            <a:pPr lvl="1" eaLnBrk="1" hangingPunct="1">
              <a:lnSpc>
                <a:spcPct val="80000"/>
              </a:lnSpc>
              <a:spcBef>
                <a:spcPts val="600"/>
              </a:spcBef>
              <a:spcAft>
                <a:spcPts val="1200"/>
              </a:spcAft>
              <a:defRPr/>
            </a:pPr>
            <a:r>
              <a:rPr lang="en-GB" altLang="x-none" sz="2000" i="1" dirty="0" smtClean="0">
                <a:ea typeface="ＭＳ Ｐゴシック" pitchFamily="34" charset="-128"/>
              </a:rPr>
              <a:t>İlk </a:t>
            </a:r>
            <a:r>
              <a:rPr lang="en-GB" altLang="x-none" sz="2000" i="1" dirty="0" err="1" smtClean="0">
                <a:ea typeface="ＭＳ Ｐゴシック" pitchFamily="34" charset="-128"/>
              </a:rPr>
              <a:t>sistemden</a:t>
            </a:r>
            <a:r>
              <a:rPr lang="en-GB" altLang="x-none" sz="2000" i="1" dirty="0" smtClean="0">
                <a:ea typeface="ＭＳ Ｐゴシック" pitchFamily="34" charset="-128"/>
              </a:rPr>
              <a:t> </a:t>
            </a:r>
            <a:r>
              <a:rPr lang="en-GB" altLang="x-none" sz="2000" i="1" dirty="0" err="1" smtClean="0">
                <a:ea typeface="ＭＳ Ｐゴシック" pitchFamily="34" charset="-128"/>
              </a:rPr>
              <a:t>erişilebilen</a:t>
            </a:r>
            <a:r>
              <a:rPr lang="en-GB" altLang="x-none" sz="2000" i="1" dirty="0" smtClean="0">
                <a:ea typeface="ＭＳ Ｐゴシック" pitchFamily="34" charset="-128"/>
              </a:rPr>
              <a:t> </a:t>
            </a:r>
            <a:r>
              <a:rPr lang="en-GB" altLang="x-none" sz="2000" i="1" dirty="0" err="1" smtClean="0">
                <a:ea typeface="ＭＳ Ｐゴシック" pitchFamily="34" charset="-128"/>
              </a:rPr>
              <a:t>bir</a:t>
            </a:r>
            <a:r>
              <a:rPr lang="en-GB" altLang="x-none" sz="2000" i="1" dirty="0" smtClean="0">
                <a:ea typeface="ＭＳ Ｐゴシック" pitchFamily="34" charset="-128"/>
              </a:rPr>
              <a:t> </a:t>
            </a:r>
            <a:r>
              <a:rPr lang="en-GB" altLang="x-none" sz="2000" i="1" dirty="0" err="1" smtClean="0">
                <a:ea typeface="ＭＳ Ｐゴシック" pitchFamily="34" charset="-128"/>
              </a:rPr>
              <a:t>bilgisayar</a:t>
            </a:r>
            <a:r>
              <a:rPr lang="en-GB" altLang="x-none" sz="2000" i="1" dirty="0" smtClean="0">
                <a:ea typeface="ＭＳ Ｐゴシック" pitchFamily="34" charset="-128"/>
              </a:rPr>
              <a:t> </a:t>
            </a:r>
            <a:r>
              <a:rPr lang="en-GB" altLang="x-none" sz="2000" i="1" dirty="0" err="1" smtClean="0">
                <a:ea typeface="ＭＳ Ｐゴシック" pitchFamily="34" charset="-128"/>
              </a:rPr>
              <a:t>sisteminde</a:t>
            </a:r>
            <a:r>
              <a:rPr lang="en-GB" altLang="x-none" sz="2000" i="1" dirty="0" smtClean="0">
                <a:ea typeface="ＭＳ Ｐゴシック" pitchFamily="34" charset="-128"/>
              </a:rPr>
              <a:t> (</a:t>
            </a:r>
            <a:r>
              <a:rPr lang="en-GB" altLang="x-none" sz="2000" i="1" dirty="0" err="1" smtClean="0">
                <a:ea typeface="ＭＳ Ｐゴシック" pitchFamily="34" charset="-128"/>
              </a:rPr>
              <a:t>aramanın</a:t>
            </a:r>
            <a:r>
              <a:rPr lang="en-GB" altLang="x-none" sz="2000" i="1" dirty="0" smtClean="0">
                <a:ea typeface="ＭＳ Ｐゴシック" pitchFamily="34" charset="-128"/>
              </a:rPr>
              <a:t> </a:t>
            </a:r>
            <a:r>
              <a:rPr lang="en-GB" altLang="x-none" sz="2000" i="1" dirty="0" err="1" smtClean="0">
                <a:ea typeface="ＭＳ Ｐゴシック" pitchFamily="34" charset="-128"/>
              </a:rPr>
              <a:t>süratli</a:t>
            </a:r>
            <a:r>
              <a:rPr lang="en-GB" altLang="x-none" sz="2000" i="1" dirty="0" smtClean="0">
                <a:ea typeface="ＭＳ Ｐゴシック" pitchFamily="34" charset="-128"/>
              </a:rPr>
              <a:t> </a:t>
            </a:r>
            <a:r>
              <a:rPr lang="en-GB" altLang="x-none" sz="2000" i="1" dirty="0" err="1" smtClean="0">
                <a:ea typeface="ＭＳ Ｐゴシック" pitchFamily="34" charset="-128"/>
              </a:rPr>
              <a:t>şekilde</a:t>
            </a:r>
            <a:r>
              <a:rPr lang="en-GB" altLang="x-none" sz="2000" i="1" dirty="0" smtClean="0">
                <a:ea typeface="ＭＳ Ｐゴシック" pitchFamily="34" charset="-128"/>
              </a:rPr>
              <a:t> </a:t>
            </a:r>
            <a:r>
              <a:rPr lang="en-GB" altLang="x-none" sz="2000" i="1" dirty="0" err="1" smtClean="0">
                <a:ea typeface="ＭＳ Ｐゴシック" pitchFamily="34" charset="-128"/>
              </a:rPr>
              <a:t>teşmili</a:t>
            </a:r>
            <a:r>
              <a:rPr lang="en-GB" altLang="x-none" sz="2000" i="1" dirty="0" smtClean="0">
                <a:ea typeface="ＭＳ Ｐゴシック" pitchFamily="34" charset="-128"/>
              </a:rPr>
              <a:t>)</a:t>
            </a:r>
          </a:p>
          <a:p>
            <a:pPr eaLnBrk="1" hangingPunct="1">
              <a:lnSpc>
                <a:spcPct val="80000"/>
              </a:lnSpc>
              <a:spcBef>
                <a:spcPts val="600"/>
              </a:spcBef>
              <a:spcAft>
                <a:spcPts val="1200"/>
              </a:spcAft>
              <a:defRPr/>
            </a:pPr>
            <a:r>
              <a:rPr lang="en-GB" altLang="x-none" sz="2400" b="1" i="1" dirty="0" smtClean="0">
                <a:ea typeface="ＭＳ Ｐゴシック" pitchFamily="34" charset="-128"/>
              </a:rPr>
              <a:t>Ne</a:t>
            </a:r>
            <a:r>
              <a:rPr lang="en-GB" altLang="x-none" sz="2400" i="1" dirty="0" smtClean="0">
                <a:ea typeface="ＭＳ Ｐゴシック" pitchFamily="34" charset="-128"/>
              </a:rPr>
              <a:t>: </a:t>
            </a:r>
            <a:endParaRPr lang="en-GB" altLang="x-none" sz="2400" i="1" dirty="0">
              <a:ea typeface="ＭＳ Ｐゴシック" pitchFamily="34" charset="-128"/>
            </a:endParaRPr>
          </a:p>
          <a:p>
            <a:pPr lvl="1" eaLnBrk="1" hangingPunct="1">
              <a:lnSpc>
                <a:spcPct val="80000"/>
              </a:lnSpc>
              <a:spcBef>
                <a:spcPts val="600"/>
              </a:spcBef>
              <a:spcAft>
                <a:spcPts val="1200"/>
              </a:spcAft>
              <a:defRPr/>
            </a:pPr>
            <a:r>
              <a:rPr lang="en-GB" altLang="x-none" sz="2000" i="1" dirty="0" err="1" smtClean="0">
                <a:ea typeface="ＭＳ Ｐゴシック" pitchFamily="34" charset="-128"/>
              </a:rPr>
              <a:t>Erişilen</a:t>
            </a:r>
            <a:r>
              <a:rPr lang="en-GB" altLang="x-none" sz="2000" i="1" dirty="0" smtClean="0">
                <a:ea typeface="ＭＳ Ｐゴシック" pitchFamily="34" charset="-128"/>
              </a:rPr>
              <a:t> </a:t>
            </a:r>
            <a:r>
              <a:rPr lang="en-GB" altLang="x-none" sz="2000" i="1" dirty="0" err="1" smtClean="0">
                <a:ea typeface="ＭＳ Ｐゴシック" pitchFamily="34" charset="-128"/>
              </a:rPr>
              <a:t>bilgisayar</a:t>
            </a:r>
            <a:r>
              <a:rPr lang="en-GB" altLang="x-none" sz="2000" i="1" dirty="0" smtClean="0">
                <a:ea typeface="ＭＳ Ｐゴシック" pitchFamily="34" charset="-128"/>
              </a:rPr>
              <a:t> </a:t>
            </a:r>
            <a:r>
              <a:rPr lang="en-GB" altLang="x-none" sz="2000" i="1" dirty="0" err="1" smtClean="0">
                <a:ea typeface="ＭＳ Ｐゴシック" pitchFamily="34" charset="-128"/>
              </a:rPr>
              <a:t>verilerine</a:t>
            </a:r>
            <a:r>
              <a:rPr lang="en-GB" altLang="x-none" sz="2000" i="1" dirty="0" smtClean="0">
                <a:ea typeface="ＭＳ Ｐゴシック" pitchFamily="34" charset="-128"/>
              </a:rPr>
              <a:t> el </a:t>
            </a:r>
            <a:r>
              <a:rPr lang="en-GB" altLang="x-none" sz="2000" i="1" dirty="0" err="1" smtClean="0">
                <a:ea typeface="ＭＳ Ｐゴシック" pitchFamily="34" charset="-128"/>
              </a:rPr>
              <a:t>konulması</a:t>
            </a:r>
            <a:r>
              <a:rPr lang="en-GB" altLang="x-none" sz="2000" i="1" dirty="0" smtClean="0">
                <a:ea typeface="ＭＳ Ｐゴシック" pitchFamily="34" charset="-128"/>
              </a:rPr>
              <a:t> </a:t>
            </a:r>
            <a:r>
              <a:rPr lang="en-GB" altLang="x-none" sz="2000" i="1" dirty="0" err="1" smtClean="0">
                <a:ea typeface="ＭＳ Ｐゴシック" pitchFamily="34" charset="-128"/>
              </a:rPr>
              <a:t>veya</a:t>
            </a:r>
            <a:r>
              <a:rPr lang="en-GB" altLang="x-none" sz="2000" i="1" dirty="0" smtClean="0">
                <a:ea typeface="ＭＳ Ｐゴシック" pitchFamily="34" charset="-128"/>
              </a:rPr>
              <a:t> </a:t>
            </a:r>
            <a:r>
              <a:rPr lang="en-GB" altLang="x-none" sz="2000" i="1" dirty="0" err="1" smtClean="0">
                <a:ea typeface="ＭＳ Ｐゴシック" pitchFamily="34" charset="-128"/>
              </a:rPr>
              <a:t>benzer</a:t>
            </a:r>
            <a:r>
              <a:rPr lang="en-GB" altLang="x-none" sz="2000" i="1" dirty="0" smtClean="0">
                <a:ea typeface="ＭＳ Ｐゴシック" pitchFamily="34" charset="-128"/>
              </a:rPr>
              <a:t> </a:t>
            </a:r>
            <a:r>
              <a:rPr lang="en-GB" altLang="x-none" sz="2000" i="1" dirty="0" err="1" smtClean="0">
                <a:ea typeface="ＭＳ Ｐゴシック" pitchFamily="34" charset="-128"/>
              </a:rPr>
              <a:t>biçimde</a:t>
            </a:r>
            <a:r>
              <a:rPr lang="en-GB" altLang="x-none" sz="2000" i="1" dirty="0" smtClean="0">
                <a:ea typeface="ＭＳ Ｐゴシック" pitchFamily="34" charset="-128"/>
              </a:rPr>
              <a:t> </a:t>
            </a:r>
            <a:r>
              <a:rPr lang="en-GB" altLang="x-none" sz="2000" i="1" dirty="0" err="1" smtClean="0">
                <a:ea typeface="ＭＳ Ｐゴシック" pitchFamily="34" charset="-128"/>
              </a:rPr>
              <a:t>güvence</a:t>
            </a:r>
            <a:r>
              <a:rPr lang="en-GB" altLang="x-none" sz="2000" i="1" dirty="0" smtClean="0">
                <a:ea typeface="ＭＳ Ｐゴシック" pitchFamily="34" charset="-128"/>
              </a:rPr>
              <a:t> </a:t>
            </a:r>
            <a:r>
              <a:rPr lang="en-GB" altLang="x-none" sz="2000" i="1" dirty="0" err="1" smtClean="0">
                <a:ea typeface="ＭＳ Ｐゴシック" pitchFamily="34" charset="-128"/>
              </a:rPr>
              <a:t>altına</a:t>
            </a:r>
            <a:r>
              <a:rPr lang="en-GB" altLang="x-none" sz="2000" i="1" dirty="0" smtClean="0">
                <a:ea typeface="ＭＳ Ｐゴシック" pitchFamily="34" charset="-128"/>
              </a:rPr>
              <a:t> </a:t>
            </a:r>
            <a:r>
              <a:rPr lang="en-GB" altLang="x-none" sz="2000" i="1" dirty="0" err="1" smtClean="0">
                <a:ea typeface="ＭＳ Ｐゴシック" pitchFamily="34" charset="-128"/>
              </a:rPr>
              <a:t>alınması</a:t>
            </a:r>
            <a:endParaRPr lang="en-GB" altLang="x-none" sz="2000" i="1" dirty="0" smtClean="0">
              <a:ea typeface="ＭＳ Ｐゴシック" pitchFamily="34" charset="-128"/>
            </a:endParaRPr>
          </a:p>
          <a:p>
            <a:pPr lvl="1" eaLnBrk="1" hangingPunct="1">
              <a:lnSpc>
                <a:spcPct val="80000"/>
              </a:lnSpc>
              <a:spcBef>
                <a:spcPts val="600"/>
              </a:spcBef>
              <a:spcAft>
                <a:spcPts val="1200"/>
              </a:spcAft>
              <a:defRPr/>
            </a:pPr>
            <a:r>
              <a:rPr lang="en-GB" altLang="x-none" sz="2000" i="1" dirty="0" err="1" smtClean="0">
                <a:ea typeface="ＭＳ Ｐゴシック" pitchFamily="34" charset="-128"/>
              </a:rPr>
              <a:t>Sistemin</a:t>
            </a:r>
            <a:r>
              <a:rPr lang="en-GB" altLang="x-none" sz="2000" i="1" dirty="0" smtClean="0">
                <a:ea typeface="ＭＳ Ｐゴシック" pitchFamily="34" charset="-128"/>
              </a:rPr>
              <a:t> </a:t>
            </a:r>
            <a:r>
              <a:rPr lang="en-GB" altLang="x-none" sz="2000" i="1" dirty="0" err="1" smtClean="0">
                <a:ea typeface="ＭＳ Ｐゴシック" pitchFamily="34" charset="-128"/>
              </a:rPr>
              <a:t>işleyişini</a:t>
            </a:r>
            <a:r>
              <a:rPr lang="en-GB" altLang="x-none" sz="2000" i="1" dirty="0" smtClean="0">
                <a:ea typeface="ＭＳ Ｐゴシック" pitchFamily="34" charset="-128"/>
              </a:rPr>
              <a:t> </a:t>
            </a:r>
            <a:r>
              <a:rPr lang="en-GB" altLang="x-none" sz="2000" i="1" dirty="0" err="1" smtClean="0">
                <a:ea typeface="ＭＳ Ｐゴシック" pitchFamily="34" charset="-128"/>
              </a:rPr>
              <a:t>anlamak</a:t>
            </a:r>
            <a:r>
              <a:rPr lang="en-GB" altLang="x-none" sz="2000" i="1" dirty="0" smtClean="0">
                <a:ea typeface="ＭＳ Ｐゴシック" pitchFamily="34" charset="-128"/>
              </a:rPr>
              <a:t> </a:t>
            </a:r>
            <a:r>
              <a:rPr lang="en-GB" altLang="x-none" sz="2000" i="1" dirty="0" err="1" smtClean="0">
                <a:ea typeface="ＭＳ Ｐゴシック" pitchFamily="34" charset="-128"/>
              </a:rPr>
              <a:t>için</a:t>
            </a:r>
            <a:r>
              <a:rPr lang="en-GB" altLang="x-none" sz="2000" i="1" dirty="0" smtClean="0">
                <a:ea typeface="ＭＳ Ｐゴシック" pitchFamily="34" charset="-128"/>
              </a:rPr>
              <a:t> </a:t>
            </a:r>
            <a:r>
              <a:rPr lang="en-GB" altLang="x-none" sz="2000" i="1" dirty="0" err="1" smtClean="0">
                <a:ea typeface="ＭＳ Ｐゴシック" pitchFamily="34" charset="-128"/>
              </a:rPr>
              <a:t>gerekli</a:t>
            </a:r>
            <a:r>
              <a:rPr lang="en-GB" altLang="x-none" sz="2000" i="1" dirty="0" smtClean="0">
                <a:ea typeface="ＭＳ Ｐゴシック" pitchFamily="34" charset="-128"/>
              </a:rPr>
              <a:t> </a:t>
            </a:r>
            <a:r>
              <a:rPr lang="en-GB" altLang="x-none" sz="2000" i="1" dirty="0" err="1" smtClean="0">
                <a:ea typeface="ＭＳ Ｐゴシック" pitchFamily="34" charset="-128"/>
              </a:rPr>
              <a:t>bilgileri</a:t>
            </a:r>
            <a:r>
              <a:rPr lang="en-GB" altLang="x-none" sz="2000" i="1" dirty="0" smtClean="0">
                <a:ea typeface="ＭＳ Ｐゴシック" pitchFamily="34" charset="-128"/>
              </a:rPr>
              <a:t> </a:t>
            </a:r>
            <a:r>
              <a:rPr lang="en-GB" altLang="x-none" sz="2000" i="1" dirty="0" err="1" smtClean="0">
                <a:ea typeface="ＭＳ Ｐゴシック" pitchFamily="34" charset="-128"/>
              </a:rPr>
              <a:t>temin</a:t>
            </a:r>
            <a:r>
              <a:rPr lang="en-GB" altLang="x-none" sz="2000" i="1" dirty="0" smtClean="0">
                <a:ea typeface="ＭＳ Ｐゴシック" pitchFamily="34" charset="-128"/>
              </a:rPr>
              <a:t> </a:t>
            </a:r>
            <a:r>
              <a:rPr lang="en-GB" altLang="x-none" sz="2000" i="1" dirty="0" err="1" smtClean="0">
                <a:ea typeface="ＭＳ Ｐゴシック" pitchFamily="34" charset="-128"/>
              </a:rPr>
              <a:t>etme</a:t>
            </a:r>
            <a:r>
              <a:rPr lang="en-GB" altLang="x-none" sz="2000" i="1" dirty="0" smtClean="0">
                <a:ea typeface="ＭＳ Ｐゴシック" pitchFamily="34" charset="-128"/>
              </a:rPr>
              <a:t> </a:t>
            </a:r>
            <a:r>
              <a:rPr lang="en-GB" altLang="x-none" sz="2000" i="1" dirty="0" err="1" smtClean="0">
                <a:ea typeface="ＭＳ Ｐゴシック" pitchFamily="34" charset="-128"/>
              </a:rPr>
              <a:t>yetkisi</a:t>
            </a:r>
            <a:endParaRPr lang="en-GB" altLang="x-none" sz="2000" i="1" dirty="0" smtClean="0">
              <a:ea typeface="ＭＳ Ｐゴシック" pitchFamily="34" charset="-128"/>
            </a:endParaRPr>
          </a:p>
        </p:txBody>
      </p:sp>
    </p:spTree>
    <p:extLst>
      <p:ext uri="{BB962C8B-B14F-4D97-AF65-F5344CB8AC3E}">
        <p14:creationId xmlns:p14="http://schemas.microsoft.com/office/powerpoint/2010/main" val="276118679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67</a:t>
            </a:fld>
            <a:endParaRPr lang="en-US" dirty="0"/>
          </a:p>
        </p:txBody>
      </p:sp>
      <p:sp>
        <p:nvSpPr>
          <p:cNvPr id="5" name="Rectangle 3"/>
          <p:cNvSpPr txBox="1">
            <a:spLocks/>
          </p:cNvSpPr>
          <p:nvPr/>
        </p:nvSpPr>
        <p:spPr bwMode="auto">
          <a:xfrm>
            <a:off x="348344" y="522514"/>
            <a:ext cx="8519885" cy="5329645"/>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tr-TR" altLang="x-none" sz="2800" b="1" i="1" dirty="0" smtClean="0">
                <a:ea typeface="ＭＳ Ｐゴシック" pitchFamily="34" charset="-128"/>
              </a:rPr>
              <a:t>Erişilen bilgisayar verilerine el konulması veya </a:t>
            </a:r>
          </a:p>
          <a:p>
            <a:pPr marL="0" indent="0" algn="ctr" eaLnBrk="1" hangingPunct="1">
              <a:lnSpc>
                <a:spcPct val="80000"/>
              </a:lnSpc>
              <a:spcBef>
                <a:spcPts val="600"/>
              </a:spcBef>
              <a:spcAft>
                <a:spcPts val="1200"/>
              </a:spcAft>
              <a:buFont typeface="Arial" pitchFamily="34" charset="0"/>
              <a:buNone/>
              <a:defRPr/>
            </a:pPr>
            <a:r>
              <a:rPr lang="tr-TR" altLang="x-none" sz="2800" b="1" i="1" dirty="0" smtClean="0">
                <a:ea typeface="ＭＳ Ｐゴシック" pitchFamily="34" charset="-128"/>
              </a:rPr>
              <a:t>bunların benzer biçimde güvence altına alınması</a:t>
            </a:r>
          </a:p>
          <a:p>
            <a:pPr eaLnBrk="1" hangingPunct="1">
              <a:lnSpc>
                <a:spcPct val="80000"/>
              </a:lnSpc>
              <a:spcBef>
                <a:spcPts val="600"/>
              </a:spcBef>
              <a:spcAft>
                <a:spcPts val="1200"/>
              </a:spcAft>
              <a:defRPr/>
            </a:pPr>
            <a:endParaRPr lang="tr-TR" altLang="x-none" sz="1800" dirty="0" smtClean="0">
              <a:ea typeface="ＭＳ Ｐゴシック" pitchFamily="34" charset="-128"/>
            </a:endParaRPr>
          </a:p>
          <a:p>
            <a:pPr algn="ctr" eaLnBrk="1" hangingPunct="1">
              <a:lnSpc>
                <a:spcPct val="80000"/>
              </a:lnSpc>
              <a:spcBef>
                <a:spcPts val="600"/>
              </a:spcBef>
              <a:spcAft>
                <a:spcPts val="1200"/>
              </a:spcAft>
              <a:defRPr/>
            </a:pPr>
            <a:r>
              <a:rPr lang="tr-TR" altLang="x-none" sz="2400" i="1" dirty="0" smtClean="0">
                <a:ea typeface="ＭＳ Ｐゴシック" pitchFamily="34" charset="-128"/>
              </a:rPr>
              <a:t>Fiziksel olarak el koyma</a:t>
            </a:r>
          </a:p>
          <a:p>
            <a:pPr algn="ctr" eaLnBrk="1" hangingPunct="1">
              <a:lnSpc>
                <a:spcPct val="80000"/>
              </a:lnSpc>
              <a:spcBef>
                <a:spcPts val="600"/>
              </a:spcBef>
              <a:spcAft>
                <a:spcPts val="1200"/>
              </a:spcAft>
              <a:defRPr/>
            </a:pPr>
            <a:r>
              <a:rPr lang="tr-TR" altLang="x-none" sz="2400" i="1" dirty="0" smtClean="0">
                <a:ea typeface="ＭＳ Ｐゴシック" pitchFamily="34" charset="-128"/>
              </a:rPr>
              <a:t>Verilerin kopyası çıkartılmak suretiyle el koyma</a:t>
            </a:r>
          </a:p>
          <a:p>
            <a:pPr algn="ctr" eaLnBrk="1" hangingPunct="1">
              <a:lnSpc>
                <a:spcPct val="80000"/>
              </a:lnSpc>
              <a:spcBef>
                <a:spcPts val="600"/>
              </a:spcBef>
              <a:spcAft>
                <a:spcPts val="1200"/>
              </a:spcAft>
              <a:defRPr/>
            </a:pPr>
            <a:r>
              <a:rPr lang="tr-TR" altLang="x-none" sz="2400" i="1" dirty="0" smtClean="0">
                <a:ea typeface="ＭＳ Ｐゴシック" pitchFamily="34" charset="-128"/>
              </a:rPr>
              <a:t>Verilerin bütünlüğünün korunması suretiyle el koyma, verileri depolandığı bilgisayarda muhafaza etme</a:t>
            </a:r>
          </a:p>
          <a:p>
            <a:pPr algn="ctr" eaLnBrk="1" hangingPunct="1">
              <a:lnSpc>
                <a:spcPct val="80000"/>
              </a:lnSpc>
              <a:spcBef>
                <a:spcPts val="600"/>
              </a:spcBef>
              <a:spcAft>
                <a:spcPts val="1200"/>
              </a:spcAft>
              <a:defRPr/>
            </a:pPr>
            <a:r>
              <a:rPr lang="tr-TR" altLang="x-none" sz="2400" i="1" dirty="0" smtClean="0">
                <a:ea typeface="ＭＳ Ｐゴシック" pitchFamily="34" charset="-128"/>
              </a:rPr>
              <a:t>Verilere erişimi imkânsız kılarak veya hatta belirli verileri belirli bir bilgisayardan ya da bilgisayar sisteminden kaldırarak el koyma</a:t>
            </a:r>
          </a:p>
        </p:txBody>
      </p:sp>
    </p:spTree>
    <p:extLst>
      <p:ext uri="{BB962C8B-B14F-4D97-AF65-F5344CB8AC3E}">
        <p14:creationId xmlns:p14="http://schemas.microsoft.com/office/powerpoint/2010/main" val="319559680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en-GB" sz="3400" b="1" dirty="0" err="1" smtClean="0"/>
              <a:t>Madde</a:t>
            </a:r>
            <a:r>
              <a:rPr lang="en-GB" sz="3400" b="1" dirty="0" smtClean="0"/>
              <a:t> 19 – </a:t>
            </a:r>
            <a:r>
              <a:rPr lang="en-GB" sz="3400" b="1" dirty="0" err="1" smtClean="0"/>
              <a:t>Depolanmış</a:t>
            </a:r>
            <a:r>
              <a:rPr lang="en-GB" sz="3400" b="1" dirty="0" smtClean="0"/>
              <a:t> </a:t>
            </a:r>
            <a:r>
              <a:rPr lang="en-GB" sz="3400" b="1" dirty="0" err="1" smtClean="0"/>
              <a:t>Bilgisayar</a:t>
            </a:r>
            <a:r>
              <a:rPr lang="en-GB" sz="3400" b="1" dirty="0" smtClean="0"/>
              <a:t> </a:t>
            </a:r>
            <a:r>
              <a:rPr lang="en-GB" sz="3400" b="1" dirty="0" err="1" smtClean="0"/>
              <a:t>Verilerinin</a:t>
            </a:r>
            <a:r>
              <a:rPr lang="en-GB" sz="3400" b="1" dirty="0" smtClean="0"/>
              <a:t> </a:t>
            </a:r>
            <a:r>
              <a:rPr lang="en-GB" sz="3400" b="1" dirty="0" err="1" smtClean="0"/>
              <a:t>Aranması</a:t>
            </a:r>
            <a:r>
              <a:rPr lang="en-GB" sz="3400" b="1" dirty="0" smtClean="0"/>
              <a:t> </a:t>
            </a:r>
            <a:r>
              <a:rPr lang="en-GB" sz="3400" b="1" dirty="0" err="1" smtClean="0"/>
              <a:t>ve</a:t>
            </a:r>
            <a:r>
              <a:rPr lang="en-GB" sz="3400" b="1" dirty="0" smtClean="0"/>
              <a:t> </a:t>
            </a:r>
            <a:r>
              <a:rPr lang="en-GB" sz="3400" b="1" dirty="0" err="1" smtClean="0"/>
              <a:t>Bunlara</a:t>
            </a:r>
            <a:r>
              <a:rPr lang="en-GB" sz="3400" b="1" dirty="0" smtClean="0"/>
              <a:t> El </a:t>
            </a:r>
            <a:r>
              <a:rPr lang="en-GB" sz="3400" b="1" dirty="0" err="1" smtClean="0"/>
              <a:t>Konulması</a:t>
            </a:r>
            <a:endParaRPr lang="en-GB" sz="3400" dirty="0"/>
          </a:p>
        </p:txBody>
      </p:sp>
      <p:sp>
        <p:nvSpPr>
          <p:cNvPr id="118787" name="Rectangle 3"/>
          <p:cNvSpPr>
            <a:spLocks noGrp="1" noChangeArrowheads="1"/>
          </p:cNvSpPr>
          <p:nvPr>
            <p:ph type="body" idx="1"/>
          </p:nvPr>
        </p:nvSpPr>
        <p:spPr>
          <a:xfrm>
            <a:off x="457200" y="1767840"/>
            <a:ext cx="8229600" cy="4588510"/>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tr-TR" sz="3000" dirty="0" smtClean="0">
                <a:latin typeface="+mj-lt"/>
              </a:rPr>
              <a:t>Taraflardan her biri, kendi ülkesindeki yetkili makamların,</a:t>
            </a:r>
          </a:p>
          <a:p>
            <a:pPr marL="914400" lvl="1" indent="-514350" algn="just" eaLnBrk="1" fontAlgn="auto" hangingPunct="1">
              <a:spcBef>
                <a:spcPts val="600"/>
              </a:spcBef>
              <a:spcAft>
                <a:spcPts val="1200"/>
              </a:spcAft>
              <a:buFont typeface="+mj-lt"/>
              <a:buAutoNum type="alphaLcParenR"/>
              <a:defRPr/>
            </a:pPr>
            <a:r>
              <a:rPr lang="tr-TR" sz="2600" dirty="0" smtClean="0">
                <a:latin typeface="+mj-lt"/>
              </a:rPr>
              <a:t>bir bilgisayar sisteminin tamamını veya bir kısmını ve içerisindeki depolanmış bilgisayar verilerini; ve</a:t>
            </a:r>
          </a:p>
          <a:p>
            <a:pPr marL="914400" lvl="1" indent="-514350" algn="just" eaLnBrk="1" fontAlgn="auto" hangingPunct="1">
              <a:spcBef>
                <a:spcPts val="600"/>
              </a:spcBef>
              <a:spcAft>
                <a:spcPts val="1200"/>
              </a:spcAft>
              <a:buFont typeface="+mj-lt"/>
              <a:buAutoNum type="alphaLcParenR"/>
              <a:defRPr/>
            </a:pPr>
            <a:r>
              <a:rPr lang="tr-TR" sz="2600" dirty="0" smtClean="0">
                <a:latin typeface="+mj-lt"/>
              </a:rPr>
              <a:t>bilgisayar verilerinin depolanmış olabileceği bir bilgisayar verileri depolama aygıtını</a:t>
            </a:r>
          </a:p>
          <a:p>
            <a:pPr marL="400050" lvl="1" indent="0" algn="just" eaLnBrk="1" fontAlgn="auto" hangingPunct="1">
              <a:spcBef>
                <a:spcPts val="600"/>
              </a:spcBef>
              <a:spcAft>
                <a:spcPts val="1200"/>
              </a:spcAft>
              <a:buNone/>
              <a:defRPr/>
            </a:pPr>
            <a:r>
              <a:rPr lang="tr-TR" sz="2600" dirty="0" smtClean="0">
                <a:latin typeface="+mj-lt"/>
              </a:rPr>
              <a:t>arama veya benzer şekilde bunlara erişme yetkisine sahip olmaları için gerekli olabilecek yasama tedbirlerini ve diğer tedbirleri kabul edecektir.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68</a:t>
            </a:fld>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756150"/>
          </a:xfrm>
        </p:spPr>
        <p:txBody>
          <a:bodyPr rtlCol="0">
            <a:normAutofit fontScale="85000" lnSpcReduction="20000"/>
          </a:bodyPr>
          <a:lstStyle/>
          <a:p>
            <a:pPr marL="712788" indent="-712788" algn="just" eaLnBrk="1" fontAlgn="auto" hangingPunct="1">
              <a:spcAft>
                <a:spcPts val="0"/>
              </a:spcAft>
              <a:buFont typeface="+mj-lt"/>
              <a:buAutoNum type="arabicPeriod" startAt="2"/>
              <a:defRPr/>
            </a:pPr>
            <a:r>
              <a:rPr lang="tr-TR" dirty="0" smtClean="0"/>
              <a:t>Taraflardan her biri, 1(a) fıkrası uyarınca, makamlarının özel bir bilgisayar sisteminin tamamını veya bir kısmını araması veya benzer şekilde bunlara erişim sağlaması söz konusu olduğunda ve aranan verilerin kendi ülkesindeki başka bir bilgisayar sisteminin tamamında veya bir kısmında depolanmış olduğuna inanmak için gerekçeleri bulunduğunda ve söz konusu veriler yasalara uygun biçimde ilk sistemden erişilebilir veya ilk sistem için kullanılabilir olduğunda, makamlarının arama veya benzer şekilde sisteme erişim işlemlerini süratle diğer sisteme teşmil edebilmelerini sağlamak için gerekli olabilecek yasama tedbirlerini ve diğer tedbirleri kabul edecektir. </a:t>
            </a:r>
          </a:p>
          <a:p>
            <a:pPr algn="just" eaLnBrk="1" fontAlgn="auto" hangingPunct="1">
              <a:spcAft>
                <a:spcPts val="0"/>
              </a:spcAft>
              <a:buFont typeface="Arial"/>
              <a:buNone/>
              <a:defRPr/>
            </a:pPr>
            <a:endParaRPr lang="en-U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69</a:t>
            </a:fld>
            <a:endParaRPr lang="en-US" dirty="0"/>
          </a:p>
        </p:txBody>
      </p:sp>
    </p:spTree>
    <p:extLst>
      <p:ext uri="{BB962C8B-B14F-4D97-AF65-F5344CB8AC3E}">
        <p14:creationId xmlns:p14="http://schemas.microsoft.com/office/powerpoint/2010/main" val="1819276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3400" b="1" dirty="0" smtClean="0"/>
              <a:t>Hizmet Sağlayıcı</a:t>
            </a:r>
            <a:endParaRPr lang="tr-TR" sz="3400" b="1" dirty="0"/>
          </a:p>
        </p:txBody>
      </p:sp>
      <p:sp>
        <p:nvSpPr>
          <p:cNvPr id="3" name="Content Placeholder 2"/>
          <p:cNvSpPr>
            <a:spLocks noGrp="1"/>
          </p:cNvSpPr>
          <p:nvPr>
            <p:ph idx="1"/>
          </p:nvPr>
        </p:nvSpPr>
        <p:spPr>
          <a:xfrm>
            <a:off x="494268" y="1590635"/>
            <a:ext cx="8229600" cy="4563033"/>
          </a:xfrm>
        </p:spPr>
        <p:txBody>
          <a:bodyPr>
            <a:noAutofit/>
          </a:bodyPr>
          <a:lstStyle/>
          <a:p>
            <a:pPr marL="0" indent="0">
              <a:spcBef>
                <a:spcPts val="600"/>
              </a:spcBef>
              <a:spcAft>
                <a:spcPts val="1200"/>
              </a:spcAft>
              <a:buNone/>
            </a:pPr>
            <a:r>
              <a:rPr lang="tr-TR" sz="3000" dirty="0" smtClean="0"/>
              <a:t>Budapeşte Sözleşmesi:</a:t>
            </a:r>
          </a:p>
          <a:p>
            <a:pPr marL="0" indent="0">
              <a:spcBef>
                <a:spcPts val="600"/>
              </a:spcBef>
              <a:spcAft>
                <a:spcPts val="1200"/>
              </a:spcAft>
              <a:buNone/>
            </a:pPr>
            <a:r>
              <a:rPr lang="tr-TR" sz="3000" b="1" dirty="0" smtClean="0"/>
              <a:t>”hizmet sağlayıcı" </a:t>
            </a:r>
            <a:r>
              <a:rPr lang="tr-TR" sz="3000" dirty="0" smtClean="0"/>
              <a:t>şu anlama gelmektedir:</a:t>
            </a:r>
          </a:p>
          <a:p>
            <a:pPr marL="571500" indent="-571500">
              <a:spcBef>
                <a:spcPts val="600"/>
              </a:spcBef>
              <a:spcAft>
                <a:spcPts val="1200"/>
              </a:spcAft>
              <a:buFont typeface="+mj-lt"/>
              <a:buAutoNum type="romanUcPeriod"/>
            </a:pPr>
            <a:r>
              <a:rPr lang="tr-TR" sz="3000" dirty="0" smtClean="0"/>
              <a:t>hizmetlerini kullananlara bir bilgisayar sistemi aracılığıyla iletişim kurma olanağı sağlayan her türlü kamu ve özel sektör tüzel kişisi, ve</a:t>
            </a:r>
          </a:p>
          <a:p>
            <a:pPr marL="571500" indent="-571500">
              <a:spcBef>
                <a:spcPts val="600"/>
              </a:spcBef>
              <a:spcAft>
                <a:spcPts val="1200"/>
              </a:spcAft>
              <a:buFont typeface="+mj-lt"/>
              <a:buAutoNum type="romanUcPeriod"/>
            </a:pPr>
            <a:r>
              <a:rPr lang="tr-TR" sz="3000" dirty="0" smtClean="0"/>
              <a:t>böylesi iletişim hizmeti veya bu hizmetlerin kullanıcıları adına bilgisayar verilerini işleyen veya depolayan diğer her türlü tüzel kişi.</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7</a:t>
            </a:fld>
            <a:endParaRPr lang="en-US" dirty="0"/>
          </a:p>
        </p:txBody>
      </p:sp>
    </p:spTree>
    <p:extLst>
      <p:ext uri="{BB962C8B-B14F-4D97-AF65-F5344CB8AC3E}">
        <p14:creationId xmlns:p14="http://schemas.microsoft.com/office/powerpoint/2010/main" val="128414244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38713"/>
          </a:xfrm>
        </p:spPr>
        <p:txBody>
          <a:bodyPr rtlCol="0">
            <a:normAutofit fontScale="70000" lnSpcReduction="20000"/>
          </a:bodyPr>
          <a:lstStyle/>
          <a:p>
            <a:pPr marL="514350" indent="-514350" algn="just" eaLnBrk="1" fontAlgn="auto" hangingPunct="1">
              <a:lnSpc>
                <a:spcPct val="110000"/>
              </a:lnSpc>
              <a:spcBef>
                <a:spcPts val="600"/>
              </a:spcBef>
              <a:spcAft>
                <a:spcPts val="1200"/>
              </a:spcAft>
              <a:buFont typeface="+mj-lt"/>
              <a:buAutoNum type="arabicPeriod" startAt="3"/>
              <a:defRPr/>
            </a:pPr>
            <a:r>
              <a:rPr lang="tr-TR" dirty="0" smtClean="0"/>
              <a:t>Taraflardan her biri, yetkili makamlarına, 1. ve 2. fıkra uyarınca erişilen bilgisayar verilerine el koymaya veya benzer şekilde güvence altına almaya yetki tanımak için gerekli olabilecek yasama tedbirlerini ve diğer tedbirleri kabul edecektir. Bu tedbirler:</a:t>
            </a:r>
          </a:p>
          <a:p>
            <a:pPr marL="914400" lvl="1" indent="-514350" algn="just" eaLnBrk="1" fontAlgn="auto" hangingPunct="1">
              <a:lnSpc>
                <a:spcPct val="110000"/>
              </a:lnSpc>
              <a:spcBef>
                <a:spcPts val="600"/>
              </a:spcBef>
              <a:spcAft>
                <a:spcPts val="1200"/>
              </a:spcAft>
              <a:buFont typeface="+mj-lt"/>
              <a:buAutoNum type="alphaLcParenR"/>
              <a:defRPr/>
            </a:pPr>
            <a:r>
              <a:rPr lang="tr-TR" dirty="0" smtClean="0"/>
              <a:t>bir bilgisayar sisteminin tamamına veya bir kısmına veya bilgisayar verileri depolama aygıtına el koymaya veya bunları benzer şekilde güvence altına almaya;</a:t>
            </a:r>
          </a:p>
          <a:p>
            <a:pPr marL="914400" lvl="1" indent="-514350" algn="just" eaLnBrk="1" fontAlgn="auto" hangingPunct="1">
              <a:lnSpc>
                <a:spcPct val="110000"/>
              </a:lnSpc>
              <a:spcBef>
                <a:spcPts val="600"/>
              </a:spcBef>
              <a:spcAft>
                <a:spcPts val="1200"/>
              </a:spcAft>
              <a:buFont typeface="+mj-lt"/>
              <a:buAutoNum type="alphaLcParenR"/>
              <a:defRPr/>
            </a:pPr>
            <a:r>
              <a:rPr lang="tr-TR" dirty="0" smtClean="0"/>
              <a:t>söz konusu bilgisayar verilerinin bir kopyasını oluşturmaya ve bunu muhafaza etmeye; </a:t>
            </a:r>
          </a:p>
          <a:p>
            <a:pPr marL="914400" lvl="1" indent="-514350" algn="just" eaLnBrk="1" fontAlgn="auto" hangingPunct="1">
              <a:lnSpc>
                <a:spcPct val="110000"/>
              </a:lnSpc>
              <a:spcBef>
                <a:spcPts val="600"/>
              </a:spcBef>
              <a:spcAft>
                <a:spcPts val="1200"/>
              </a:spcAft>
              <a:buFont typeface="+mj-lt"/>
              <a:buAutoNum type="alphaLcParenR"/>
              <a:defRPr/>
            </a:pPr>
            <a:r>
              <a:rPr lang="tr-TR" dirty="0"/>
              <a:t>i</a:t>
            </a:r>
            <a:r>
              <a:rPr lang="tr-TR" dirty="0" smtClean="0"/>
              <a:t>lgili depolanan verilerin bütünlüğünü korumaya;</a:t>
            </a:r>
          </a:p>
          <a:p>
            <a:pPr marL="914400" lvl="1" indent="-514350" algn="just" eaLnBrk="1" fontAlgn="auto" hangingPunct="1">
              <a:lnSpc>
                <a:spcPct val="110000"/>
              </a:lnSpc>
              <a:spcBef>
                <a:spcPts val="600"/>
              </a:spcBef>
              <a:spcAft>
                <a:spcPts val="1200"/>
              </a:spcAft>
              <a:buFont typeface="+mj-lt"/>
              <a:buAutoNum type="alphaLcParenR"/>
              <a:defRPr/>
            </a:pPr>
            <a:r>
              <a:rPr lang="tr-TR" dirty="0" smtClean="0"/>
              <a:t>erişim sağlanan bilgisayar sistemindeki bilgisayar verilerini erişilemez hale getirmeye veya kaldırmaya</a:t>
            </a:r>
          </a:p>
          <a:p>
            <a:pPr marL="0" indent="0" algn="just" eaLnBrk="1" fontAlgn="auto" hangingPunct="1">
              <a:lnSpc>
                <a:spcPct val="110000"/>
              </a:lnSpc>
              <a:spcBef>
                <a:spcPts val="600"/>
              </a:spcBef>
              <a:spcAft>
                <a:spcPts val="1200"/>
              </a:spcAft>
              <a:buNone/>
              <a:defRPr/>
            </a:pPr>
            <a:r>
              <a:rPr lang="tr-TR" dirty="0" smtClean="0"/>
              <a:t>yönelik yetkileri içerecektir. </a:t>
            </a:r>
            <a:endParaRPr lang="tr-TR"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70</a:t>
            </a:fld>
            <a:endParaRPr lang="en-US" dirty="0"/>
          </a:p>
        </p:txBody>
      </p:sp>
    </p:spTree>
    <p:extLst>
      <p:ext uri="{BB962C8B-B14F-4D97-AF65-F5344CB8AC3E}">
        <p14:creationId xmlns:p14="http://schemas.microsoft.com/office/powerpoint/2010/main" val="154591794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a:spLocks noGrp="1" noChangeArrowheads="1"/>
          </p:cNvSpPr>
          <p:nvPr>
            <p:ph type="body" idx="1"/>
          </p:nvPr>
        </p:nvSpPr>
        <p:spPr>
          <a:xfrm>
            <a:off x="457200" y="1861461"/>
            <a:ext cx="8229600" cy="4437063"/>
          </a:xfrm>
        </p:spPr>
        <p:txBody>
          <a:bodyPr/>
          <a:lstStyle/>
          <a:p>
            <a:pPr marL="514350" indent="-514350" algn="just" eaLnBrk="1" hangingPunct="1">
              <a:buFont typeface="+mj-lt"/>
              <a:buAutoNum type="arabicPeriod" startAt="4"/>
            </a:pPr>
            <a:r>
              <a:rPr lang="tr-TR" sz="3000" dirty="0" smtClean="0"/>
              <a:t>Taraflardan her biri, 1. ve 2. fıkrada belirtilen tedbirlerin tatbik edilmesine olanak sağlanması amacıyla, kendi yetkili makamlarına bilgisayar sisteminin işleyişi veya içerisindeki bilgisayar verisinin korunması için uygulanan tedbirler hakkında bilgisi olan herhangi bir kişiden, makul ölçüde gerekli bilgileri temin etme konusunda yetki tanınması için gerekli olabilecek yasama tedbirlerini ve diğer tedbirleri kabul edecektir. </a:t>
            </a:r>
          </a:p>
        </p:txBody>
      </p:sp>
      <p:sp>
        <p:nvSpPr>
          <p:cNvPr id="5"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71</a:t>
            </a:fld>
            <a:endParaRPr lang="en-US" dirty="0"/>
          </a:p>
        </p:txBody>
      </p:sp>
    </p:spTree>
    <p:extLst>
      <p:ext uri="{BB962C8B-B14F-4D97-AF65-F5344CB8AC3E}">
        <p14:creationId xmlns:p14="http://schemas.microsoft.com/office/powerpoint/2010/main" val="36074080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118787" name="Rectangle 3"/>
          <p:cNvSpPr>
            <a:spLocks noGrp="1" noChangeArrowheads="1"/>
          </p:cNvSpPr>
          <p:nvPr>
            <p:ph type="body" idx="1"/>
          </p:nvPr>
        </p:nvSpPr>
        <p:spPr>
          <a:xfrm>
            <a:off x="457200" y="1706879"/>
            <a:ext cx="8229600" cy="4824549"/>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tr-TR" sz="3000" dirty="0"/>
              <a:t>Taraflardan her biri, kendi ülkesindeki </a:t>
            </a:r>
            <a:r>
              <a:rPr lang="tr-TR" sz="3600" b="1" dirty="0">
                <a:solidFill>
                  <a:srgbClr val="FF0000"/>
                </a:solidFill>
              </a:rPr>
              <a:t>yetkili makamların</a:t>
            </a:r>
            <a:r>
              <a:rPr lang="tr-TR" sz="3000" dirty="0"/>
              <a:t>,</a:t>
            </a:r>
          </a:p>
          <a:p>
            <a:pPr marL="914400" lvl="1" indent="-514350" algn="just" eaLnBrk="1" fontAlgn="auto" hangingPunct="1">
              <a:spcBef>
                <a:spcPts val="600"/>
              </a:spcBef>
              <a:spcAft>
                <a:spcPts val="1200"/>
              </a:spcAft>
              <a:buFont typeface="+mj-lt"/>
              <a:buAutoNum type="alphaLcParenR"/>
              <a:defRPr/>
            </a:pPr>
            <a:r>
              <a:rPr lang="tr-TR" sz="2600" dirty="0"/>
              <a:t>bir bilgisayar sisteminin tamamını veya bir kısmını ve içerisindeki depolanmış bilgisayar verilerini; ve</a:t>
            </a:r>
          </a:p>
          <a:p>
            <a:pPr marL="914400" lvl="1" indent="-514350" algn="just" eaLnBrk="1" fontAlgn="auto" hangingPunct="1">
              <a:spcBef>
                <a:spcPts val="600"/>
              </a:spcBef>
              <a:spcAft>
                <a:spcPts val="1200"/>
              </a:spcAft>
              <a:buFont typeface="+mj-lt"/>
              <a:buAutoNum type="alphaLcParenR"/>
              <a:defRPr/>
            </a:pPr>
            <a:r>
              <a:rPr lang="tr-TR" sz="2600" dirty="0"/>
              <a:t>bilgisayar verilerinin depolanmış olabileceği bir bilgisayar verileri depolama aygıtını</a:t>
            </a:r>
          </a:p>
          <a:p>
            <a:pPr marL="400050" lvl="1" indent="0" algn="just" eaLnBrk="1" fontAlgn="auto" hangingPunct="1">
              <a:spcBef>
                <a:spcPts val="600"/>
              </a:spcBef>
              <a:spcAft>
                <a:spcPts val="1200"/>
              </a:spcAft>
              <a:buNone/>
              <a:defRPr/>
            </a:pPr>
            <a:r>
              <a:rPr lang="tr-TR" sz="2600" dirty="0"/>
              <a:t>arama </a:t>
            </a:r>
            <a:r>
              <a:rPr lang="tr-TR" sz="2600" dirty="0" smtClean="0"/>
              <a:t>veya </a:t>
            </a:r>
            <a:r>
              <a:rPr lang="tr-TR" sz="2600" dirty="0"/>
              <a:t>benzer şekilde bunlara erişme yetkisine sahip olmaları için gerekli olabilecek yasama tedbirlerini ve diğer tedbirleri kabul edecektir. </a:t>
            </a: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72</a:t>
            </a:fld>
            <a:endParaRPr lang="en-US" dirty="0">
              <a:solidFill>
                <a:schemeClr val="tx1"/>
              </a:solidFill>
            </a:endParaRPr>
          </a:p>
        </p:txBody>
      </p:sp>
    </p:spTree>
    <p:extLst>
      <p:ext uri="{BB962C8B-B14F-4D97-AF65-F5344CB8AC3E}">
        <p14:creationId xmlns:p14="http://schemas.microsoft.com/office/powerpoint/2010/main" val="279124620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Yetkili</a:t>
            </a:r>
            <a:r>
              <a:rPr lang="en-US" sz="3600" b="1" dirty="0" smtClean="0"/>
              <a:t> </a:t>
            </a:r>
            <a:r>
              <a:rPr lang="en-US" sz="3600" b="1" dirty="0" err="1"/>
              <a:t>m</a:t>
            </a:r>
            <a:r>
              <a:rPr lang="en-US" sz="3600" b="1" dirty="0" err="1" smtClean="0"/>
              <a:t>akamlar</a:t>
            </a:r>
            <a:endParaRPr lang="en-US" sz="3600" b="1" dirty="0"/>
          </a:p>
        </p:txBody>
      </p:sp>
      <p:sp>
        <p:nvSpPr>
          <p:cNvPr id="3" name="Content Placeholder 2"/>
          <p:cNvSpPr>
            <a:spLocks noGrp="1"/>
          </p:cNvSpPr>
          <p:nvPr>
            <p:ph idx="1"/>
          </p:nvPr>
        </p:nvSpPr>
        <p:spPr>
          <a:xfrm>
            <a:off x="635000" y="1493838"/>
            <a:ext cx="7790543" cy="4525963"/>
          </a:xfrm>
        </p:spPr>
        <p:txBody>
          <a:bodyPr/>
          <a:lstStyle/>
          <a:p>
            <a:pPr algn="just"/>
            <a:r>
              <a:rPr lang="en-US" dirty="0" err="1"/>
              <a:t>Şunlar</a:t>
            </a:r>
            <a:r>
              <a:rPr lang="en-US" dirty="0"/>
              <a:t> </a:t>
            </a:r>
            <a:r>
              <a:rPr lang="en-US" dirty="0" err="1"/>
              <a:t>olabilir</a:t>
            </a:r>
            <a:r>
              <a:rPr lang="en-US" dirty="0"/>
              <a:t>:</a:t>
            </a:r>
          </a:p>
          <a:p>
            <a:pPr lvl="1" algn="just"/>
            <a:r>
              <a:rPr lang="en-US" dirty="0" err="1"/>
              <a:t>Kolluk</a:t>
            </a:r>
            <a:r>
              <a:rPr lang="en-US" dirty="0"/>
              <a:t> </a:t>
            </a:r>
            <a:r>
              <a:rPr lang="en-US" dirty="0" err="1"/>
              <a:t>görevlisi</a:t>
            </a:r>
            <a:endParaRPr lang="en-US" dirty="0"/>
          </a:p>
          <a:p>
            <a:pPr lvl="1" algn="just"/>
            <a:r>
              <a:rPr lang="en-US" dirty="0" err="1"/>
              <a:t>Adli</a:t>
            </a:r>
            <a:r>
              <a:rPr lang="en-US" dirty="0"/>
              <a:t> </a:t>
            </a:r>
            <a:r>
              <a:rPr lang="en-US" dirty="0" err="1"/>
              <a:t>görevli</a:t>
            </a:r>
            <a:endParaRPr lang="en-US" dirty="0"/>
          </a:p>
          <a:p>
            <a:pPr lvl="1" algn="just"/>
            <a:r>
              <a:rPr lang="en-US" dirty="0" err="1"/>
              <a:t>Savcı</a:t>
            </a:r>
            <a:r>
              <a:rPr lang="en-US" dirty="0"/>
              <a:t> </a:t>
            </a:r>
            <a:r>
              <a:rPr lang="en-US" dirty="0" err="1"/>
              <a:t>veya</a:t>
            </a:r>
            <a:r>
              <a:rPr lang="en-US" dirty="0"/>
              <a:t> hakim</a:t>
            </a:r>
          </a:p>
          <a:p>
            <a:pPr lvl="1" algn="just"/>
            <a:r>
              <a:rPr lang="en-US" dirty="0" err="1"/>
              <a:t>İdari</a:t>
            </a:r>
            <a:r>
              <a:rPr lang="en-US" dirty="0"/>
              <a:t> </a:t>
            </a:r>
            <a:r>
              <a:rPr lang="en-US" dirty="0" err="1"/>
              <a:t>görevli</a:t>
            </a:r>
            <a:endParaRPr lang="en-US" dirty="0"/>
          </a:p>
          <a:p>
            <a:pPr lvl="1" algn="just"/>
            <a:endParaRPr lang="en-US" dirty="0"/>
          </a:p>
          <a:p>
            <a:pPr algn="just"/>
            <a:r>
              <a:rPr lang="en-US" dirty="0" err="1"/>
              <a:t>Söz</a:t>
            </a:r>
            <a:r>
              <a:rPr lang="en-US" dirty="0"/>
              <a:t> </a:t>
            </a:r>
            <a:r>
              <a:rPr lang="en-US" dirty="0" err="1"/>
              <a:t>konusu</a:t>
            </a:r>
            <a:r>
              <a:rPr lang="en-US" dirty="0"/>
              <a:t> </a:t>
            </a:r>
            <a:r>
              <a:rPr lang="en-US" dirty="0" err="1"/>
              <a:t>bilgisayar</a:t>
            </a:r>
            <a:r>
              <a:rPr lang="en-US" dirty="0"/>
              <a:t> </a:t>
            </a:r>
            <a:r>
              <a:rPr lang="en-US" dirty="0" err="1"/>
              <a:t>verisinin</a:t>
            </a:r>
            <a:r>
              <a:rPr lang="en-US" dirty="0"/>
              <a:t> </a:t>
            </a:r>
            <a:r>
              <a:rPr lang="en-US" dirty="0" err="1"/>
              <a:t>türüne</a:t>
            </a:r>
            <a:r>
              <a:rPr lang="en-US" dirty="0"/>
              <a:t> </a:t>
            </a:r>
            <a:r>
              <a:rPr lang="en-US" dirty="0" err="1"/>
              <a:t>bağlı</a:t>
            </a:r>
            <a:r>
              <a:rPr lang="en-US" dirty="0"/>
              <a:t> </a:t>
            </a:r>
            <a:r>
              <a:rPr lang="en-US" dirty="0" err="1"/>
              <a:t>olarak</a:t>
            </a:r>
            <a:r>
              <a:rPr lang="en-US" dirty="0"/>
              <a:t> </a:t>
            </a:r>
            <a:r>
              <a:rPr lang="en-US" dirty="0" err="1" smtClean="0"/>
              <a:t>değişebilir</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73</a:t>
            </a:fld>
            <a:endParaRPr lang="en-US" dirty="0">
              <a:solidFill>
                <a:schemeClr val="tx1"/>
              </a:solidFill>
            </a:endParaRPr>
          </a:p>
        </p:txBody>
      </p:sp>
    </p:spTree>
    <p:extLst>
      <p:ext uri="{BB962C8B-B14F-4D97-AF65-F5344CB8AC3E}">
        <p14:creationId xmlns:p14="http://schemas.microsoft.com/office/powerpoint/2010/main" val="203472583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118787" name="Rectangle 3"/>
          <p:cNvSpPr>
            <a:spLocks noGrp="1" noChangeArrowheads="1"/>
          </p:cNvSpPr>
          <p:nvPr>
            <p:ph type="body" idx="1"/>
          </p:nvPr>
        </p:nvSpPr>
        <p:spPr>
          <a:xfrm>
            <a:off x="457200" y="1752600"/>
            <a:ext cx="8229600" cy="4603750"/>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tr-TR" sz="3000" dirty="0"/>
              <a:t>Taraflardan her biri, kendi ülkesindeki yetkili makamların,</a:t>
            </a:r>
          </a:p>
          <a:p>
            <a:pPr marL="914400" lvl="1" indent="-514350" algn="just" eaLnBrk="1" fontAlgn="auto" hangingPunct="1">
              <a:spcBef>
                <a:spcPts val="600"/>
              </a:spcBef>
              <a:spcAft>
                <a:spcPts val="1200"/>
              </a:spcAft>
              <a:buFont typeface="+mj-lt"/>
              <a:buAutoNum type="alphaLcParenR"/>
              <a:defRPr/>
            </a:pPr>
            <a:r>
              <a:rPr lang="tr-TR" sz="2600" dirty="0"/>
              <a:t>bir bilgisayar sisteminin tamamını veya bir kısmını ve içerisindeki depolanmış bilgisayar verilerini; ve</a:t>
            </a:r>
          </a:p>
          <a:p>
            <a:pPr marL="914400" lvl="1" indent="-514350" algn="just" eaLnBrk="1" fontAlgn="auto" hangingPunct="1">
              <a:spcBef>
                <a:spcPts val="600"/>
              </a:spcBef>
              <a:spcAft>
                <a:spcPts val="1200"/>
              </a:spcAft>
              <a:buFont typeface="+mj-lt"/>
              <a:buAutoNum type="alphaLcParenR"/>
              <a:defRPr/>
            </a:pPr>
            <a:r>
              <a:rPr lang="tr-TR" sz="2600" dirty="0"/>
              <a:t>bilgisayar verilerinin depolanmış olabileceği bir bilgisayar verileri depolama aygıtını</a:t>
            </a:r>
          </a:p>
          <a:p>
            <a:pPr marL="400050" lvl="1" indent="0" algn="just" eaLnBrk="1" fontAlgn="auto" hangingPunct="1">
              <a:spcBef>
                <a:spcPts val="600"/>
              </a:spcBef>
              <a:spcAft>
                <a:spcPts val="1200"/>
              </a:spcAft>
              <a:buNone/>
              <a:defRPr/>
            </a:pPr>
            <a:r>
              <a:rPr lang="tr-TR" sz="3200" b="1" dirty="0">
                <a:solidFill>
                  <a:srgbClr val="FF0000"/>
                </a:solidFill>
              </a:rPr>
              <a:t>arama </a:t>
            </a:r>
            <a:r>
              <a:rPr lang="tr-TR" sz="3200" b="1" dirty="0" smtClean="0">
                <a:solidFill>
                  <a:srgbClr val="FF0000"/>
                </a:solidFill>
              </a:rPr>
              <a:t>veya </a:t>
            </a:r>
            <a:r>
              <a:rPr lang="tr-TR" sz="3200" b="1" dirty="0">
                <a:solidFill>
                  <a:srgbClr val="FF0000"/>
                </a:solidFill>
              </a:rPr>
              <a:t>benzer şekilde bunlara erişme </a:t>
            </a:r>
            <a:r>
              <a:rPr lang="tr-TR" sz="2600" dirty="0"/>
              <a:t>yetkisine sahip olmaları için gerekli olabilecek yasama tedbirlerini ve diğer tedbirleri kabul edecektir</a:t>
            </a:r>
            <a:endParaRPr lang="en-GB" sz="2600" dirty="0">
              <a:latin typeface="+mj-lt"/>
            </a:endParaRP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74</a:t>
            </a:fld>
            <a:endParaRPr lang="en-US" dirty="0">
              <a:solidFill>
                <a:schemeClr val="tx1"/>
              </a:solidFill>
            </a:endParaRPr>
          </a:p>
        </p:txBody>
      </p:sp>
    </p:spTree>
    <p:extLst>
      <p:ext uri="{BB962C8B-B14F-4D97-AF65-F5344CB8AC3E}">
        <p14:creationId xmlns:p14="http://schemas.microsoft.com/office/powerpoint/2010/main" val="124294813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386"/>
            <a:ext cx="8229600" cy="1143000"/>
          </a:xfrm>
        </p:spPr>
        <p:txBody>
          <a:bodyPr/>
          <a:lstStyle/>
          <a:p>
            <a:r>
              <a:rPr lang="en-US" sz="3600" b="1" dirty="0" err="1" smtClean="0"/>
              <a:t>Arama</a:t>
            </a:r>
            <a:r>
              <a:rPr lang="en-US" sz="3600" b="1" dirty="0" smtClean="0"/>
              <a:t> </a:t>
            </a:r>
            <a:r>
              <a:rPr lang="en-US" sz="3600" b="1" dirty="0" err="1" smtClean="0"/>
              <a:t>veya</a:t>
            </a:r>
            <a:r>
              <a:rPr lang="en-US" sz="3600" b="1" dirty="0" smtClean="0"/>
              <a:t> </a:t>
            </a:r>
            <a:r>
              <a:rPr lang="en-US" sz="3600" b="1" dirty="0" err="1" smtClean="0"/>
              <a:t>benzer</a:t>
            </a:r>
            <a:r>
              <a:rPr lang="en-US" sz="3600" b="1" dirty="0" smtClean="0"/>
              <a:t> </a:t>
            </a:r>
            <a:r>
              <a:rPr lang="en-US" sz="3600" b="1" dirty="0" err="1" smtClean="0"/>
              <a:t>şekilde</a:t>
            </a:r>
            <a:r>
              <a:rPr lang="en-US" sz="3600" b="1" dirty="0" smtClean="0"/>
              <a:t> </a:t>
            </a:r>
            <a:r>
              <a:rPr lang="en-US" sz="3600" b="1" dirty="0" err="1" smtClean="0"/>
              <a:t>erişme</a:t>
            </a:r>
            <a:endParaRPr lang="en-US" sz="3600" b="1" dirty="0"/>
          </a:p>
        </p:txBody>
      </p:sp>
      <p:sp>
        <p:nvSpPr>
          <p:cNvPr id="3" name="Content Placeholder 2"/>
          <p:cNvSpPr>
            <a:spLocks noGrp="1"/>
          </p:cNvSpPr>
          <p:nvPr>
            <p:ph idx="1"/>
          </p:nvPr>
        </p:nvSpPr>
        <p:spPr>
          <a:xfrm>
            <a:off x="635000" y="1151712"/>
            <a:ext cx="7868920" cy="4389121"/>
          </a:xfrm>
        </p:spPr>
        <p:txBody>
          <a:bodyPr/>
          <a:lstStyle/>
          <a:p>
            <a:pPr marL="0" indent="0" algn="just">
              <a:buNone/>
            </a:pPr>
            <a:r>
              <a:rPr lang="en-US" b="1" dirty="0" err="1" smtClean="0"/>
              <a:t>Arama</a:t>
            </a:r>
            <a:r>
              <a:rPr lang="en-US" b="1" dirty="0" smtClean="0"/>
              <a:t>: </a:t>
            </a:r>
          </a:p>
          <a:p>
            <a:pPr algn="just"/>
            <a:r>
              <a:rPr lang="en-US" dirty="0" err="1"/>
              <a:t>v</a:t>
            </a:r>
            <a:r>
              <a:rPr lang="en-US" dirty="0" err="1" smtClean="0"/>
              <a:t>erileri</a:t>
            </a:r>
            <a:r>
              <a:rPr lang="en-US" dirty="0" smtClean="0"/>
              <a:t> </a:t>
            </a:r>
            <a:r>
              <a:rPr lang="en-US" dirty="0" err="1" smtClean="0"/>
              <a:t>araştırma</a:t>
            </a:r>
            <a:r>
              <a:rPr lang="en-US" dirty="0" smtClean="0"/>
              <a:t>, </a:t>
            </a:r>
            <a:r>
              <a:rPr lang="en-US" dirty="0" err="1" smtClean="0"/>
              <a:t>okuma</a:t>
            </a:r>
            <a:r>
              <a:rPr lang="en-US" dirty="0" smtClean="0"/>
              <a:t>, </a:t>
            </a:r>
            <a:r>
              <a:rPr lang="en-US" dirty="0" err="1" smtClean="0"/>
              <a:t>gözden</a:t>
            </a:r>
            <a:r>
              <a:rPr lang="en-US" dirty="0" smtClean="0"/>
              <a:t> </a:t>
            </a:r>
            <a:r>
              <a:rPr lang="en-US" dirty="0" err="1" smtClean="0"/>
              <a:t>geçirme</a:t>
            </a:r>
            <a:r>
              <a:rPr lang="en-US" dirty="0" smtClean="0"/>
              <a:t>, </a:t>
            </a:r>
            <a:r>
              <a:rPr lang="en-US" dirty="0" err="1" smtClean="0"/>
              <a:t>inceleme</a:t>
            </a:r>
            <a:r>
              <a:rPr lang="en-US" dirty="0" smtClean="0"/>
              <a:t> </a:t>
            </a:r>
            <a:r>
              <a:rPr lang="en-US" dirty="0" err="1" smtClean="0"/>
              <a:t>veya</a:t>
            </a:r>
            <a:r>
              <a:rPr lang="en-US" dirty="0" smtClean="0"/>
              <a:t> </a:t>
            </a:r>
            <a:r>
              <a:rPr lang="en-US" dirty="0" err="1" smtClean="0"/>
              <a:t>tahkik</a:t>
            </a:r>
            <a:r>
              <a:rPr lang="en-US" dirty="0" smtClean="0"/>
              <a:t> </a:t>
            </a:r>
            <a:r>
              <a:rPr lang="en-US" dirty="0" err="1" smtClean="0"/>
              <a:t>etme</a:t>
            </a:r>
            <a:endParaRPr lang="en-US" dirty="0" smtClean="0"/>
          </a:p>
          <a:p>
            <a:pPr algn="just"/>
            <a:endParaRPr lang="en-US" sz="1800" dirty="0"/>
          </a:p>
          <a:p>
            <a:pPr marL="0" indent="0" algn="just">
              <a:buNone/>
            </a:pPr>
            <a:r>
              <a:rPr lang="en-US" b="1" dirty="0" err="1" smtClean="0"/>
              <a:t>Erişim</a:t>
            </a:r>
            <a:r>
              <a:rPr lang="en-US" b="1" dirty="0" smtClean="0"/>
              <a:t>: </a:t>
            </a:r>
          </a:p>
          <a:p>
            <a:pPr algn="just"/>
            <a:r>
              <a:rPr lang="en-US" dirty="0" err="1" smtClean="0"/>
              <a:t>bilgisayar</a:t>
            </a:r>
            <a:r>
              <a:rPr lang="en-US" dirty="0" smtClean="0"/>
              <a:t> </a:t>
            </a:r>
            <a:r>
              <a:rPr lang="en-US" dirty="0" err="1" smtClean="0"/>
              <a:t>verileri</a:t>
            </a:r>
            <a:r>
              <a:rPr lang="en-US" dirty="0" smtClean="0"/>
              <a:t> </a:t>
            </a:r>
            <a:r>
              <a:rPr lang="en-US" dirty="0" err="1" smtClean="0"/>
              <a:t>açısından</a:t>
            </a:r>
            <a:r>
              <a:rPr lang="en-US" dirty="0" smtClean="0"/>
              <a:t> </a:t>
            </a:r>
            <a:r>
              <a:rPr lang="en-US" dirty="0" err="1" smtClean="0"/>
              <a:t>daha</a:t>
            </a:r>
            <a:r>
              <a:rPr lang="en-US" dirty="0" smtClean="0"/>
              <a:t> </a:t>
            </a:r>
            <a:r>
              <a:rPr lang="en-US" dirty="0" err="1" smtClean="0"/>
              <a:t>uygun</a:t>
            </a:r>
            <a:r>
              <a:rPr lang="en-US" dirty="0" smtClean="0"/>
              <a:t> </a:t>
            </a:r>
            <a:r>
              <a:rPr lang="en-US" dirty="0" err="1" smtClean="0"/>
              <a:t>bir</a:t>
            </a:r>
            <a:r>
              <a:rPr lang="en-US" dirty="0" smtClean="0"/>
              <a:t> </a:t>
            </a:r>
            <a:r>
              <a:rPr lang="en-US" dirty="0" err="1" smtClean="0"/>
              <a:t>terim</a:t>
            </a:r>
            <a:endParaRPr lang="en-US" dirty="0" smtClean="0"/>
          </a:p>
          <a:p>
            <a:pPr algn="just"/>
            <a:endParaRPr lang="en-US" sz="1800" dirty="0"/>
          </a:p>
          <a:p>
            <a:pPr marL="0" indent="0" algn="just">
              <a:buNone/>
            </a:pPr>
            <a:r>
              <a:rPr lang="en-US" dirty="0" smtClean="0"/>
              <a:t>19. </a:t>
            </a:r>
            <a:r>
              <a:rPr lang="en-US" dirty="0" err="1" smtClean="0"/>
              <a:t>maddede</a:t>
            </a:r>
            <a:r>
              <a:rPr lang="en-US" dirty="0" smtClean="0"/>
              <a:t> </a:t>
            </a:r>
            <a:r>
              <a:rPr lang="en-US" dirty="0" err="1" smtClean="0"/>
              <a:t>geçen</a:t>
            </a:r>
            <a:r>
              <a:rPr lang="en-US" dirty="0" smtClean="0"/>
              <a:t> </a:t>
            </a:r>
            <a:r>
              <a:rPr lang="en-US" dirty="0" err="1" smtClean="0"/>
              <a:t>bu</a:t>
            </a:r>
            <a:r>
              <a:rPr lang="en-US" dirty="0" smtClean="0"/>
              <a:t> </a:t>
            </a:r>
            <a:r>
              <a:rPr lang="en-US" dirty="0" err="1" smtClean="0"/>
              <a:t>iki</a:t>
            </a:r>
            <a:r>
              <a:rPr lang="en-US" dirty="0" smtClean="0"/>
              <a:t> </a:t>
            </a:r>
            <a:r>
              <a:rPr lang="en-US" dirty="0" err="1" smtClean="0"/>
              <a:t>terim</a:t>
            </a:r>
            <a:r>
              <a:rPr lang="en-US" dirty="0" smtClean="0"/>
              <a:t> de </a:t>
            </a:r>
            <a:r>
              <a:rPr lang="en-US" dirty="0" err="1" smtClean="0"/>
              <a:t>teknolojik</a:t>
            </a:r>
            <a:r>
              <a:rPr lang="en-US" dirty="0" smtClean="0"/>
              <a:t> </a:t>
            </a:r>
            <a:r>
              <a:rPr lang="en-US" dirty="0" err="1" smtClean="0"/>
              <a:t>bir</a:t>
            </a:r>
            <a:r>
              <a:rPr lang="en-US" dirty="0" smtClean="0"/>
              <a:t> </a:t>
            </a:r>
            <a:r>
              <a:rPr lang="en-US" dirty="0" err="1" smtClean="0"/>
              <a:t>anlam</a:t>
            </a:r>
            <a:r>
              <a:rPr lang="en-US" dirty="0" smtClean="0"/>
              <a:t> </a:t>
            </a:r>
            <a:r>
              <a:rPr lang="en-US" dirty="0" err="1" smtClean="0"/>
              <a:t>içermemektedir</a:t>
            </a:r>
            <a:r>
              <a:rPr lang="en-US" dirty="0" smtClean="0"/>
              <a:t>. </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75</a:t>
            </a:fld>
            <a:endParaRPr lang="en-US" dirty="0">
              <a:solidFill>
                <a:schemeClr val="tx1"/>
              </a:solidFill>
            </a:endParaRPr>
          </a:p>
        </p:txBody>
      </p:sp>
    </p:spTree>
    <p:extLst>
      <p:ext uri="{BB962C8B-B14F-4D97-AF65-F5344CB8AC3E}">
        <p14:creationId xmlns:p14="http://schemas.microsoft.com/office/powerpoint/2010/main" val="75295668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118787" name="Rectangle 3"/>
          <p:cNvSpPr>
            <a:spLocks noGrp="1" noChangeArrowheads="1"/>
          </p:cNvSpPr>
          <p:nvPr>
            <p:ph type="body" idx="1"/>
          </p:nvPr>
        </p:nvSpPr>
        <p:spPr>
          <a:xfrm>
            <a:off x="457200" y="1569719"/>
            <a:ext cx="8229600" cy="4939937"/>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tr-TR" sz="3000" dirty="0"/>
              <a:t>Taraflardan her biri, kendi ülkesindeki yetkili makamların,</a:t>
            </a:r>
          </a:p>
          <a:p>
            <a:pPr marL="914400" lvl="1" indent="-514350" algn="just" eaLnBrk="1" fontAlgn="auto" hangingPunct="1">
              <a:spcBef>
                <a:spcPts val="600"/>
              </a:spcBef>
              <a:spcAft>
                <a:spcPts val="1200"/>
              </a:spcAft>
              <a:buFont typeface="+mj-lt"/>
              <a:buAutoNum type="alphaLcParenR"/>
              <a:defRPr/>
            </a:pPr>
            <a:r>
              <a:rPr lang="tr-TR" sz="3000" b="1" dirty="0">
                <a:solidFill>
                  <a:srgbClr val="FF0000"/>
                </a:solidFill>
              </a:rPr>
              <a:t>bir bilgisayar sisteminin tamamını veya bir kısmını ve içerisindeki depolanmış bilgisayar verilerini</a:t>
            </a:r>
            <a:r>
              <a:rPr lang="tr-TR" sz="2600" dirty="0"/>
              <a:t>; ve</a:t>
            </a:r>
          </a:p>
          <a:p>
            <a:pPr marL="914400" lvl="1" indent="-514350" algn="just" eaLnBrk="1" fontAlgn="auto" hangingPunct="1">
              <a:spcBef>
                <a:spcPts val="600"/>
              </a:spcBef>
              <a:spcAft>
                <a:spcPts val="1200"/>
              </a:spcAft>
              <a:buFont typeface="+mj-lt"/>
              <a:buAutoNum type="alphaLcParenR"/>
              <a:defRPr/>
            </a:pPr>
            <a:r>
              <a:rPr lang="tr-TR" sz="3000" b="1" dirty="0">
                <a:solidFill>
                  <a:srgbClr val="FF0000"/>
                </a:solidFill>
              </a:rPr>
              <a:t>bilgisayar verilerinin depolanmış olabileceği bir bilgisayar verileri depolama aygıtını</a:t>
            </a:r>
          </a:p>
          <a:p>
            <a:pPr marL="400050" lvl="1" indent="0" algn="just" eaLnBrk="1" fontAlgn="auto" hangingPunct="1">
              <a:spcBef>
                <a:spcPts val="600"/>
              </a:spcBef>
              <a:spcAft>
                <a:spcPts val="1200"/>
              </a:spcAft>
              <a:buNone/>
              <a:defRPr/>
            </a:pPr>
            <a:r>
              <a:rPr lang="tr-TR" sz="2600" dirty="0"/>
              <a:t>arama </a:t>
            </a:r>
            <a:r>
              <a:rPr lang="tr-TR" sz="2600" dirty="0" smtClean="0"/>
              <a:t>veya </a:t>
            </a:r>
            <a:r>
              <a:rPr lang="tr-TR" sz="2600" dirty="0"/>
              <a:t>benzer şekilde bunlara erişme yetkisine sahip olmaları için gerekli olabilecek yasama tedbirlerini ve diğer tedbirleri kabul edecektir</a:t>
            </a:r>
            <a:endParaRPr lang="en-GB" sz="2600" dirty="0">
              <a:latin typeface="+mj-lt"/>
            </a:endParaRP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76</a:t>
            </a:fld>
            <a:endParaRPr lang="en-US" dirty="0">
              <a:solidFill>
                <a:schemeClr val="tx1"/>
              </a:solidFill>
            </a:endParaRPr>
          </a:p>
        </p:txBody>
      </p:sp>
    </p:spTree>
    <p:extLst>
      <p:ext uri="{BB962C8B-B14F-4D97-AF65-F5344CB8AC3E}">
        <p14:creationId xmlns:p14="http://schemas.microsoft.com/office/powerpoint/2010/main" val="292346038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41"/>
            <a:ext cx="8229600" cy="1143000"/>
          </a:xfrm>
        </p:spPr>
        <p:txBody>
          <a:bodyPr/>
          <a:lstStyle/>
          <a:p>
            <a:r>
              <a:rPr lang="en-US" sz="3600" b="1" dirty="0" err="1" smtClean="0"/>
              <a:t>Bilgisayar</a:t>
            </a:r>
            <a:r>
              <a:rPr lang="en-US" sz="3600" b="1" dirty="0" smtClean="0"/>
              <a:t> </a:t>
            </a:r>
            <a:r>
              <a:rPr lang="en-US" sz="3600" b="1" dirty="0" err="1" smtClean="0"/>
              <a:t>sistemi</a:t>
            </a:r>
            <a:r>
              <a:rPr lang="en-US" sz="3600" b="1" dirty="0" smtClean="0"/>
              <a:t> </a:t>
            </a:r>
            <a:r>
              <a:rPr lang="en-US" sz="3600" b="1" dirty="0" err="1" smtClean="0"/>
              <a:t>veya</a:t>
            </a:r>
            <a:r>
              <a:rPr lang="en-US" sz="3600" b="1" dirty="0" smtClean="0"/>
              <a:t> </a:t>
            </a:r>
            <a:r>
              <a:rPr lang="en-US" sz="3600" b="1" dirty="0" err="1" smtClean="0"/>
              <a:t>bilgisayar</a:t>
            </a:r>
            <a:r>
              <a:rPr lang="en-US" sz="3600" b="1" dirty="0" smtClean="0"/>
              <a:t> </a:t>
            </a:r>
            <a:r>
              <a:rPr lang="en-US" sz="3600" b="1" dirty="0" err="1" smtClean="0"/>
              <a:t>verileri</a:t>
            </a:r>
            <a:r>
              <a:rPr lang="en-US" sz="3600" b="1" dirty="0" smtClean="0"/>
              <a:t> </a:t>
            </a:r>
            <a:r>
              <a:rPr lang="en-US" sz="3600" b="1" dirty="0" err="1" smtClean="0"/>
              <a:t>depolama</a:t>
            </a:r>
            <a:r>
              <a:rPr lang="en-US" sz="3600" b="1" dirty="0" smtClean="0"/>
              <a:t> </a:t>
            </a:r>
            <a:r>
              <a:rPr lang="en-US" sz="3600" b="1" dirty="0" err="1" smtClean="0"/>
              <a:t>aygıtı</a:t>
            </a:r>
            <a:endParaRPr lang="en-US" sz="3600" b="1" dirty="0"/>
          </a:p>
        </p:txBody>
      </p:sp>
      <p:sp>
        <p:nvSpPr>
          <p:cNvPr id="3" name="Content Placeholder 2"/>
          <p:cNvSpPr>
            <a:spLocks noGrp="1"/>
          </p:cNvSpPr>
          <p:nvPr>
            <p:ph idx="1"/>
          </p:nvPr>
        </p:nvSpPr>
        <p:spPr>
          <a:xfrm>
            <a:off x="635000" y="1522143"/>
            <a:ext cx="7929880" cy="4525963"/>
          </a:xfrm>
        </p:spPr>
        <p:txBody>
          <a:bodyPr/>
          <a:lstStyle/>
          <a:p>
            <a:pPr algn="just"/>
            <a:r>
              <a:rPr lang="en-US" sz="2800" dirty="0" err="1" smtClean="0"/>
              <a:t>Kolluk</a:t>
            </a:r>
            <a:r>
              <a:rPr lang="en-US" sz="2800" dirty="0" smtClean="0"/>
              <a:t> </a:t>
            </a:r>
            <a:r>
              <a:rPr lang="en-US" sz="2800" dirty="0" err="1" smtClean="0"/>
              <a:t>makamları</a:t>
            </a:r>
            <a:r>
              <a:rPr lang="en-US" sz="2800" dirty="0" smtClean="0"/>
              <a:t> </a:t>
            </a:r>
            <a:r>
              <a:rPr lang="en-US" sz="2800" dirty="0" err="1" smtClean="0"/>
              <a:t>aşağıdaki</a:t>
            </a:r>
            <a:r>
              <a:rPr lang="en-US" sz="2800" dirty="0" smtClean="0"/>
              <a:t> </a:t>
            </a:r>
            <a:r>
              <a:rPr lang="en-US" sz="2800" dirty="0" err="1" smtClean="0"/>
              <a:t>nitelikleri</a:t>
            </a:r>
            <a:r>
              <a:rPr lang="en-US" sz="2800" dirty="0" smtClean="0"/>
              <a:t> </a:t>
            </a:r>
            <a:r>
              <a:rPr lang="en-US" sz="2800" dirty="0" err="1" smtClean="0"/>
              <a:t>taşıyan</a:t>
            </a:r>
            <a:r>
              <a:rPr lang="en-US" sz="2800" dirty="0" smtClean="0"/>
              <a:t> </a:t>
            </a:r>
            <a:r>
              <a:rPr lang="en-US" sz="2800" dirty="0" err="1" smtClean="0"/>
              <a:t>bilgisayar</a:t>
            </a:r>
            <a:r>
              <a:rPr lang="en-US" sz="2800" dirty="0" smtClean="0"/>
              <a:t> </a:t>
            </a:r>
            <a:r>
              <a:rPr lang="en-US" sz="2800" dirty="0" err="1" smtClean="0"/>
              <a:t>verilerine</a:t>
            </a:r>
            <a:r>
              <a:rPr lang="en-US" sz="2800" dirty="0" smtClean="0"/>
              <a:t> </a:t>
            </a:r>
            <a:r>
              <a:rPr lang="en-US" sz="2800" dirty="0" err="1" smtClean="0"/>
              <a:t>yönelik</a:t>
            </a:r>
            <a:r>
              <a:rPr lang="en-US" sz="2800" dirty="0" smtClean="0"/>
              <a:t> </a:t>
            </a:r>
            <a:r>
              <a:rPr lang="en-US" sz="2800" dirty="0" err="1" smtClean="0"/>
              <a:t>arama</a:t>
            </a:r>
            <a:r>
              <a:rPr lang="en-US" sz="2800" dirty="0" smtClean="0"/>
              <a:t> </a:t>
            </a:r>
            <a:r>
              <a:rPr lang="en-US" sz="2800" dirty="0" err="1" smtClean="0"/>
              <a:t>ve</a:t>
            </a:r>
            <a:r>
              <a:rPr lang="en-US" sz="2800" dirty="0" smtClean="0"/>
              <a:t> el </a:t>
            </a:r>
            <a:r>
              <a:rPr lang="en-US" sz="2800" dirty="0" err="1" smtClean="0"/>
              <a:t>koyma</a:t>
            </a:r>
            <a:r>
              <a:rPr lang="en-US" sz="2800" dirty="0" smtClean="0"/>
              <a:t> </a:t>
            </a:r>
            <a:r>
              <a:rPr lang="en-US" sz="2800" dirty="0" err="1" smtClean="0"/>
              <a:t>işlemi</a:t>
            </a:r>
            <a:r>
              <a:rPr lang="en-US" sz="2800" dirty="0" smtClean="0"/>
              <a:t> </a:t>
            </a:r>
            <a:r>
              <a:rPr lang="en-US" sz="2800" dirty="0" err="1" smtClean="0"/>
              <a:t>yapabilir</a:t>
            </a:r>
            <a:r>
              <a:rPr lang="en-US" sz="2800" dirty="0" smtClean="0"/>
              <a:t>: </a:t>
            </a:r>
          </a:p>
          <a:p>
            <a:pPr lvl="1" algn="just"/>
            <a:r>
              <a:rPr lang="en-US" sz="2400" dirty="0" err="1" smtClean="0"/>
              <a:t>Bir</a:t>
            </a:r>
            <a:r>
              <a:rPr lang="en-US" sz="2400" dirty="0" smtClean="0"/>
              <a:t> </a:t>
            </a:r>
            <a:r>
              <a:rPr lang="en-US" sz="2400" dirty="0" err="1" smtClean="0"/>
              <a:t>bilgisayar</a:t>
            </a:r>
            <a:r>
              <a:rPr lang="en-US" sz="2400" dirty="0" smtClean="0"/>
              <a:t> </a:t>
            </a:r>
            <a:r>
              <a:rPr lang="en-US" sz="2400" dirty="0" err="1" smtClean="0"/>
              <a:t>sistemi</a:t>
            </a:r>
            <a:r>
              <a:rPr lang="en-US" sz="2400" dirty="0" smtClean="0"/>
              <a:t> </a:t>
            </a:r>
            <a:r>
              <a:rPr lang="en-US" sz="2400" dirty="0" err="1" smtClean="0"/>
              <a:t>içinde</a:t>
            </a:r>
            <a:r>
              <a:rPr lang="en-US" sz="2400" dirty="0" smtClean="0"/>
              <a:t> </a:t>
            </a:r>
            <a:r>
              <a:rPr lang="en-US" sz="2400" dirty="0" err="1" smtClean="0"/>
              <a:t>yer</a:t>
            </a:r>
            <a:r>
              <a:rPr lang="en-US" sz="2400" dirty="0" smtClean="0"/>
              <a:t> </a:t>
            </a:r>
            <a:r>
              <a:rPr lang="en-US" sz="2400" dirty="0" err="1" smtClean="0"/>
              <a:t>alan</a:t>
            </a:r>
            <a:endParaRPr lang="en-US" sz="2400" dirty="0" smtClean="0"/>
          </a:p>
          <a:p>
            <a:pPr lvl="1" algn="just"/>
            <a:r>
              <a:rPr lang="en-US" sz="2400" dirty="0" err="1" smtClean="0"/>
              <a:t>Bir</a:t>
            </a:r>
            <a:r>
              <a:rPr lang="en-US" sz="2400" dirty="0" smtClean="0"/>
              <a:t> </a:t>
            </a:r>
            <a:r>
              <a:rPr lang="en-US" sz="2400" dirty="0" err="1" smtClean="0"/>
              <a:t>bilgisayar</a:t>
            </a:r>
            <a:r>
              <a:rPr lang="en-US" sz="2400" dirty="0" smtClean="0"/>
              <a:t> </a:t>
            </a:r>
            <a:r>
              <a:rPr lang="en-US" sz="2400" dirty="0" err="1" smtClean="0"/>
              <a:t>sisteminin</a:t>
            </a:r>
            <a:r>
              <a:rPr lang="en-US" sz="2400" dirty="0" smtClean="0"/>
              <a:t> </a:t>
            </a:r>
            <a:r>
              <a:rPr lang="en-US" sz="2400" dirty="0" err="1" smtClean="0"/>
              <a:t>parçası</a:t>
            </a:r>
            <a:r>
              <a:rPr lang="en-US" sz="2400" dirty="0"/>
              <a:t> </a:t>
            </a:r>
            <a:r>
              <a:rPr lang="en-US" sz="2400" dirty="0" err="1" smtClean="0"/>
              <a:t>olan</a:t>
            </a:r>
            <a:r>
              <a:rPr lang="en-US" sz="2400" dirty="0" smtClean="0"/>
              <a:t> (</a:t>
            </a:r>
            <a:r>
              <a:rPr lang="en-US" sz="2400" dirty="0" err="1" smtClean="0"/>
              <a:t>örn</a:t>
            </a:r>
            <a:r>
              <a:rPr lang="en-US" sz="2400" dirty="0" smtClean="0"/>
              <a:t>. </a:t>
            </a:r>
            <a:r>
              <a:rPr lang="en-US" sz="2400" dirty="0" err="1" smtClean="0"/>
              <a:t>sisteme</a:t>
            </a:r>
            <a:r>
              <a:rPr lang="en-US" sz="2400" dirty="0" smtClean="0"/>
              <a:t> </a:t>
            </a:r>
            <a:r>
              <a:rPr lang="en-US" sz="2400" dirty="0" err="1" smtClean="0"/>
              <a:t>bağlı</a:t>
            </a:r>
            <a:r>
              <a:rPr lang="en-US" sz="2400" dirty="0" smtClean="0"/>
              <a:t> </a:t>
            </a:r>
            <a:r>
              <a:rPr lang="en-US" sz="2400" dirty="0" err="1" smtClean="0"/>
              <a:t>veri</a:t>
            </a:r>
            <a:r>
              <a:rPr lang="en-US" sz="2400" dirty="0" smtClean="0"/>
              <a:t> </a:t>
            </a:r>
            <a:r>
              <a:rPr lang="en-US" sz="2400" dirty="0" err="1" smtClean="0"/>
              <a:t>depolama</a:t>
            </a:r>
            <a:r>
              <a:rPr lang="en-US" sz="2400" dirty="0" smtClean="0"/>
              <a:t> </a:t>
            </a:r>
            <a:r>
              <a:rPr lang="en-US" sz="2400" dirty="0" err="1" smtClean="0"/>
              <a:t>aygıtı</a:t>
            </a:r>
            <a:r>
              <a:rPr lang="en-US" sz="2400" dirty="0" smtClean="0"/>
              <a:t>)</a:t>
            </a:r>
          </a:p>
          <a:p>
            <a:pPr lvl="1" algn="just"/>
            <a:r>
              <a:rPr lang="en-US" sz="2400" dirty="0" err="1" smtClean="0"/>
              <a:t>Müstakil</a:t>
            </a:r>
            <a:r>
              <a:rPr lang="en-US" sz="2400" dirty="0" smtClean="0"/>
              <a:t> </a:t>
            </a:r>
            <a:r>
              <a:rPr lang="en-US" sz="2400" dirty="0" err="1" smtClean="0"/>
              <a:t>bir</a:t>
            </a:r>
            <a:r>
              <a:rPr lang="en-US" sz="2400" dirty="0" smtClean="0"/>
              <a:t> </a:t>
            </a:r>
            <a:r>
              <a:rPr lang="en-US" sz="2400" dirty="0" err="1" smtClean="0"/>
              <a:t>veri</a:t>
            </a:r>
            <a:r>
              <a:rPr lang="en-US" sz="2400" dirty="0" smtClean="0"/>
              <a:t> </a:t>
            </a:r>
            <a:r>
              <a:rPr lang="en-US" sz="2400" dirty="0" err="1" smtClean="0"/>
              <a:t>depolama</a:t>
            </a:r>
            <a:r>
              <a:rPr lang="en-US" sz="2400" dirty="0" smtClean="0"/>
              <a:t> </a:t>
            </a:r>
            <a:r>
              <a:rPr lang="en-US" sz="2400" dirty="0" err="1" smtClean="0"/>
              <a:t>aygıtında</a:t>
            </a:r>
            <a:r>
              <a:rPr lang="en-US" sz="2400" dirty="0" smtClean="0"/>
              <a:t> (</a:t>
            </a:r>
            <a:r>
              <a:rPr lang="en-US" sz="2400" dirty="0" err="1" smtClean="0"/>
              <a:t>örn</a:t>
            </a:r>
            <a:r>
              <a:rPr lang="en-US" sz="2400" dirty="0" smtClean="0"/>
              <a:t>. diskette)</a:t>
            </a:r>
          </a:p>
          <a:p>
            <a:pPr algn="just"/>
            <a:endParaRPr lang="en-US" sz="1800" dirty="0" smtClean="0"/>
          </a:p>
          <a:p>
            <a:pPr algn="just"/>
            <a:r>
              <a:rPr lang="en-US" sz="2800" dirty="0" err="1" smtClean="0"/>
              <a:t>Aktarılmakta</a:t>
            </a:r>
            <a:r>
              <a:rPr lang="en-US" sz="2800" dirty="0" smtClean="0"/>
              <a:t> </a:t>
            </a:r>
            <a:r>
              <a:rPr lang="en-US" sz="2800" dirty="0" err="1" smtClean="0"/>
              <a:t>olan</a:t>
            </a:r>
            <a:r>
              <a:rPr lang="en-US" sz="2800" dirty="0" smtClean="0"/>
              <a:t> </a:t>
            </a:r>
            <a:r>
              <a:rPr lang="en-US" sz="2800" dirty="0" err="1" smtClean="0"/>
              <a:t>verileri</a:t>
            </a:r>
            <a:r>
              <a:rPr lang="en-US" sz="2800" dirty="0" smtClean="0"/>
              <a:t> </a:t>
            </a:r>
            <a:r>
              <a:rPr lang="en-US" sz="2800" dirty="0" err="1" smtClean="0"/>
              <a:t>içerebilir</a:t>
            </a:r>
            <a:r>
              <a:rPr lang="en-US" sz="2800" dirty="0" smtClean="0"/>
              <a:t> </a:t>
            </a:r>
            <a:r>
              <a:rPr lang="en-US" sz="2800" dirty="0" err="1" smtClean="0"/>
              <a:t>veya</a:t>
            </a:r>
            <a:r>
              <a:rPr lang="en-US" sz="2800" dirty="0" smtClean="0"/>
              <a:t> </a:t>
            </a:r>
            <a:r>
              <a:rPr lang="en-US" sz="2800" dirty="0" err="1" smtClean="0"/>
              <a:t>içermeyebilir</a:t>
            </a:r>
            <a:r>
              <a:rPr lang="en-US" sz="2800" dirty="0" smtClean="0"/>
              <a:t> (</a:t>
            </a:r>
            <a:r>
              <a:rPr lang="en-US" sz="2800" dirty="0" err="1" smtClean="0"/>
              <a:t>örn</a:t>
            </a:r>
            <a:r>
              <a:rPr lang="en-US" sz="2800" dirty="0" smtClean="0"/>
              <a:t>. </a:t>
            </a:r>
            <a:r>
              <a:rPr lang="en-US" sz="2800" dirty="0" err="1" smtClean="0"/>
              <a:t>gönderilen</a:t>
            </a:r>
            <a:r>
              <a:rPr lang="en-US" sz="2800" dirty="0" smtClean="0"/>
              <a:t> </a:t>
            </a:r>
            <a:r>
              <a:rPr lang="en-US" sz="2800" dirty="0" err="1" smtClean="0"/>
              <a:t>kişi</a:t>
            </a:r>
            <a:r>
              <a:rPr lang="en-US" sz="2800" dirty="0" smtClean="0"/>
              <a:t> </a:t>
            </a:r>
            <a:r>
              <a:rPr lang="en-US" sz="2800" dirty="0" err="1" smtClean="0"/>
              <a:t>karşıdan</a:t>
            </a:r>
            <a:r>
              <a:rPr lang="en-US" sz="2800" dirty="0" smtClean="0"/>
              <a:t> </a:t>
            </a:r>
            <a:r>
              <a:rPr lang="en-US" sz="2800" dirty="0" err="1" smtClean="0"/>
              <a:t>yükleyene</a:t>
            </a:r>
            <a:r>
              <a:rPr lang="en-US" sz="2800" dirty="0" smtClean="0"/>
              <a:t> </a:t>
            </a:r>
            <a:r>
              <a:rPr lang="en-US" sz="2800" dirty="0" err="1" smtClean="0"/>
              <a:t>dek</a:t>
            </a:r>
            <a:r>
              <a:rPr lang="en-US" sz="2800" dirty="0" smtClean="0"/>
              <a:t> internet </a:t>
            </a:r>
            <a:r>
              <a:rPr lang="en-US" sz="2800" dirty="0" err="1" smtClean="0"/>
              <a:t>hizmet</a:t>
            </a:r>
            <a:r>
              <a:rPr lang="en-US" sz="2800" dirty="0" smtClean="0"/>
              <a:t> </a:t>
            </a:r>
            <a:r>
              <a:rPr lang="en-US" sz="2800" dirty="0" err="1" smtClean="0"/>
              <a:t>sağlayıcının</a:t>
            </a:r>
            <a:r>
              <a:rPr lang="en-US" sz="2800" dirty="0" smtClean="0"/>
              <a:t> </a:t>
            </a:r>
            <a:r>
              <a:rPr lang="en-US" sz="2800" dirty="0" err="1" smtClean="0"/>
              <a:t>posta</a:t>
            </a:r>
            <a:r>
              <a:rPr lang="en-US" sz="2800" dirty="0" smtClean="0"/>
              <a:t> </a:t>
            </a:r>
            <a:r>
              <a:rPr lang="en-US" sz="2800" dirty="0" err="1" smtClean="0"/>
              <a:t>kutusunda</a:t>
            </a:r>
            <a:r>
              <a:rPr lang="en-US" sz="2800" dirty="0" smtClean="0"/>
              <a:t> </a:t>
            </a:r>
            <a:r>
              <a:rPr lang="en-US" sz="2800" dirty="0" err="1" smtClean="0"/>
              <a:t>duran</a:t>
            </a:r>
            <a:r>
              <a:rPr lang="en-US" sz="2800" dirty="0" smtClean="0"/>
              <a:t> </a:t>
            </a:r>
            <a:r>
              <a:rPr lang="en-US" sz="2800" dirty="0" err="1" smtClean="0"/>
              <a:t>açılmamış</a:t>
            </a:r>
            <a:r>
              <a:rPr lang="en-US" sz="2800" dirty="0" smtClean="0"/>
              <a:t> </a:t>
            </a:r>
            <a:r>
              <a:rPr lang="en-US" sz="2800" dirty="0" err="1" smtClean="0"/>
              <a:t>eposta</a:t>
            </a:r>
            <a:r>
              <a:rPr lang="en-US" sz="2800" dirty="0" smtClean="0"/>
              <a:t> </a:t>
            </a:r>
            <a:r>
              <a:rPr lang="en-US" sz="2800" dirty="0" err="1" smtClean="0"/>
              <a:t>mesajı</a:t>
            </a:r>
            <a:r>
              <a:rPr lang="en-US" sz="2800"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77</a:t>
            </a:fld>
            <a:endParaRPr lang="en-US" dirty="0">
              <a:solidFill>
                <a:schemeClr val="tx1"/>
              </a:solidFill>
            </a:endParaRPr>
          </a:p>
        </p:txBody>
      </p:sp>
    </p:spTree>
    <p:extLst>
      <p:ext uri="{BB962C8B-B14F-4D97-AF65-F5344CB8AC3E}">
        <p14:creationId xmlns:p14="http://schemas.microsoft.com/office/powerpoint/2010/main" val="396203711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7360"/>
            <a:ext cx="8229600" cy="4800600"/>
          </a:xfrm>
        </p:spPr>
        <p:txBody>
          <a:bodyPr rtlCol="0">
            <a:normAutofit fontScale="62500" lnSpcReduction="20000"/>
          </a:bodyPr>
          <a:lstStyle/>
          <a:p>
            <a:pPr marL="712788" indent="-712788" algn="just" eaLnBrk="1" fontAlgn="auto" hangingPunct="1">
              <a:lnSpc>
                <a:spcPct val="120000"/>
              </a:lnSpc>
              <a:spcAft>
                <a:spcPts val="0"/>
              </a:spcAft>
              <a:buFont typeface="+mj-lt"/>
              <a:buAutoNum type="arabicPeriod" startAt="2"/>
              <a:defRPr/>
            </a:pPr>
            <a:r>
              <a:rPr lang="tr-TR" sz="3700" dirty="0"/>
              <a:t>Taraflardan her biri, 1(a) fıkrası uyarınca, makamlarının özel bir bilgisayar sisteminin tamamını veya bir kısmını araması veya benzer şekilde bunlara erişim sağlaması söz konusu olduğunda ve aranan verilerin kendi ülkesindeki başka bir bilgisayar sisteminin tamamında veya bir kısmında depolanmış olduğuna inanmak için gerekçeleri bulunduğunda ve söz konusu veriler yasalara uygun biçimde ilk sistemden erişilebilir veya ilk sistem için kullanılabilir olduğunda, makamlarının </a:t>
            </a:r>
            <a:r>
              <a:rPr lang="tr-TR" sz="4200" b="1" dirty="0">
                <a:solidFill>
                  <a:srgbClr val="FF0000"/>
                </a:solidFill>
              </a:rPr>
              <a:t>arama veya benzer şekilde sisteme erişim işlemlerini </a:t>
            </a:r>
            <a:r>
              <a:rPr lang="tr-TR" sz="3700" dirty="0"/>
              <a:t>süratle diğer sisteme </a:t>
            </a:r>
            <a:r>
              <a:rPr lang="tr-TR" sz="4200" b="1" dirty="0">
                <a:solidFill>
                  <a:srgbClr val="FF0000"/>
                </a:solidFill>
              </a:rPr>
              <a:t>teşmil edebilmelerini </a:t>
            </a:r>
            <a:r>
              <a:rPr lang="tr-TR" sz="3700" dirty="0"/>
              <a:t>sağlamak için gerekli olabilecek yasama tedbirlerini ve diğer tedbirleri kabul edecektir.</a:t>
            </a:r>
            <a:endParaRPr lang="en-GB" sz="3700" dirty="0" smtClean="0"/>
          </a:p>
          <a:p>
            <a:pPr algn="just" eaLnBrk="1" fontAlgn="auto" hangingPunct="1">
              <a:lnSpc>
                <a:spcPct val="120000"/>
              </a:lnSpc>
              <a:spcAft>
                <a:spcPts val="0"/>
              </a:spcAft>
              <a:buFont typeface="Arial"/>
              <a:buNone/>
              <a:defRPr/>
            </a:pPr>
            <a:endParaRPr lang="en-U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78</a:t>
            </a:fld>
            <a:endParaRPr lang="en-US" dirty="0">
              <a:solidFill>
                <a:schemeClr val="tx1"/>
              </a:solidFill>
            </a:endParaRPr>
          </a:p>
        </p:txBody>
      </p:sp>
    </p:spTree>
    <p:extLst>
      <p:ext uri="{BB962C8B-B14F-4D97-AF65-F5344CB8AC3E}">
        <p14:creationId xmlns:p14="http://schemas.microsoft.com/office/powerpoint/2010/main" val="279270855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9"/>
            <a:ext cx="8229600" cy="1143000"/>
          </a:xfrm>
        </p:spPr>
        <p:txBody>
          <a:bodyPr/>
          <a:lstStyle/>
          <a:p>
            <a:r>
              <a:rPr lang="en-US" sz="3600" b="1" dirty="0" err="1" smtClean="0"/>
              <a:t>Arama</a:t>
            </a:r>
            <a:r>
              <a:rPr lang="en-US" sz="3600" b="1" dirty="0" smtClean="0"/>
              <a:t> </a:t>
            </a:r>
            <a:r>
              <a:rPr lang="en-US" sz="3600" b="1" dirty="0" err="1" smtClean="0"/>
              <a:t>ve</a:t>
            </a:r>
            <a:r>
              <a:rPr lang="en-US" sz="3600" b="1" dirty="0" smtClean="0"/>
              <a:t> </a:t>
            </a:r>
            <a:r>
              <a:rPr lang="en-US" sz="3600" b="1" dirty="0" err="1" smtClean="0"/>
              <a:t>benzer</a:t>
            </a:r>
            <a:r>
              <a:rPr lang="en-US" sz="3600" b="1" dirty="0" smtClean="0"/>
              <a:t> </a:t>
            </a:r>
            <a:r>
              <a:rPr lang="en-US" sz="3600" b="1" dirty="0" err="1" smtClean="0"/>
              <a:t>şekilde</a:t>
            </a:r>
            <a:r>
              <a:rPr lang="en-US" sz="3600" b="1" dirty="0" smtClean="0"/>
              <a:t> </a:t>
            </a:r>
            <a:r>
              <a:rPr lang="en-US" sz="3600" b="1" dirty="0" err="1" smtClean="0"/>
              <a:t>erişme</a:t>
            </a:r>
            <a:r>
              <a:rPr lang="en-US" sz="3600" b="1" dirty="0" smtClean="0"/>
              <a:t> </a:t>
            </a:r>
            <a:r>
              <a:rPr lang="en-US" sz="3600" b="1" dirty="0" err="1" smtClean="0"/>
              <a:t>işlemlerinin</a:t>
            </a:r>
            <a:r>
              <a:rPr lang="en-US" sz="3600" b="1" dirty="0" smtClean="0"/>
              <a:t> </a:t>
            </a:r>
            <a:r>
              <a:rPr lang="en-US" sz="3600" b="1" dirty="0" err="1" smtClean="0"/>
              <a:t>teşmili</a:t>
            </a:r>
            <a:endParaRPr lang="en-US" sz="3600" b="1" dirty="0"/>
          </a:p>
        </p:txBody>
      </p:sp>
      <p:sp>
        <p:nvSpPr>
          <p:cNvPr id="3" name="Content Placeholder 2"/>
          <p:cNvSpPr>
            <a:spLocks noGrp="1"/>
          </p:cNvSpPr>
          <p:nvPr>
            <p:ph idx="1"/>
          </p:nvPr>
        </p:nvSpPr>
        <p:spPr>
          <a:xfrm>
            <a:off x="558800" y="1386437"/>
            <a:ext cx="8051800" cy="4525963"/>
          </a:xfrm>
        </p:spPr>
        <p:txBody>
          <a:bodyPr/>
          <a:lstStyle/>
          <a:p>
            <a:pPr algn="just"/>
            <a:r>
              <a:rPr lang="tr-TR" sz="2800" dirty="0" smtClean="0"/>
              <a:t>Arama ve benzer şekilde erişim işlemlerinin başka bilgisayar sistemlerine veya bunların belirli parçalarına teşmili: </a:t>
            </a:r>
          </a:p>
          <a:p>
            <a:pPr lvl="1" algn="just"/>
            <a:r>
              <a:rPr lang="tr-TR" sz="2400" dirty="0" smtClean="0"/>
              <a:t>Aranan verilerin söz konusu bilgisayar sisteminde veya onun bir parçasında bulunduğuna inanmak için gerekçelerin varlığı</a:t>
            </a:r>
          </a:p>
          <a:p>
            <a:pPr lvl="1" algn="just"/>
            <a:r>
              <a:rPr lang="tr-TR" sz="2400" dirty="0" smtClean="0"/>
              <a:t>Diğer bilgisayar sisteminin veya parçasının da ülkede yer alması</a:t>
            </a:r>
          </a:p>
          <a:p>
            <a:pPr algn="just"/>
            <a:r>
              <a:rPr lang="tr-TR" sz="2800" dirty="0" smtClean="0"/>
              <a:t>Teşmil şartlara bağlı olabilir (</a:t>
            </a:r>
            <a:r>
              <a:rPr lang="tr-TR" sz="2800" dirty="0" err="1" smtClean="0"/>
              <a:t>örn</a:t>
            </a:r>
            <a:r>
              <a:rPr lang="tr-TR" sz="2800" dirty="0" smtClean="0"/>
              <a:t>. yargı makamları veya başkaca makamlar tarafından izin verilmesi)</a:t>
            </a:r>
          </a:p>
          <a:p>
            <a:pPr algn="just"/>
            <a:r>
              <a:rPr lang="tr-TR" sz="2800" dirty="0" smtClean="0"/>
              <a:t>Teşmile konu veriler ilk bilgisayar sisteminden yasal şekilde erişilebilir/elverişli olmalıdır.</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79</a:t>
            </a:fld>
            <a:endParaRPr lang="en-US" dirty="0">
              <a:solidFill>
                <a:schemeClr val="tx1"/>
              </a:solidFill>
            </a:endParaRPr>
          </a:p>
        </p:txBody>
      </p:sp>
    </p:spTree>
    <p:extLst>
      <p:ext uri="{BB962C8B-B14F-4D97-AF65-F5344CB8AC3E}">
        <p14:creationId xmlns:p14="http://schemas.microsoft.com/office/powerpoint/2010/main" val="1880411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z="3400" b="1" dirty="0"/>
              <a:t>Hizmet </a:t>
            </a:r>
            <a:r>
              <a:rPr lang="tr-TR" sz="3400" b="1" dirty="0" smtClean="0"/>
              <a:t>Sağlayıcı</a:t>
            </a:r>
            <a:endParaRPr lang="en-US" sz="3400" dirty="0"/>
          </a:p>
        </p:txBody>
      </p:sp>
      <p:sp>
        <p:nvSpPr>
          <p:cNvPr id="3" name="Content Placeholder 2"/>
          <p:cNvSpPr>
            <a:spLocks noGrp="1"/>
          </p:cNvSpPr>
          <p:nvPr>
            <p:ph idx="1"/>
          </p:nvPr>
        </p:nvSpPr>
        <p:spPr>
          <a:xfrm>
            <a:off x="500742" y="1443237"/>
            <a:ext cx="8229600" cy="5191154"/>
          </a:xfrm>
        </p:spPr>
        <p:txBody>
          <a:bodyPr>
            <a:normAutofit fontScale="92500" lnSpcReduction="20000"/>
          </a:bodyPr>
          <a:lstStyle/>
          <a:p>
            <a:pPr algn="just">
              <a:spcBef>
                <a:spcPts val="600"/>
              </a:spcBef>
              <a:spcAft>
                <a:spcPts val="1200"/>
              </a:spcAft>
            </a:pPr>
            <a:r>
              <a:rPr lang="en-US" sz="2800" dirty="0" err="1" smtClean="0"/>
              <a:t>Şunları</a:t>
            </a:r>
            <a:r>
              <a:rPr lang="en-US" sz="2800" dirty="0" smtClean="0"/>
              <a:t> </a:t>
            </a:r>
            <a:r>
              <a:rPr lang="en-US" sz="2800" dirty="0" err="1" smtClean="0"/>
              <a:t>kapsar</a:t>
            </a:r>
            <a:r>
              <a:rPr lang="en-US" sz="2800" dirty="0" smtClean="0"/>
              <a:t>:</a:t>
            </a:r>
            <a:r>
              <a:rPr lang="en-US" sz="2800" dirty="0"/>
              <a:t>	</a:t>
            </a:r>
          </a:p>
          <a:p>
            <a:pPr lvl="1" algn="just">
              <a:spcBef>
                <a:spcPts val="600"/>
              </a:spcBef>
              <a:spcAft>
                <a:spcPts val="1200"/>
              </a:spcAft>
            </a:pPr>
            <a:r>
              <a:rPr lang="en-US" sz="2400" dirty="0" err="1" smtClean="0"/>
              <a:t>Bilgisayar</a:t>
            </a:r>
            <a:r>
              <a:rPr lang="en-US" sz="2400" dirty="0" smtClean="0"/>
              <a:t> </a:t>
            </a:r>
            <a:r>
              <a:rPr lang="en-US" sz="2400" dirty="0" err="1" smtClean="0"/>
              <a:t>sistemi</a:t>
            </a:r>
            <a:r>
              <a:rPr lang="en-US" sz="2400" dirty="0" smtClean="0"/>
              <a:t> </a:t>
            </a:r>
            <a:r>
              <a:rPr lang="en-US" sz="2400" dirty="0" err="1" smtClean="0"/>
              <a:t>aracılığıyla</a:t>
            </a:r>
            <a:r>
              <a:rPr lang="en-US" sz="2400" dirty="0" smtClean="0"/>
              <a:t> </a:t>
            </a:r>
            <a:r>
              <a:rPr lang="en-US" sz="2400" b="1" u="sng" dirty="0" err="1" smtClean="0"/>
              <a:t>iletişim</a:t>
            </a:r>
            <a:r>
              <a:rPr lang="en-US" sz="2400" b="1" u="sng" dirty="0" smtClean="0"/>
              <a:t> </a:t>
            </a:r>
            <a:r>
              <a:rPr lang="en-US" sz="2400" b="1" u="sng" dirty="0" err="1" smtClean="0"/>
              <a:t>kurma</a:t>
            </a:r>
            <a:r>
              <a:rPr lang="en-US" sz="2400" b="1" u="sng" dirty="0" smtClean="0"/>
              <a:t> </a:t>
            </a:r>
            <a:r>
              <a:rPr lang="en-US" sz="2400" b="1" u="sng" dirty="0" err="1" smtClean="0"/>
              <a:t>olanağı</a:t>
            </a:r>
            <a:r>
              <a:rPr lang="en-US" sz="2400" b="1" u="sng" dirty="0" smtClean="0"/>
              <a:t> </a:t>
            </a:r>
            <a:r>
              <a:rPr lang="en-US" sz="2400" b="1" u="sng" dirty="0" err="1" smtClean="0"/>
              <a:t>sağlayan</a:t>
            </a:r>
            <a:r>
              <a:rPr lang="en-US" sz="2400" b="1" dirty="0" smtClean="0"/>
              <a:t> </a:t>
            </a:r>
            <a:r>
              <a:rPr lang="en-US" sz="2400" dirty="0" err="1" smtClean="0"/>
              <a:t>tüzel</a:t>
            </a:r>
            <a:r>
              <a:rPr lang="en-US" sz="2400" dirty="0" smtClean="0"/>
              <a:t> </a:t>
            </a:r>
            <a:r>
              <a:rPr lang="en-US" sz="2400" dirty="0" err="1" smtClean="0"/>
              <a:t>kişiler</a:t>
            </a:r>
            <a:r>
              <a:rPr lang="en-US" sz="2400" dirty="0" smtClean="0"/>
              <a:t> </a:t>
            </a:r>
          </a:p>
          <a:p>
            <a:pPr lvl="1" algn="just">
              <a:spcBef>
                <a:spcPts val="600"/>
              </a:spcBef>
              <a:spcAft>
                <a:spcPts val="1200"/>
              </a:spcAft>
            </a:pPr>
            <a:r>
              <a:rPr lang="en-US" sz="2400" dirty="0" smtClean="0"/>
              <a:t>Bu </a:t>
            </a:r>
            <a:r>
              <a:rPr lang="en-US" sz="2400" dirty="0" err="1" smtClean="0"/>
              <a:t>tüzel</a:t>
            </a:r>
            <a:r>
              <a:rPr lang="en-US" sz="2400" dirty="0" smtClean="0"/>
              <a:t> </a:t>
            </a:r>
            <a:r>
              <a:rPr lang="en-US" sz="2400" dirty="0" err="1" smtClean="0"/>
              <a:t>kişiler</a:t>
            </a:r>
            <a:r>
              <a:rPr lang="en-US" sz="2400" dirty="0" smtClean="0"/>
              <a:t> </a:t>
            </a:r>
            <a:r>
              <a:rPr lang="en-US" sz="2400" dirty="0" err="1" smtClean="0"/>
              <a:t>adına</a:t>
            </a:r>
            <a:r>
              <a:rPr lang="en-US" sz="2400" dirty="0" smtClean="0"/>
              <a:t> </a:t>
            </a:r>
            <a:r>
              <a:rPr lang="en-US" sz="2400" b="1" u="sng" dirty="0" err="1" smtClean="0"/>
              <a:t>bilgisayar</a:t>
            </a:r>
            <a:r>
              <a:rPr lang="en-US" sz="2400" b="1" u="sng" dirty="0" smtClean="0"/>
              <a:t> </a:t>
            </a:r>
            <a:r>
              <a:rPr lang="en-US" sz="2400" b="1" u="sng" dirty="0" err="1" smtClean="0"/>
              <a:t>verisi</a:t>
            </a:r>
            <a:r>
              <a:rPr lang="en-US" sz="2400" b="1" u="sng" dirty="0" smtClean="0"/>
              <a:t> </a:t>
            </a:r>
            <a:r>
              <a:rPr lang="en-US" sz="2400" b="1" u="sng" dirty="0" err="1" smtClean="0"/>
              <a:t>işleyen</a:t>
            </a:r>
            <a:r>
              <a:rPr lang="en-US" sz="2400" b="1" u="sng" dirty="0" smtClean="0"/>
              <a:t>/</a:t>
            </a:r>
            <a:r>
              <a:rPr lang="en-US" sz="2400" b="1" u="sng" dirty="0" err="1" smtClean="0"/>
              <a:t>depolayan</a:t>
            </a:r>
            <a:r>
              <a:rPr lang="en-US" sz="2400" b="1" u="sng" dirty="0" smtClean="0"/>
              <a:t> </a:t>
            </a:r>
            <a:r>
              <a:rPr lang="en-US" sz="2400" dirty="0" smtClean="0"/>
              <a:t>her </a:t>
            </a:r>
            <a:r>
              <a:rPr lang="en-US" sz="2400" dirty="0" err="1" smtClean="0"/>
              <a:t>türlü</a:t>
            </a:r>
            <a:r>
              <a:rPr lang="en-US" sz="2400" dirty="0" smtClean="0"/>
              <a:t> </a:t>
            </a:r>
            <a:r>
              <a:rPr lang="en-US" sz="2400" dirty="0" err="1" smtClean="0"/>
              <a:t>tüzel</a:t>
            </a:r>
            <a:r>
              <a:rPr lang="en-US" sz="2400" dirty="0" smtClean="0"/>
              <a:t> </a:t>
            </a:r>
            <a:r>
              <a:rPr lang="en-US" sz="2400" dirty="0" err="1" smtClean="0"/>
              <a:t>kişi</a:t>
            </a:r>
            <a:endParaRPr lang="en-US" sz="2400" dirty="0"/>
          </a:p>
          <a:p>
            <a:pPr algn="just">
              <a:spcBef>
                <a:spcPts val="600"/>
              </a:spcBef>
              <a:spcAft>
                <a:spcPts val="1200"/>
              </a:spcAft>
            </a:pPr>
            <a:r>
              <a:rPr lang="en-US" sz="2800" dirty="0" smtClean="0"/>
              <a:t>Hem </a:t>
            </a:r>
            <a:r>
              <a:rPr lang="en-US" sz="2800" b="1" u="sng" dirty="0" err="1" smtClean="0"/>
              <a:t>kamu</a:t>
            </a:r>
            <a:r>
              <a:rPr lang="en-US" sz="2800" dirty="0" smtClean="0"/>
              <a:t> hem </a:t>
            </a:r>
            <a:r>
              <a:rPr lang="en-US" sz="2800" b="1" u="sng" dirty="0" err="1" smtClean="0"/>
              <a:t>özel</a:t>
            </a:r>
            <a:r>
              <a:rPr lang="en-US" sz="2800" b="1" u="sng" dirty="0" smtClean="0"/>
              <a:t> </a:t>
            </a:r>
            <a:r>
              <a:rPr lang="en-US" sz="2800" b="1" u="sng" dirty="0" err="1" smtClean="0"/>
              <a:t>sektöre</a:t>
            </a:r>
            <a:r>
              <a:rPr lang="en-US" sz="2800" b="1" dirty="0" smtClean="0"/>
              <a:t> </a:t>
            </a:r>
            <a:r>
              <a:rPr lang="en-US" sz="2800" dirty="0" err="1" smtClean="0"/>
              <a:t>mensup</a:t>
            </a:r>
            <a:r>
              <a:rPr lang="en-US" sz="2800" dirty="0" smtClean="0"/>
              <a:t> </a:t>
            </a:r>
            <a:r>
              <a:rPr lang="en-US" sz="2800" dirty="0" err="1" smtClean="0"/>
              <a:t>tüzel</a:t>
            </a:r>
            <a:r>
              <a:rPr lang="en-US" sz="2800" dirty="0" smtClean="0"/>
              <a:t> </a:t>
            </a:r>
            <a:r>
              <a:rPr lang="en-US" sz="2800" dirty="0" err="1" smtClean="0"/>
              <a:t>kişileri</a:t>
            </a:r>
            <a:r>
              <a:rPr lang="en-US" sz="2800" dirty="0" smtClean="0"/>
              <a:t> </a:t>
            </a:r>
            <a:r>
              <a:rPr lang="en-US" sz="2800" dirty="0" err="1" smtClean="0"/>
              <a:t>içerir</a:t>
            </a:r>
            <a:endParaRPr lang="en-US" sz="2800" dirty="0" smtClean="0"/>
          </a:p>
          <a:p>
            <a:pPr algn="just">
              <a:spcBef>
                <a:spcPts val="600"/>
              </a:spcBef>
              <a:spcAft>
                <a:spcPts val="1200"/>
              </a:spcAft>
            </a:pPr>
            <a:r>
              <a:rPr lang="en-US" sz="2800" dirty="0" err="1" smtClean="0"/>
              <a:t>Kullanıcıların</a:t>
            </a:r>
            <a:r>
              <a:rPr lang="en-US" sz="2800" dirty="0" smtClean="0"/>
              <a:t> </a:t>
            </a:r>
            <a:r>
              <a:rPr lang="en-US" sz="2800" b="1" u="sng" dirty="0" err="1" smtClean="0"/>
              <a:t>kapalı</a:t>
            </a:r>
            <a:r>
              <a:rPr lang="en-US" sz="2800" b="1" u="sng" dirty="0" smtClean="0"/>
              <a:t> </a:t>
            </a:r>
            <a:r>
              <a:rPr lang="en-US" sz="2800" b="1" u="sng" dirty="0" err="1" smtClean="0"/>
              <a:t>bir</a:t>
            </a:r>
            <a:r>
              <a:rPr lang="en-US" sz="2800" b="1" u="sng" dirty="0" smtClean="0"/>
              <a:t> </a:t>
            </a:r>
            <a:r>
              <a:rPr lang="en-US" sz="2800" b="1" u="sng" dirty="0" err="1" smtClean="0"/>
              <a:t>grup</a:t>
            </a:r>
            <a:r>
              <a:rPr lang="en-US" sz="2800" b="1" u="sng" dirty="0" smtClean="0"/>
              <a:t> </a:t>
            </a:r>
            <a:r>
              <a:rPr lang="en-US" sz="2800" b="1" u="sng" dirty="0" err="1" smtClean="0"/>
              <a:t>oluşturup</a:t>
            </a:r>
            <a:r>
              <a:rPr lang="en-US" sz="2800" b="1" u="sng" dirty="0" smtClean="0"/>
              <a:t> </a:t>
            </a:r>
            <a:r>
              <a:rPr lang="en-US" sz="2800" b="1" u="sng" dirty="0" err="1" smtClean="0"/>
              <a:t>oluşturmamasının</a:t>
            </a:r>
            <a:r>
              <a:rPr lang="en-US" sz="2800" b="1" dirty="0" smtClean="0"/>
              <a:t> </a:t>
            </a:r>
            <a:r>
              <a:rPr lang="en-US" sz="2800" dirty="0" err="1" smtClean="0"/>
              <a:t>ya</a:t>
            </a:r>
            <a:r>
              <a:rPr lang="en-US" sz="2800" dirty="0" smtClean="0"/>
              <a:t> da </a:t>
            </a:r>
            <a:r>
              <a:rPr lang="en-US" sz="2800" b="1" u="sng" dirty="0" err="1" smtClean="0"/>
              <a:t>sağlayıcıların</a:t>
            </a:r>
            <a:r>
              <a:rPr lang="en-US" sz="2800" b="1" u="sng" dirty="0" smtClean="0"/>
              <a:t> </a:t>
            </a:r>
            <a:r>
              <a:rPr lang="en-US" sz="2800" b="1" u="sng" dirty="0" err="1" smtClean="0"/>
              <a:t>kamuya</a:t>
            </a:r>
            <a:r>
              <a:rPr lang="en-US" sz="2800" b="1" u="sng" dirty="0" smtClean="0"/>
              <a:t> </a:t>
            </a:r>
            <a:r>
              <a:rPr lang="en-US" sz="2800" b="1" u="sng" dirty="0" err="1" smtClean="0"/>
              <a:t>açık</a:t>
            </a:r>
            <a:r>
              <a:rPr lang="en-US" sz="2800" b="1" u="sng" dirty="0" smtClean="0"/>
              <a:t> </a:t>
            </a:r>
            <a:r>
              <a:rPr lang="en-US" sz="2800" b="1" u="sng" dirty="0" err="1" smtClean="0"/>
              <a:t>hizmetler</a:t>
            </a:r>
            <a:r>
              <a:rPr lang="en-US" sz="2800" b="1" u="sng" dirty="0" smtClean="0"/>
              <a:t> sunup </a:t>
            </a:r>
            <a:r>
              <a:rPr lang="en-US" sz="2800" b="1" u="sng" dirty="0" err="1" smtClean="0"/>
              <a:t>sunmamasının</a:t>
            </a:r>
            <a:r>
              <a:rPr lang="en-US" sz="2800" b="1" dirty="0" smtClean="0"/>
              <a:t> </a:t>
            </a:r>
            <a:r>
              <a:rPr lang="en-US" sz="2800" dirty="0" err="1" smtClean="0"/>
              <a:t>bir</a:t>
            </a:r>
            <a:r>
              <a:rPr lang="en-US" sz="2800" dirty="0" smtClean="0"/>
              <a:t> </a:t>
            </a:r>
            <a:r>
              <a:rPr lang="en-US" sz="2800" dirty="0" err="1" smtClean="0"/>
              <a:t>önemi</a:t>
            </a:r>
            <a:r>
              <a:rPr lang="en-US" sz="2800" dirty="0" smtClean="0"/>
              <a:t> </a:t>
            </a:r>
            <a:r>
              <a:rPr lang="en-US" sz="2800" dirty="0" err="1" smtClean="0"/>
              <a:t>bulunmamaktadır</a:t>
            </a:r>
            <a:r>
              <a:rPr lang="en-US" sz="2800" dirty="0" smtClean="0"/>
              <a:t>.</a:t>
            </a:r>
          </a:p>
          <a:p>
            <a:pPr algn="just">
              <a:spcBef>
                <a:spcPts val="600"/>
              </a:spcBef>
              <a:spcAft>
                <a:spcPts val="1200"/>
              </a:spcAft>
            </a:pPr>
            <a:r>
              <a:rPr lang="en-US" sz="2800" dirty="0" err="1" smtClean="0"/>
              <a:t>Hizmetlerin</a:t>
            </a:r>
            <a:r>
              <a:rPr lang="en-US" sz="2800" dirty="0" smtClean="0"/>
              <a:t> </a:t>
            </a:r>
            <a:r>
              <a:rPr lang="en-US" sz="2800" b="1" u="sng" dirty="0" err="1" smtClean="0"/>
              <a:t>ücretli</a:t>
            </a:r>
            <a:r>
              <a:rPr lang="en-US" sz="2800" dirty="0" smtClean="0"/>
              <a:t> </a:t>
            </a:r>
            <a:r>
              <a:rPr lang="en-US" sz="2800" dirty="0" err="1" smtClean="0"/>
              <a:t>veya</a:t>
            </a:r>
            <a:r>
              <a:rPr lang="en-US" sz="2800" dirty="0" smtClean="0"/>
              <a:t> </a:t>
            </a:r>
            <a:r>
              <a:rPr lang="en-US" sz="2800" b="1" u="sng" dirty="0" err="1" smtClean="0"/>
              <a:t>ücretsiz</a:t>
            </a:r>
            <a:r>
              <a:rPr lang="en-US" sz="2800" dirty="0" smtClean="0"/>
              <a:t> </a:t>
            </a:r>
            <a:r>
              <a:rPr lang="en-US" sz="2800" dirty="0" err="1" smtClean="0"/>
              <a:t>sağlanmasının</a:t>
            </a:r>
            <a:r>
              <a:rPr lang="en-US" sz="2800" dirty="0" smtClean="0"/>
              <a:t> </a:t>
            </a:r>
            <a:r>
              <a:rPr lang="en-US" sz="2800" dirty="0" err="1" smtClean="0"/>
              <a:t>önemi</a:t>
            </a:r>
            <a:r>
              <a:rPr lang="en-US" sz="2800" dirty="0" smtClean="0"/>
              <a:t> </a:t>
            </a:r>
            <a:r>
              <a:rPr lang="en-US" sz="2800" dirty="0" err="1" smtClean="0"/>
              <a:t>bulunmamaktadır</a:t>
            </a:r>
            <a:r>
              <a:rPr lang="en-US" sz="2800" dirty="0" smtClean="0"/>
              <a:t>.</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8</a:t>
            </a:fld>
            <a:endParaRPr lang="en-US" dirty="0"/>
          </a:p>
        </p:txBody>
      </p:sp>
    </p:spTree>
    <p:extLst>
      <p:ext uri="{BB962C8B-B14F-4D97-AF65-F5344CB8AC3E}">
        <p14:creationId xmlns:p14="http://schemas.microsoft.com/office/powerpoint/2010/main" val="209082901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5920"/>
            <a:ext cx="8229600" cy="5212080"/>
          </a:xfrm>
        </p:spPr>
        <p:txBody>
          <a:bodyPr rtlCol="0">
            <a:normAutofit fontScale="70000" lnSpcReduction="20000"/>
          </a:bodyPr>
          <a:lstStyle/>
          <a:p>
            <a:pPr marL="514350" indent="-514350" algn="just" eaLnBrk="1" fontAlgn="auto" hangingPunct="1">
              <a:lnSpc>
                <a:spcPct val="110000"/>
              </a:lnSpc>
              <a:spcBef>
                <a:spcPts val="600"/>
              </a:spcBef>
              <a:spcAft>
                <a:spcPts val="1200"/>
              </a:spcAft>
              <a:buFont typeface="+mj-lt"/>
              <a:buAutoNum type="arabicPeriod" startAt="3"/>
              <a:defRPr/>
            </a:pPr>
            <a:r>
              <a:rPr lang="tr-TR" dirty="0"/>
              <a:t>Taraflardan her biri, </a:t>
            </a:r>
            <a:r>
              <a:rPr lang="tr-TR" sz="3700" b="1" dirty="0">
                <a:solidFill>
                  <a:srgbClr val="FF0000"/>
                </a:solidFill>
              </a:rPr>
              <a:t>yetkili makamlarına</a:t>
            </a:r>
            <a:r>
              <a:rPr lang="tr-TR" dirty="0"/>
              <a:t>, 1. ve 2. fıkra uyarınca erişilen bilgisayar verilerine el koymaya veya benzer şekilde güvence altına almaya yetki tanımak için gerekli olabilecek yasama tedbirlerini ve diğer tedbirleri kabul edecektir. Bu tedbirler:</a:t>
            </a:r>
          </a:p>
          <a:p>
            <a:pPr marL="914400" lvl="1" indent="-514350" algn="just" eaLnBrk="1" fontAlgn="auto" hangingPunct="1">
              <a:lnSpc>
                <a:spcPct val="110000"/>
              </a:lnSpc>
              <a:spcBef>
                <a:spcPts val="600"/>
              </a:spcBef>
              <a:spcAft>
                <a:spcPts val="1200"/>
              </a:spcAft>
              <a:buFont typeface="+mj-lt"/>
              <a:buAutoNum type="alphaLcParenR"/>
              <a:defRPr/>
            </a:pPr>
            <a:r>
              <a:rPr lang="tr-TR" dirty="0"/>
              <a:t>bir bilgisayar sisteminin tamamına veya bir kısmına veya bilgisayar verileri depolama aygıtına el koymaya veya bunları benzer şekilde güvence altına almaya;</a:t>
            </a:r>
          </a:p>
          <a:p>
            <a:pPr marL="914400" lvl="1" indent="-514350" algn="just" eaLnBrk="1" fontAlgn="auto" hangingPunct="1">
              <a:lnSpc>
                <a:spcPct val="110000"/>
              </a:lnSpc>
              <a:spcBef>
                <a:spcPts val="600"/>
              </a:spcBef>
              <a:spcAft>
                <a:spcPts val="1200"/>
              </a:spcAft>
              <a:buFont typeface="+mj-lt"/>
              <a:buAutoNum type="alphaLcParenR"/>
              <a:defRPr/>
            </a:pPr>
            <a:r>
              <a:rPr lang="tr-TR" dirty="0"/>
              <a:t>söz konusu bilgisayar verilerinin bir kopyasını oluşturmaya ve bunu muhafaza etmeye; </a:t>
            </a:r>
          </a:p>
          <a:p>
            <a:pPr marL="914400" lvl="1" indent="-514350" algn="just" eaLnBrk="1" fontAlgn="auto" hangingPunct="1">
              <a:lnSpc>
                <a:spcPct val="110000"/>
              </a:lnSpc>
              <a:spcBef>
                <a:spcPts val="600"/>
              </a:spcBef>
              <a:spcAft>
                <a:spcPts val="1200"/>
              </a:spcAft>
              <a:buFont typeface="+mj-lt"/>
              <a:buAutoNum type="alphaLcParenR"/>
              <a:defRPr/>
            </a:pPr>
            <a:r>
              <a:rPr lang="tr-TR" dirty="0"/>
              <a:t>ilgili depolanan verilerin bütünlüğünü korumaya;</a:t>
            </a:r>
          </a:p>
          <a:p>
            <a:pPr marL="914400" lvl="1" indent="-514350" algn="just" eaLnBrk="1" fontAlgn="auto" hangingPunct="1">
              <a:lnSpc>
                <a:spcPct val="110000"/>
              </a:lnSpc>
              <a:spcBef>
                <a:spcPts val="600"/>
              </a:spcBef>
              <a:spcAft>
                <a:spcPts val="1200"/>
              </a:spcAft>
              <a:buFont typeface="+mj-lt"/>
              <a:buAutoNum type="alphaLcParenR"/>
              <a:defRPr/>
            </a:pPr>
            <a:r>
              <a:rPr lang="tr-TR" dirty="0"/>
              <a:t>erişim sağlanan bilgisayar sistemindeki bilgisayar verilerini erişilemez hale getirmeye veya kaldırmaya</a:t>
            </a:r>
          </a:p>
          <a:p>
            <a:pPr marL="0" indent="0" algn="just" eaLnBrk="1" fontAlgn="auto" hangingPunct="1">
              <a:lnSpc>
                <a:spcPct val="110000"/>
              </a:lnSpc>
              <a:spcBef>
                <a:spcPts val="600"/>
              </a:spcBef>
              <a:spcAft>
                <a:spcPts val="1200"/>
              </a:spcAft>
              <a:buNone/>
              <a:defRPr/>
            </a:pPr>
            <a:r>
              <a:rPr lang="tr-TR" dirty="0"/>
              <a:t>yönelik yetkileri içerecektir. </a:t>
            </a:r>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80</a:t>
            </a:fld>
            <a:endParaRPr lang="en-US" dirty="0">
              <a:solidFill>
                <a:schemeClr val="tx1"/>
              </a:solidFill>
            </a:endParaRPr>
          </a:p>
        </p:txBody>
      </p:sp>
    </p:spTree>
    <p:extLst>
      <p:ext uri="{BB962C8B-B14F-4D97-AF65-F5344CB8AC3E}">
        <p14:creationId xmlns:p14="http://schemas.microsoft.com/office/powerpoint/2010/main" val="74189983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Yetkili</a:t>
            </a:r>
            <a:r>
              <a:rPr lang="en-US" sz="3600" b="1" dirty="0" smtClean="0"/>
              <a:t> </a:t>
            </a:r>
            <a:r>
              <a:rPr lang="en-US" sz="3600" b="1" dirty="0" err="1"/>
              <a:t>m</a:t>
            </a:r>
            <a:r>
              <a:rPr lang="en-US" sz="3600" b="1" dirty="0" err="1" smtClean="0"/>
              <a:t>akamlar</a:t>
            </a:r>
            <a:endParaRPr lang="en-US" sz="3600" b="1" dirty="0"/>
          </a:p>
        </p:txBody>
      </p:sp>
      <p:sp>
        <p:nvSpPr>
          <p:cNvPr id="3" name="Content Placeholder 2"/>
          <p:cNvSpPr>
            <a:spLocks noGrp="1"/>
          </p:cNvSpPr>
          <p:nvPr>
            <p:ph idx="1"/>
          </p:nvPr>
        </p:nvSpPr>
        <p:spPr>
          <a:xfrm>
            <a:off x="635000" y="1493838"/>
            <a:ext cx="7790543" cy="4525963"/>
          </a:xfrm>
        </p:spPr>
        <p:txBody>
          <a:bodyPr/>
          <a:lstStyle/>
          <a:p>
            <a:pPr algn="just"/>
            <a:r>
              <a:rPr lang="en-US" dirty="0" err="1"/>
              <a:t>Şunlar</a:t>
            </a:r>
            <a:r>
              <a:rPr lang="en-US" dirty="0"/>
              <a:t> </a:t>
            </a:r>
            <a:r>
              <a:rPr lang="en-US" dirty="0" err="1"/>
              <a:t>olabilir</a:t>
            </a:r>
            <a:r>
              <a:rPr lang="en-US" dirty="0"/>
              <a:t>:</a:t>
            </a:r>
          </a:p>
          <a:p>
            <a:pPr lvl="1" algn="just"/>
            <a:r>
              <a:rPr lang="en-US" dirty="0" err="1"/>
              <a:t>Kolluk</a:t>
            </a:r>
            <a:r>
              <a:rPr lang="en-US" dirty="0"/>
              <a:t> </a:t>
            </a:r>
            <a:r>
              <a:rPr lang="en-US" dirty="0" err="1"/>
              <a:t>görevlisi</a:t>
            </a:r>
            <a:endParaRPr lang="en-US" dirty="0"/>
          </a:p>
          <a:p>
            <a:pPr lvl="1" algn="just"/>
            <a:r>
              <a:rPr lang="en-US" dirty="0" err="1"/>
              <a:t>Adli</a:t>
            </a:r>
            <a:r>
              <a:rPr lang="en-US" dirty="0"/>
              <a:t> </a:t>
            </a:r>
            <a:r>
              <a:rPr lang="en-US" dirty="0" err="1"/>
              <a:t>görevli</a:t>
            </a:r>
            <a:endParaRPr lang="en-US" dirty="0"/>
          </a:p>
          <a:p>
            <a:pPr lvl="1" algn="just"/>
            <a:r>
              <a:rPr lang="en-US" dirty="0" err="1"/>
              <a:t>Savcı</a:t>
            </a:r>
            <a:r>
              <a:rPr lang="en-US" dirty="0"/>
              <a:t> </a:t>
            </a:r>
            <a:r>
              <a:rPr lang="en-US" dirty="0" err="1"/>
              <a:t>veya</a:t>
            </a:r>
            <a:r>
              <a:rPr lang="en-US" dirty="0"/>
              <a:t> hakim</a:t>
            </a:r>
          </a:p>
          <a:p>
            <a:pPr lvl="1" algn="just"/>
            <a:r>
              <a:rPr lang="en-US" dirty="0" err="1"/>
              <a:t>İdari</a:t>
            </a:r>
            <a:r>
              <a:rPr lang="en-US" dirty="0"/>
              <a:t> </a:t>
            </a:r>
            <a:r>
              <a:rPr lang="en-US" dirty="0" err="1"/>
              <a:t>görevli</a:t>
            </a:r>
            <a:endParaRPr lang="en-US" dirty="0"/>
          </a:p>
          <a:p>
            <a:pPr lvl="1" algn="just"/>
            <a:endParaRPr lang="en-US" dirty="0"/>
          </a:p>
          <a:p>
            <a:pPr algn="just"/>
            <a:r>
              <a:rPr lang="en-US" dirty="0" err="1"/>
              <a:t>Söz</a:t>
            </a:r>
            <a:r>
              <a:rPr lang="en-US" dirty="0"/>
              <a:t> </a:t>
            </a:r>
            <a:r>
              <a:rPr lang="en-US" dirty="0" err="1"/>
              <a:t>konusu</a:t>
            </a:r>
            <a:r>
              <a:rPr lang="en-US" dirty="0"/>
              <a:t> </a:t>
            </a:r>
            <a:r>
              <a:rPr lang="en-US" dirty="0" err="1"/>
              <a:t>bilgisayar</a:t>
            </a:r>
            <a:r>
              <a:rPr lang="en-US" dirty="0"/>
              <a:t> </a:t>
            </a:r>
            <a:r>
              <a:rPr lang="en-US" dirty="0" err="1"/>
              <a:t>verisinin</a:t>
            </a:r>
            <a:r>
              <a:rPr lang="en-US" dirty="0"/>
              <a:t> </a:t>
            </a:r>
            <a:r>
              <a:rPr lang="en-US" dirty="0" err="1"/>
              <a:t>türüne</a:t>
            </a:r>
            <a:r>
              <a:rPr lang="en-US" dirty="0"/>
              <a:t> </a:t>
            </a:r>
            <a:r>
              <a:rPr lang="en-US" dirty="0" err="1"/>
              <a:t>bağlı</a:t>
            </a:r>
            <a:r>
              <a:rPr lang="en-US" dirty="0"/>
              <a:t> </a:t>
            </a:r>
            <a:r>
              <a:rPr lang="en-US" dirty="0" err="1"/>
              <a:t>olarak</a:t>
            </a:r>
            <a:r>
              <a:rPr lang="en-US" dirty="0"/>
              <a:t> </a:t>
            </a:r>
            <a:r>
              <a:rPr lang="en-US" dirty="0" err="1" smtClean="0"/>
              <a:t>değişebilir</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81</a:t>
            </a:fld>
            <a:endParaRPr lang="en-US" dirty="0">
              <a:solidFill>
                <a:schemeClr val="tx1"/>
              </a:solidFill>
            </a:endParaRPr>
          </a:p>
        </p:txBody>
      </p:sp>
    </p:spTree>
    <p:extLst>
      <p:ext uri="{BB962C8B-B14F-4D97-AF65-F5344CB8AC3E}">
        <p14:creationId xmlns:p14="http://schemas.microsoft.com/office/powerpoint/2010/main" val="12612853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98320"/>
            <a:ext cx="8229600" cy="4740593"/>
          </a:xfrm>
        </p:spPr>
        <p:txBody>
          <a:bodyPr rtlCol="0">
            <a:normAutofit fontScale="62500" lnSpcReduction="20000"/>
          </a:bodyPr>
          <a:lstStyle/>
          <a:p>
            <a:pPr marL="514350" indent="-514350" algn="just" eaLnBrk="1" fontAlgn="auto" hangingPunct="1">
              <a:lnSpc>
                <a:spcPct val="110000"/>
              </a:lnSpc>
              <a:spcBef>
                <a:spcPts val="600"/>
              </a:spcBef>
              <a:spcAft>
                <a:spcPts val="1200"/>
              </a:spcAft>
              <a:buFont typeface="+mj-lt"/>
              <a:buAutoNum type="arabicPeriod" startAt="3"/>
              <a:defRPr/>
            </a:pPr>
            <a:r>
              <a:rPr lang="tr-TR" dirty="0"/>
              <a:t>Taraflardan her biri, yetkili makamlarına, 1. ve 2. fıkra uyarınca erişilen bilgisayar verilerine el koymaya veya benzer şekilde güvence altına almaya yetki tanımak için gerekli olabilecek yasama tedbirlerini ve diğer tedbirleri kabul edecektir. Bu tedbirler:</a:t>
            </a:r>
          </a:p>
          <a:p>
            <a:pPr marL="914400" lvl="1" indent="-514350" algn="just" eaLnBrk="1" fontAlgn="auto" hangingPunct="1">
              <a:lnSpc>
                <a:spcPct val="110000"/>
              </a:lnSpc>
              <a:spcBef>
                <a:spcPts val="600"/>
              </a:spcBef>
              <a:spcAft>
                <a:spcPts val="1200"/>
              </a:spcAft>
              <a:buFont typeface="+mj-lt"/>
              <a:buAutoNum type="alphaLcParenR"/>
              <a:defRPr/>
            </a:pPr>
            <a:r>
              <a:rPr lang="tr-TR" sz="3200" b="1" dirty="0">
                <a:solidFill>
                  <a:srgbClr val="FF0000"/>
                </a:solidFill>
              </a:rPr>
              <a:t>bir bilgisayar sisteminin tamamına veya bir kısmına veya bilgisayar verileri depolama aygıtına el koymaya veya bunları benzer şekilde güvence altına almaya</a:t>
            </a:r>
            <a:r>
              <a:rPr lang="tr-TR" dirty="0"/>
              <a:t>;</a:t>
            </a:r>
          </a:p>
          <a:p>
            <a:pPr marL="914400" lvl="1" indent="-514350" algn="just" eaLnBrk="1" fontAlgn="auto" hangingPunct="1">
              <a:lnSpc>
                <a:spcPct val="110000"/>
              </a:lnSpc>
              <a:spcBef>
                <a:spcPts val="600"/>
              </a:spcBef>
              <a:spcAft>
                <a:spcPts val="1200"/>
              </a:spcAft>
              <a:buFont typeface="+mj-lt"/>
              <a:buAutoNum type="alphaLcParenR"/>
              <a:defRPr/>
            </a:pPr>
            <a:r>
              <a:rPr lang="tr-TR" dirty="0"/>
              <a:t>söz konusu bilgisayar verilerinin bir kopyasını oluşturmaya ve bunu muhafaza etmeye; </a:t>
            </a:r>
          </a:p>
          <a:p>
            <a:pPr marL="914400" lvl="1" indent="-514350" algn="just" eaLnBrk="1" fontAlgn="auto" hangingPunct="1">
              <a:lnSpc>
                <a:spcPct val="110000"/>
              </a:lnSpc>
              <a:spcBef>
                <a:spcPts val="600"/>
              </a:spcBef>
              <a:spcAft>
                <a:spcPts val="1200"/>
              </a:spcAft>
              <a:buFont typeface="+mj-lt"/>
              <a:buAutoNum type="alphaLcParenR"/>
              <a:defRPr/>
            </a:pPr>
            <a:r>
              <a:rPr lang="tr-TR" dirty="0"/>
              <a:t>ilgili depolanan verilerin bütünlüğünü korumaya;</a:t>
            </a:r>
          </a:p>
          <a:p>
            <a:pPr marL="914400" lvl="1" indent="-514350" algn="just" eaLnBrk="1" fontAlgn="auto" hangingPunct="1">
              <a:lnSpc>
                <a:spcPct val="110000"/>
              </a:lnSpc>
              <a:spcBef>
                <a:spcPts val="600"/>
              </a:spcBef>
              <a:spcAft>
                <a:spcPts val="1200"/>
              </a:spcAft>
              <a:buFont typeface="+mj-lt"/>
              <a:buAutoNum type="alphaLcParenR"/>
              <a:defRPr/>
            </a:pPr>
            <a:r>
              <a:rPr lang="tr-TR" dirty="0"/>
              <a:t>erişim sağlanan bilgisayar sistemindeki bilgisayar verilerini erişilemez hale getirmeye veya kaldırmaya</a:t>
            </a:r>
          </a:p>
          <a:p>
            <a:pPr marL="0" indent="0" algn="just" eaLnBrk="1" fontAlgn="auto" hangingPunct="1">
              <a:lnSpc>
                <a:spcPct val="110000"/>
              </a:lnSpc>
              <a:spcBef>
                <a:spcPts val="600"/>
              </a:spcBef>
              <a:spcAft>
                <a:spcPts val="1200"/>
              </a:spcAft>
              <a:buNone/>
              <a:defRPr/>
            </a:pPr>
            <a:r>
              <a:rPr lang="tr-TR" dirty="0"/>
              <a:t>yönelik yetkileri içerecektir</a:t>
            </a:r>
            <a:r>
              <a:rPr lang="tr-TR" dirty="0" smtClean="0"/>
              <a:t>.</a:t>
            </a:r>
            <a:endParaRPr lang="tr-TR"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82</a:t>
            </a:fld>
            <a:endParaRPr lang="en-US" dirty="0">
              <a:solidFill>
                <a:schemeClr val="tx1"/>
              </a:solidFill>
            </a:endParaRPr>
          </a:p>
        </p:txBody>
      </p:sp>
    </p:spTree>
    <p:extLst>
      <p:ext uri="{BB962C8B-B14F-4D97-AF65-F5344CB8AC3E}">
        <p14:creationId xmlns:p14="http://schemas.microsoft.com/office/powerpoint/2010/main" val="216731857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El </a:t>
            </a:r>
            <a:r>
              <a:rPr lang="en-US" sz="3600" b="1" dirty="0" err="1" smtClean="0"/>
              <a:t>koymak</a:t>
            </a:r>
            <a:r>
              <a:rPr lang="en-US" sz="3600" b="1" dirty="0" smtClean="0"/>
              <a:t> </a:t>
            </a:r>
            <a:r>
              <a:rPr lang="en-US" sz="3600" b="1" dirty="0" err="1" smtClean="0"/>
              <a:t>veya</a:t>
            </a:r>
            <a:r>
              <a:rPr lang="en-US" sz="3600" b="1" dirty="0" smtClean="0"/>
              <a:t> </a:t>
            </a:r>
            <a:r>
              <a:rPr lang="en-US" sz="3600" b="1" dirty="0" err="1" smtClean="0"/>
              <a:t>benzer</a:t>
            </a:r>
            <a:r>
              <a:rPr lang="en-US" sz="3600" b="1" dirty="0" smtClean="0"/>
              <a:t> </a:t>
            </a:r>
            <a:r>
              <a:rPr lang="en-US" sz="3600" b="1" dirty="0" err="1" smtClean="0"/>
              <a:t>şekilde</a:t>
            </a:r>
            <a:r>
              <a:rPr lang="en-US" sz="3600" b="1" dirty="0" smtClean="0"/>
              <a:t> </a:t>
            </a:r>
            <a:br>
              <a:rPr lang="en-US" sz="3600" b="1" dirty="0" smtClean="0"/>
            </a:br>
            <a:r>
              <a:rPr lang="en-US" sz="3600" b="1" dirty="0" err="1" smtClean="0"/>
              <a:t>güvence</a:t>
            </a:r>
            <a:r>
              <a:rPr lang="en-US" sz="3600" b="1" dirty="0" smtClean="0"/>
              <a:t> </a:t>
            </a:r>
            <a:r>
              <a:rPr lang="en-US" sz="3600" b="1" dirty="0" err="1" smtClean="0"/>
              <a:t>altına</a:t>
            </a:r>
            <a:r>
              <a:rPr lang="en-US" sz="3600" b="1" dirty="0" smtClean="0"/>
              <a:t> </a:t>
            </a:r>
            <a:r>
              <a:rPr lang="en-US" sz="3600" b="1" dirty="0" err="1" smtClean="0"/>
              <a:t>almak</a:t>
            </a:r>
            <a:endParaRPr lang="en-US" sz="3600" b="1" dirty="0"/>
          </a:p>
        </p:txBody>
      </p:sp>
      <p:sp>
        <p:nvSpPr>
          <p:cNvPr id="3" name="Content Placeholder 2"/>
          <p:cNvSpPr>
            <a:spLocks noGrp="1"/>
          </p:cNvSpPr>
          <p:nvPr>
            <p:ph idx="1"/>
          </p:nvPr>
        </p:nvSpPr>
        <p:spPr>
          <a:xfrm>
            <a:off x="457200" y="1600518"/>
            <a:ext cx="8351520" cy="4525963"/>
          </a:xfrm>
        </p:spPr>
        <p:txBody>
          <a:bodyPr/>
          <a:lstStyle/>
          <a:p>
            <a:pPr marL="0" indent="0" algn="just">
              <a:spcBef>
                <a:spcPts val="600"/>
              </a:spcBef>
              <a:spcAft>
                <a:spcPts val="600"/>
              </a:spcAft>
              <a:buNone/>
            </a:pPr>
            <a:r>
              <a:rPr lang="tr-TR" b="1" dirty="0" smtClean="0"/>
              <a:t>El koymak: </a:t>
            </a:r>
          </a:p>
          <a:p>
            <a:pPr algn="just">
              <a:spcBef>
                <a:spcPts val="0"/>
              </a:spcBef>
              <a:spcAft>
                <a:spcPts val="1200"/>
              </a:spcAft>
            </a:pPr>
            <a:r>
              <a:rPr lang="tr-TR" sz="2800" dirty="0" smtClean="0"/>
              <a:t>veri veya bilginin kaydedildiği fiziki aygıtı almak veya bu bilgilerin kopyasını çıkartıp muhafaza etmek</a:t>
            </a:r>
          </a:p>
          <a:p>
            <a:pPr marL="0" indent="0" algn="just">
              <a:spcBef>
                <a:spcPts val="600"/>
              </a:spcBef>
              <a:spcAft>
                <a:spcPts val="600"/>
              </a:spcAft>
              <a:buNone/>
            </a:pPr>
            <a:r>
              <a:rPr lang="tr-TR" b="1" dirty="0" smtClean="0"/>
              <a:t>Benzer şekilde güvence altına almak: </a:t>
            </a:r>
          </a:p>
          <a:p>
            <a:pPr algn="just">
              <a:spcBef>
                <a:spcPts val="0"/>
              </a:spcBef>
              <a:spcAft>
                <a:spcPts val="1200"/>
              </a:spcAft>
            </a:pPr>
            <a:r>
              <a:rPr lang="tr-TR" sz="2800" dirty="0" smtClean="0"/>
              <a:t>maddi olmayan verileri kaldırmak veya başka </a:t>
            </a:r>
            <a:r>
              <a:rPr lang="tr-TR" sz="2800" dirty="0" err="1" smtClean="0"/>
              <a:t>yönetemlerle</a:t>
            </a:r>
            <a:r>
              <a:rPr lang="tr-TR" sz="2800" dirty="0" smtClean="0"/>
              <a:t> erişilemez kılmak</a:t>
            </a:r>
          </a:p>
          <a:p>
            <a:pPr algn="just">
              <a:spcBef>
                <a:spcPts val="0"/>
              </a:spcBef>
              <a:spcAft>
                <a:spcPts val="1200"/>
              </a:spcAft>
            </a:pPr>
            <a:endParaRPr lang="tr-TR" sz="1100" dirty="0" smtClean="0"/>
          </a:p>
          <a:p>
            <a:pPr marL="0" indent="0" algn="just">
              <a:spcBef>
                <a:spcPts val="600"/>
              </a:spcBef>
              <a:spcAft>
                <a:spcPts val="1200"/>
              </a:spcAft>
              <a:buNone/>
            </a:pPr>
            <a:r>
              <a:rPr lang="tr-TR" dirty="0" smtClean="0"/>
              <a:t>19. maddede geçen bu iki terim de teknolojik bir anlam içermemektedir.</a:t>
            </a:r>
            <a:endParaRPr lang="tr-TR"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83</a:t>
            </a:fld>
            <a:endParaRPr lang="en-US" dirty="0">
              <a:solidFill>
                <a:schemeClr val="tx1"/>
              </a:solidFill>
            </a:endParaRPr>
          </a:p>
        </p:txBody>
      </p:sp>
    </p:spTree>
    <p:extLst>
      <p:ext uri="{BB962C8B-B14F-4D97-AF65-F5344CB8AC3E}">
        <p14:creationId xmlns:p14="http://schemas.microsoft.com/office/powerpoint/2010/main" val="91497477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120"/>
            <a:ext cx="8229600" cy="4816793"/>
          </a:xfrm>
        </p:spPr>
        <p:txBody>
          <a:bodyPr rtlCol="0">
            <a:normAutofit fontScale="62500" lnSpcReduction="20000"/>
          </a:bodyPr>
          <a:lstStyle/>
          <a:p>
            <a:pPr marL="514350" indent="-514350" algn="just" eaLnBrk="1" fontAlgn="auto" hangingPunct="1">
              <a:lnSpc>
                <a:spcPct val="110000"/>
              </a:lnSpc>
              <a:spcBef>
                <a:spcPts val="600"/>
              </a:spcBef>
              <a:spcAft>
                <a:spcPts val="1200"/>
              </a:spcAft>
              <a:buFont typeface="+mj-lt"/>
              <a:buAutoNum type="arabicPeriod" startAt="3"/>
              <a:defRPr/>
            </a:pPr>
            <a:r>
              <a:rPr lang="tr-TR" dirty="0"/>
              <a:t>Taraflardan her biri, yetkili makamlarına, 1. ve 2. fıkra uyarınca erişilen bilgisayar verilerine el koymaya veya benzer şekilde güvence altına almaya yetki tanımak için gerekli olabilecek yasama tedbirlerini ve diğer tedbirleri kabul edecektir. Bu tedbirler:</a:t>
            </a:r>
          </a:p>
          <a:p>
            <a:pPr marL="914400" lvl="1" indent="-514350" algn="just" eaLnBrk="1" fontAlgn="auto" hangingPunct="1">
              <a:lnSpc>
                <a:spcPct val="110000"/>
              </a:lnSpc>
              <a:spcBef>
                <a:spcPts val="600"/>
              </a:spcBef>
              <a:spcAft>
                <a:spcPts val="1200"/>
              </a:spcAft>
              <a:buFont typeface="+mj-lt"/>
              <a:buAutoNum type="alphaLcParenR"/>
              <a:defRPr/>
            </a:pPr>
            <a:r>
              <a:rPr lang="tr-TR" dirty="0"/>
              <a:t>bir bilgisayar sisteminin tamamına veya bir kısmına veya bilgisayar verileri depolama aygıtına el koymaya veya bunları benzer şekilde güvence altına almaya;</a:t>
            </a:r>
          </a:p>
          <a:p>
            <a:pPr marL="914400" lvl="1" indent="-514350" algn="just" eaLnBrk="1" fontAlgn="auto" hangingPunct="1">
              <a:lnSpc>
                <a:spcPct val="110000"/>
              </a:lnSpc>
              <a:spcBef>
                <a:spcPts val="600"/>
              </a:spcBef>
              <a:spcAft>
                <a:spcPts val="1200"/>
              </a:spcAft>
              <a:buFont typeface="+mj-lt"/>
              <a:buAutoNum type="alphaLcParenR"/>
              <a:defRPr/>
            </a:pPr>
            <a:r>
              <a:rPr lang="tr-TR" dirty="0"/>
              <a:t>söz konusu bilgisayar verilerinin </a:t>
            </a:r>
            <a:r>
              <a:rPr lang="tr-TR" sz="3500" b="1" dirty="0">
                <a:solidFill>
                  <a:srgbClr val="FF0000"/>
                </a:solidFill>
              </a:rPr>
              <a:t>bir kopyasını oluşturmaya ve bunu muhafaza etmeye</a:t>
            </a:r>
            <a:r>
              <a:rPr lang="tr-TR" dirty="0"/>
              <a:t>; </a:t>
            </a:r>
          </a:p>
          <a:p>
            <a:pPr marL="914400" lvl="1" indent="-514350" algn="just" eaLnBrk="1" fontAlgn="auto" hangingPunct="1">
              <a:lnSpc>
                <a:spcPct val="110000"/>
              </a:lnSpc>
              <a:spcBef>
                <a:spcPts val="600"/>
              </a:spcBef>
              <a:spcAft>
                <a:spcPts val="1200"/>
              </a:spcAft>
              <a:buFont typeface="+mj-lt"/>
              <a:buAutoNum type="alphaLcParenR"/>
              <a:defRPr/>
            </a:pPr>
            <a:r>
              <a:rPr lang="tr-TR" dirty="0"/>
              <a:t>ilgili depolanan verilerin bütünlüğünü korumaya;</a:t>
            </a:r>
          </a:p>
          <a:p>
            <a:pPr marL="914400" lvl="1" indent="-514350" algn="just" eaLnBrk="1" fontAlgn="auto" hangingPunct="1">
              <a:lnSpc>
                <a:spcPct val="110000"/>
              </a:lnSpc>
              <a:spcBef>
                <a:spcPts val="600"/>
              </a:spcBef>
              <a:spcAft>
                <a:spcPts val="1200"/>
              </a:spcAft>
              <a:buFont typeface="+mj-lt"/>
              <a:buAutoNum type="alphaLcParenR"/>
              <a:defRPr/>
            </a:pPr>
            <a:r>
              <a:rPr lang="tr-TR" dirty="0"/>
              <a:t>erişim sağlanan bilgisayar sistemindeki bilgisayar verilerini erişilemez hale getirmeye veya kaldırmaya</a:t>
            </a:r>
          </a:p>
          <a:p>
            <a:pPr marL="0" indent="0" algn="just" eaLnBrk="1" fontAlgn="auto" hangingPunct="1">
              <a:lnSpc>
                <a:spcPct val="110000"/>
              </a:lnSpc>
              <a:spcBef>
                <a:spcPts val="600"/>
              </a:spcBef>
              <a:spcAft>
                <a:spcPts val="1200"/>
              </a:spcAft>
              <a:buNone/>
              <a:defRPr/>
            </a:pPr>
            <a:r>
              <a:rPr lang="tr-TR" dirty="0"/>
              <a:t>yönelik yetkileri içerecektir. </a:t>
            </a:r>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84</a:t>
            </a:fld>
            <a:endParaRPr lang="en-US" dirty="0">
              <a:solidFill>
                <a:schemeClr val="tx1"/>
              </a:solidFill>
            </a:endParaRPr>
          </a:p>
        </p:txBody>
      </p:sp>
    </p:spTree>
    <p:extLst>
      <p:ext uri="{BB962C8B-B14F-4D97-AF65-F5344CB8AC3E}">
        <p14:creationId xmlns:p14="http://schemas.microsoft.com/office/powerpoint/2010/main" val="254573889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en-US" sz="3600" b="1" dirty="0" err="1" smtClean="0"/>
              <a:t>Kopyasını</a:t>
            </a:r>
            <a:r>
              <a:rPr lang="en-US" sz="3600" b="1" dirty="0" smtClean="0"/>
              <a:t> </a:t>
            </a:r>
            <a:r>
              <a:rPr lang="en-US" sz="3600" b="1" dirty="0" err="1" smtClean="0"/>
              <a:t>oluşturmak</a:t>
            </a:r>
            <a:r>
              <a:rPr lang="en-US" sz="3600" b="1" dirty="0" smtClean="0"/>
              <a:t> </a:t>
            </a:r>
            <a:r>
              <a:rPr lang="en-US" sz="3600" b="1" dirty="0" err="1" smtClean="0"/>
              <a:t>veya</a:t>
            </a:r>
            <a:r>
              <a:rPr lang="en-US" sz="3600" b="1" dirty="0" smtClean="0"/>
              <a:t> </a:t>
            </a:r>
            <a:br>
              <a:rPr lang="en-US" sz="3600" b="1" dirty="0" smtClean="0"/>
            </a:br>
            <a:r>
              <a:rPr lang="en-US" sz="3600" b="1" dirty="0" err="1" smtClean="0"/>
              <a:t>muhafaza</a:t>
            </a:r>
            <a:r>
              <a:rPr lang="en-US" sz="3600" b="1" dirty="0" smtClean="0"/>
              <a:t> </a:t>
            </a:r>
            <a:r>
              <a:rPr lang="en-US" sz="3600" b="1" dirty="0" err="1" smtClean="0"/>
              <a:t>etmek</a:t>
            </a:r>
            <a:endParaRPr lang="en-US" sz="3600" b="1" dirty="0"/>
          </a:p>
        </p:txBody>
      </p:sp>
      <p:sp>
        <p:nvSpPr>
          <p:cNvPr id="3" name="Content Placeholder 2"/>
          <p:cNvSpPr>
            <a:spLocks noGrp="1"/>
          </p:cNvSpPr>
          <p:nvPr>
            <p:ph idx="1"/>
          </p:nvPr>
        </p:nvSpPr>
        <p:spPr>
          <a:xfrm>
            <a:off x="635000" y="1737360"/>
            <a:ext cx="8051800" cy="4282441"/>
          </a:xfrm>
        </p:spPr>
        <p:txBody>
          <a:bodyPr/>
          <a:lstStyle/>
          <a:p>
            <a:pPr algn="just"/>
            <a:r>
              <a:rPr lang="en-US" dirty="0" smtClean="0"/>
              <a:t>El </a:t>
            </a:r>
            <a:r>
              <a:rPr lang="en-US" dirty="0" err="1" smtClean="0"/>
              <a:t>koyma</a:t>
            </a:r>
            <a:r>
              <a:rPr lang="en-US" dirty="0" smtClean="0"/>
              <a:t> </a:t>
            </a:r>
            <a:r>
              <a:rPr lang="en-US" dirty="0" err="1" smtClean="0"/>
              <a:t>muhakkak</a:t>
            </a:r>
            <a:r>
              <a:rPr lang="en-US" dirty="0" smtClean="0"/>
              <a:t> </a:t>
            </a:r>
            <a:r>
              <a:rPr lang="en-US" dirty="0" err="1" smtClean="0"/>
              <a:t>bilgisayar</a:t>
            </a:r>
            <a:r>
              <a:rPr lang="en-US" dirty="0" smtClean="0"/>
              <a:t> </a:t>
            </a:r>
            <a:r>
              <a:rPr lang="en-US" dirty="0" err="1" smtClean="0"/>
              <a:t>sistemlerinin</a:t>
            </a:r>
            <a:r>
              <a:rPr lang="en-US" dirty="0" smtClean="0"/>
              <a:t> </a:t>
            </a:r>
            <a:r>
              <a:rPr lang="en-US" dirty="0" err="1" smtClean="0"/>
              <a:t>veya</a:t>
            </a:r>
            <a:r>
              <a:rPr lang="en-US" dirty="0" smtClean="0"/>
              <a:t> </a:t>
            </a:r>
            <a:r>
              <a:rPr lang="en-US" dirty="0" err="1" smtClean="0"/>
              <a:t>bilgisayar</a:t>
            </a:r>
            <a:r>
              <a:rPr lang="en-US" dirty="0" smtClean="0"/>
              <a:t> </a:t>
            </a:r>
            <a:r>
              <a:rPr lang="en-US" dirty="0" err="1" smtClean="0"/>
              <a:t>veri</a:t>
            </a:r>
            <a:r>
              <a:rPr lang="en-US" dirty="0" smtClean="0"/>
              <a:t> </a:t>
            </a:r>
            <a:r>
              <a:rPr lang="en-US" dirty="0" err="1" smtClean="0"/>
              <a:t>depolama</a:t>
            </a:r>
            <a:r>
              <a:rPr lang="en-US" dirty="0" smtClean="0"/>
              <a:t> </a:t>
            </a:r>
            <a:r>
              <a:rPr lang="en-US" dirty="0" err="1" smtClean="0"/>
              <a:t>araçlarının</a:t>
            </a:r>
            <a:r>
              <a:rPr lang="en-US" dirty="0" smtClean="0"/>
              <a:t> </a:t>
            </a:r>
            <a:r>
              <a:rPr lang="en-US" dirty="0" err="1" smtClean="0"/>
              <a:t>fiziksel</a:t>
            </a:r>
            <a:r>
              <a:rPr lang="en-US" dirty="0" smtClean="0"/>
              <a:t> </a:t>
            </a:r>
            <a:r>
              <a:rPr lang="en-US" dirty="0" err="1" smtClean="0"/>
              <a:t>olarak</a:t>
            </a:r>
            <a:r>
              <a:rPr lang="en-US" dirty="0" smtClean="0"/>
              <a:t> </a:t>
            </a:r>
            <a:r>
              <a:rPr lang="en-US" dirty="0" err="1" smtClean="0"/>
              <a:t>ele</a:t>
            </a:r>
            <a:r>
              <a:rPr lang="en-US" dirty="0" smtClean="0"/>
              <a:t> </a:t>
            </a:r>
            <a:r>
              <a:rPr lang="en-US" dirty="0" err="1" smtClean="0"/>
              <a:t>geçirilmesi</a:t>
            </a:r>
            <a:r>
              <a:rPr lang="en-US" dirty="0" smtClean="0"/>
              <a:t> </a:t>
            </a:r>
            <a:r>
              <a:rPr lang="en-US" dirty="0" err="1" smtClean="0"/>
              <a:t>anlamına</a:t>
            </a:r>
            <a:r>
              <a:rPr lang="en-US" dirty="0" smtClean="0"/>
              <a:t> </a:t>
            </a:r>
            <a:r>
              <a:rPr lang="en-US" dirty="0" err="1" smtClean="0"/>
              <a:t>gelmez</a:t>
            </a:r>
            <a:r>
              <a:rPr lang="en-US" dirty="0" smtClean="0"/>
              <a:t>.</a:t>
            </a:r>
          </a:p>
          <a:p>
            <a:pPr algn="just"/>
            <a:endParaRPr lang="en-US" dirty="0"/>
          </a:p>
          <a:p>
            <a:pPr algn="just"/>
            <a:r>
              <a:rPr lang="en-US" dirty="0" err="1" smtClean="0"/>
              <a:t>Mümkün</a:t>
            </a:r>
            <a:r>
              <a:rPr lang="en-US" dirty="0" smtClean="0"/>
              <a:t> </a:t>
            </a:r>
            <a:r>
              <a:rPr lang="en-US" dirty="0" err="1" smtClean="0"/>
              <a:t>olan</a:t>
            </a:r>
            <a:r>
              <a:rPr lang="en-US" dirty="0" smtClean="0"/>
              <a:t> </a:t>
            </a:r>
            <a:r>
              <a:rPr lang="en-US" dirty="0" err="1" smtClean="0"/>
              <a:t>hallerde</a:t>
            </a:r>
            <a:r>
              <a:rPr lang="en-US" dirty="0" smtClean="0"/>
              <a:t>, </a:t>
            </a:r>
            <a:r>
              <a:rPr lang="en-US" dirty="0" err="1" smtClean="0"/>
              <a:t>kolluk</a:t>
            </a:r>
            <a:r>
              <a:rPr lang="en-US" dirty="0" smtClean="0"/>
              <a:t> </a:t>
            </a:r>
            <a:r>
              <a:rPr lang="en-US" dirty="0" err="1" smtClean="0"/>
              <a:t>görevlileri</a:t>
            </a:r>
            <a:r>
              <a:rPr lang="en-US" dirty="0" smtClean="0"/>
              <a:t> </a:t>
            </a:r>
            <a:r>
              <a:rPr lang="en-US" dirty="0" err="1" smtClean="0"/>
              <a:t>ilgili</a:t>
            </a:r>
            <a:r>
              <a:rPr lang="en-US" dirty="0" smtClean="0"/>
              <a:t> </a:t>
            </a:r>
            <a:r>
              <a:rPr lang="en-US" dirty="0" err="1" smtClean="0"/>
              <a:t>verilerin</a:t>
            </a:r>
            <a:r>
              <a:rPr lang="en-US" dirty="0" smtClean="0"/>
              <a:t> </a:t>
            </a:r>
            <a:r>
              <a:rPr lang="en-US" dirty="0" err="1" smtClean="0"/>
              <a:t>bir</a:t>
            </a:r>
            <a:r>
              <a:rPr lang="en-US" dirty="0" smtClean="0"/>
              <a:t> </a:t>
            </a:r>
            <a:r>
              <a:rPr lang="en-US" dirty="0" err="1" smtClean="0"/>
              <a:t>kopyasını</a:t>
            </a:r>
            <a:r>
              <a:rPr lang="en-US" dirty="0" smtClean="0"/>
              <a:t> </a:t>
            </a:r>
            <a:r>
              <a:rPr lang="en-US" dirty="0" err="1" smtClean="0"/>
              <a:t>oluşturabilir</a:t>
            </a:r>
            <a:r>
              <a:rPr lang="en-US" dirty="0" smtClean="0"/>
              <a:t> </a:t>
            </a:r>
            <a:r>
              <a:rPr lang="en-US" dirty="0" err="1" smtClean="0"/>
              <a:t>veya</a:t>
            </a:r>
            <a:r>
              <a:rPr lang="en-US" dirty="0" smtClean="0"/>
              <a:t> </a:t>
            </a:r>
            <a:r>
              <a:rPr lang="en-US" dirty="0" err="1" smtClean="0"/>
              <a:t>muhafaza</a:t>
            </a:r>
            <a:r>
              <a:rPr lang="en-US" dirty="0" smtClean="0"/>
              <a:t> </a:t>
            </a:r>
            <a:r>
              <a:rPr lang="en-US" dirty="0" err="1" smtClean="0"/>
              <a:t>edebilir</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85</a:t>
            </a:fld>
            <a:endParaRPr lang="en-US" dirty="0">
              <a:solidFill>
                <a:schemeClr val="tx1"/>
              </a:solidFill>
            </a:endParaRPr>
          </a:p>
        </p:txBody>
      </p:sp>
    </p:spTree>
    <p:extLst>
      <p:ext uri="{BB962C8B-B14F-4D97-AF65-F5344CB8AC3E}">
        <p14:creationId xmlns:p14="http://schemas.microsoft.com/office/powerpoint/2010/main" val="241446808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91640"/>
            <a:ext cx="8229600" cy="4998720"/>
          </a:xfrm>
        </p:spPr>
        <p:txBody>
          <a:bodyPr rtlCol="0">
            <a:normAutofit fontScale="70000" lnSpcReduction="20000"/>
          </a:bodyPr>
          <a:lstStyle/>
          <a:p>
            <a:pPr marL="514350" indent="-514350" algn="just" eaLnBrk="1" fontAlgn="auto" hangingPunct="1">
              <a:lnSpc>
                <a:spcPct val="110000"/>
              </a:lnSpc>
              <a:spcBef>
                <a:spcPts val="600"/>
              </a:spcBef>
              <a:spcAft>
                <a:spcPts val="1200"/>
              </a:spcAft>
              <a:buFont typeface="+mj-lt"/>
              <a:buAutoNum type="arabicPeriod" startAt="3"/>
              <a:defRPr/>
            </a:pPr>
            <a:r>
              <a:rPr lang="tr-TR" dirty="0"/>
              <a:t>Taraflardan her biri, yetkili makamlarına, 1. ve 2. fıkra uyarınca erişilen bilgisayar verilerine el koymaya veya benzer şekilde güvence altına almaya yetki tanımak için gerekli olabilecek yasama tedbirlerini ve diğer tedbirleri kabul edecektir. Bu tedbirler:</a:t>
            </a:r>
          </a:p>
          <a:p>
            <a:pPr marL="914400" lvl="1" indent="-514350" algn="just" eaLnBrk="1" fontAlgn="auto" hangingPunct="1">
              <a:lnSpc>
                <a:spcPct val="110000"/>
              </a:lnSpc>
              <a:spcBef>
                <a:spcPts val="600"/>
              </a:spcBef>
              <a:spcAft>
                <a:spcPts val="1200"/>
              </a:spcAft>
              <a:buFont typeface="+mj-lt"/>
              <a:buAutoNum type="alphaLcParenR"/>
              <a:defRPr/>
            </a:pPr>
            <a:r>
              <a:rPr lang="tr-TR" dirty="0"/>
              <a:t>bir bilgisayar sisteminin tamamına veya bir kısmına veya bilgisayar verileri depolama aygıtına el koymaya veya bunları benzer şekilde güvence altına almaya;</a:t>
            </a:r>
          </a:p>
          <a:p>
            <a:pPr marL="914400" lvl="1" indent="-514350" algn="just" eaLnBrk="1" fontAlgn="auto" hangingPunct="1">
              <a:lnSpc>
                <a:spcPct val="110000"/>
              </a:lnSpc>
              <a:spcBef>
                <a:spcPts val="600"/>
              </a:spcBef>
              <a:spcAft>
                <a:spcPts val="1200"/>
              </a:spcAft>
              <a:buFont typeface="+mj-lt"/>
              <a:buAutoNum type="alphaLcParenR"/>
              <a:defRPr/>
            </a:pPr>
            <a:r>
              <a:rPr lang="tr-TR" dirty="0"/>
              <a:t>söz konusu bilgisayar verilerinin bir kopyasını oluşturmaya ve bunu muhafaza etmeye; </a:t>
            </a:r>
          </a:p>
          <a:p>
            <a:pPr marL="914400" lvl="1" indent="-514350" algn="just" eaLnBrk="1" fontAlgn="auto" hangingPunct="1">
              <a:lnSpc>
                <a:spcPct val="110000"/>
              </a:lnSpc>
              <a:spcBef>
                <a:spcPts val="600"/>
              </a:spcBef>
              <a:spcAft>
                <a:spcPts val="1200"/>
              </a:spcAft>
              <a:buFont typeface="+mj-lt"/>
              <a:buAutoNum type="alphaLcParenR"/>
              <a:defRPr/>
            </a:pPr>
            <a:r>
              <a:rPr lang="tr-TR" dirty="0"/>
              <a:t>ilgili depolanan verilerin </a:t>
            </a:r>
            <a:r>
              <a:rPr lang="tr-TR" sz="3100" b="1" dirty="0" smtClean="0">
                <a:solidFill>
                  <a:srgbClr val="FF0000"/>
                </a:solidFill>
              </a:rPr>
              <a:t>bütünlüğünü korumaya</a:t>
            </a:r>
            <a:r>
              <a:rPr lang="tr-TR" dirty="0" smtClean="0"/>
              <a:t>;</a:t>
            </a:r>
            <a:endParaRPr lang="tr-TR" dirty="0"/>
          </a:p>
          <a:p>
            <a:pPr marL="914400" lvl="1" indent="-514350" algn="just" eaLnBrk="1" fontAlgn="auto" hangingPunct="1">
              <a:lnSpc>
                <a:spcPct val="110000"/>
              </a:lnSpc>
              <a:spcBef>
                <a:spcPts val="600"/>
              </a:spcBef>
              <a:spcAft>
                <a:spcPts val="1200"/>
              </a:spcAft>
              <a:buFont typeface="+mj-lt"/>
              <a:buAutoNum type="alphaLcParenR"/>
              <a:defRPr/>
            </a:pPr>
            <a:r>
              <a:rPr lang="tr-TR" dirty="0"/>
              <a:t>erişim sağlanan bilgisayar sistemindeki bilgisayar verilerini erişilemez hale getirmeye veya kaldırmaya</a:t>
            </a:r>
          </a:p>
          <a:p>
            <a:pPr marL="0" indent="0" algn="just" eaLnBrk="1" fontAlgn="auto" hangingPunct="1">
              <a:lnSpc>
                <a:spcPct val="110000"/>
              </a:lnSpc>
              <a:spcBef>
                <a:spcPts val="600"/>
              </a:spcBef>
              <a:spcAft>
                <a:spcPts val="1200"/>
              </a:spcAft>
              <a:buNone/>
              <a:defRPr/>
            </a:pPr>
            <a:r>
              <a:rPr lang="tr-TR" dirty="0"/>
              <a:t>yönelik </a:t>
            </a:r>
            <a:r>
              <a:rPr lang="tr-TR" dirty="0" smtClean="0"/>
              <a:t>yetkileri </a:t>
            </a:r>
            <a:r>
              <a:rPr lang="tr-TR" dirty="0"/>
              <a:t>içerecektir. </a:t>
            </a:r>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86</a:t>
            </a:fld>
            <a:endParaRPr lang="en-US" dirty="0">
              <a:solidFill>
                <a:schemeClr val="tx1"/>
              </a:solidFill>
            </a:endParaRPr>
          </a:p>
        </p:txBody>
      </p:sp>
    </p:spTree>
    <p:extLst>
      <p:ext uri="{BB962C8B-B14F-4D97-AF65-F5344CB8AC3E}">
        <p14:creationId xmlns:p14="http://schemas.microsoft.com/office/powerpoint/2010/main" val="9242531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en-US" sz="3600" b="1" dirty="0" err="1" smtClean="0"/>
              <a:t>Bütünlüğün</a:t>
            </a:r>
            <a:r>
              <a:rPr lang="en-US" sz="3600" b="1" dirty="0" smtClean="0"/>
              <a:t> </a:t>
            </a:r>
            <a:r>
              <a:rPr lang="en-US" sz="3600" b="1" dirty="0" err="1" smtClean="0"/>
              <a:t>korunması</a:t>
            </a:r>
            <a:endParaRPr lang="en-US" sz="3600" b="1" dirty="0"/>
          </a:p>
        </p:txBody>
      </p:sp>
      <p:sp>
        <p:nvSpPr>
          <p:cNvPr id="3" name="Content Placeholder 2"/>
          <p:cNvSpPr>
            <a:spLocks noGrp="1"/>
          </p:cNvSpPr>
          <p:nvPr>
            <p:ph idx="1"/>
          </p:nvPr>
        </p:nvSpPr>
        <p:spPr>
          <a:xfrm>
            <a:off x="635000" y="1737360"/>
            <a:ext cx="8051800" cy="4282441"/>
          </a:xfrm>
        </p:spPr>
        <p:txBody>
          <a:bodyPr/>
          <a:lstStyle/>
          <a:p>
            <a:pPr algn="just"/>
            <a:r>
              <a:rPr lang="en-US" dirty="0" err="1" smtClean="0"/>
              <a:t>Kopyalanan</a:t>
            </a:r>
            <a:r>
              <a:rPr lang="en-US" dirty="0" smtClean="0"/>
              <a:t> </a:t>
            </a:r>
            <a:r>
              <a:rPr lang="en-US" dirty="0" err="1" smtClean="0"/>
              <a:t>veya</a:t>
            </a:r>
            <a:r>
              <a:rPr lang="en-US" dirty="0" smtClean="0"/>
              <a:t> </a:t>
            </a:r>
            <a:r>
              <a:rPr lang="en-US" dirty="0" err="1" smtClean="0"/>
              <a:t>kaldırılan</a:t>
            </a:r>
            <a:r>
              <a:rPr lang="en-US" dirty="0" smtClean="0"/>
              <a:t> </a:t>
            </a:r>
            <a:r>
              <a:rPr lang="en-US" dirty="0" err="1" smtClean="0"/>
              <a:t>veri</a:t>
            </a:r>
            <a:r>
              <a:rPr lang="en-US" dirty="0" smtClean="0"/>
              <a:t>, el </a:t>
            </a:r>
            <a:r>
              <a:rPr lang="en-US" dirty="0" err="1" smtClean="0"/>
              <a:t>koyma</a:t>
            </a:r>
            <a:r>
              <a:rPr lang="en-US" dirty="0" smtClean="0"/>
              <a:t> </a:t>
            </a:r>
            <a:r>
              <a:rPr lang="en-US" dirty="0" err="1" smtClean="0"/>
              <a:t>sırasında</a:t>
            </a:r>
            <a:r>
              <a:rPr lang="en-US" dirty="0" smtClean="0"/>
              <a:t> </a:t>
            </a:r>
            <a:r>
              <a:rPr lang="en-US" dirty="0" err="1" smtClean="0"/>
              <a:t>bulunduğu</a:t>
            </a:r>
            <a:r>
              <a:rPr lang="en-US" dirty="0" smtClean="0"/>
              <a:t> </a:t>
            </a:r>
            <a:r>
              <a:rPr lang="en-US" dirty="0" err="1" smtClean="0"/>
              <a:t>haliyle</a:t>
            </a:r>
            <a:r>
              <a:rPr lang="en-US" dirty="0" smtClean="0"/>
              <a:t> </a:t>
            </a:r>
            <a:r>
              <a:rPr lang="en-US" dirty="0" err="1" smtClean="0"/>
              <a:t>muhafaza</a:t>
            </a:r>
            <a:r>
              <a:rPr lang="en-US" dirty="0" smtClean="0"/>
              <a:t> </a:t>
            </a:r>
            <a:r>
              <a:rPr lang="en-US" dirty="0" err="1" smtClean="0"/>
              <a:t>edilir</a:t>
            </a:r>
            <a:r>
              <a:rPr lang="en-US" dirty="0" smtClean="0"/>
              <a:t>.</a:t>
            </a:r>
          </a:p>
          <a:p>
            <a:pPr algn="just"/>
            <a:endParaRPr lang="en-US" dirty="0"/>
          </a:p>
          <a:p>
            <a:pPr algn="just"/>
            <a:r>
              <a:rPr lang="en-US" dirty="0" err="1" smtClean="0"/>
              <a:t>Kopyalanan</a:t>
            </a:r>
            <a:r>
              <a:rPr lang="en-US" dirty="0" smtClean="0"/>
              <a:t> </a:t>
            </a:r>
            <a:r>
              <a:rPr lang="en-US" dirty="0" err="1" smtClean="0"/>
              <a:t>veya</a:t>
            </a:r>
            <a:r>
              <a:rPr lang="en-US" dirty="0" smtClean="0"/>
              <a:t> </a:t>
            </a:r>
            <a:r>
              <a:rPr lang="en-US" dirty="0" err="1" smtClean="0"/>
              <a:t>kaldırılan</a:t>
            </a:r>
            <a:r>
              <a:rPr lang="en-US" dirty="0" smtClean="0"/>
              <a:t> </a:t>
            </a:r>
            <a:r>
              <a:rPr lang="en-US" dirty="0" err="1" smtClean="0"/>
              <a:t>veri</a:t>
            </a:r>
            <a:r>
              <a:rPr lang="en-US" dirty="0" smtClean="0"/>
              <a:t> </a:t>
            </a:r>
            <a:r>
              <a:rPr lang="en-US" dirty="0" err="1" smtClean="0"/>
              <a:t>ceza</a:t>
            </a:r>
            <a:r>
              <a:rPr lang="en-US" dirty="0" smtClean="0"/>
              <a:t> </a:t>
            </a:r>
            <a:r>
              <a:rPr lang="en-US" dirty="0" err="1" smtClean="0"/>
              <a:t>yargılaması</a:t>
            </a:r>
            <a:r>
              <a:rPr lang="en-US" dirty="0" smtClean="0"/>
              <a:t> </a:t>
            </a:r>
            <a:r>
              <a:rPr lang="en-US" dirty="0" err="1" smtClean="0"/>
              <a:t>sırasında</a:t>
            </a:r>
            <a:r>
              <a:rPr lang="en-US" dirty="0" smtClean="0"/>
              <a:t> </a:t>
            </a:r>
            <a:r>
              <a:rPr lang="en-US" dirty="0" err="1" smtClean="0"/>
              <a:t>değişmeden</a:t>
            </a:r>
            <a:r>
              <a:rPr lang="en-US" dirty="0" smtClean="0"/>
              <a:t> </a:t>
            </a:r>
            <a:r>
              <a:rPr lang="en-US" dirty="0" err="1" smtClean="0"/>
              <a:t>durmalıdır</a:t>
            </a:r>
            <a:r>
              <a:rPr lang="en-US"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87</a:t>
            </a:fld>
            <a:endParaRPr lang="en-US" dirty="0">
              <a:solidFill>
                <a:schemeClr val="tx1"/>
              </a:solidFill>
            </a:endParaRPr>
          </a:p>
        </p:txBody>
      </p:sp>
    </p:spTree>
    <p:extLst>
      <p:ext uri="{BB962C8B-B14F-4D97-AF65-F5344CB8AC3E}">
        <p14:creationId xmlns:p14="http://schemas.microsoft.com/office/powerpoint/2010/main" val="369836303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938713"/>
          </a:xfrm>
        </p:spPr>
        <p:txBody>
          <a:bodyPr rtlCol="0">
            <a:normAutofit fontScale="62500" lnSpcReduction="20000"/>
          </a:bodyPr>
          <a:lstStyle/>
          <a:p>
            <a:pPr marL="514350" indent="-514350" algn="just" eaLnBrk="1" fontAlgn="auto" hangingPunct="1">
              <a:lnSpc>
                <a:spcPct val="110000"/>
              </a:lnSpc>
              <a:spcBef>
                <a:spcPts val="600"/>
              </a:spcBef>
              <a:spcAft>
                <a:spcPts val="1200"/>
              </a:spcAft>
              <a:buFont typeface="+mj-lt"/>
              <a:buAutoNum type="arabicPeriod" startAt="3"/>
              <a:defRPr/>
            </a:pPr>
            <a:r>
              <a:rPr lang="tr-TR" dirty="0"/>
              <a:t>Taraflardan her biri, yetkili makamlarına, 1. ve 2. fıkra uyarınca erişilen bilgisayar verilerine el koymaya veya benzer şekilde güvence altına almaya yetki tanımak için gerekli olabilecek yasama tedbirlerini ve diğer tedbirleri kabul edecektir. Bu tedbirler:</a:t>
            </a:r>
          </a:p>
          <a:p>
            <a:pPr marL="914400" lvl="1" indent="-514350" algn="just" eaLnBrk="1" fontAlgn="auto" hangingPunct="1">
              <a:lnSpc>
                <a:spcPct val="110000"/>
              </a:lnSpc>
              <a:spcBef>
                <a:spcPts val="600"/>
              </a:spcBef>
              <a:spcAft>
                <a:spcPts val="1200"/>
              </a:spcAft>
              <a:buFont typeface="+mj-lt"/>
              <a:buAutoNum type="alphaLcParenR"/>
              <a:defRPr/>
            </a:pPr>
            <a:r>
              <a:rPr lang="tr-TR" dirty="0"/>
              <a:t>bir bilgisayar sisteminin tamamına veya bir kısmına veya bilgisayar verileri depolama aygıtına el koymaya veya bunları benzer şekilde güvence altına almaya;</a:t>
            </a:r>
          </a:p>
          <a:p>
            <a:pPr marL="914400" lvl="1" indent="-514350" algn="just" eaLnBrk="1" fontAlgn="auto" hangingPunct="1">
              <a:lnSpc>
                <a:spcPct val="110000"/>
              </a:lnSpc>
              <a:spcBef>
                <a:spcPts val="600"/>
              </a:spcBef>
              <a:spcAft>
                <a:spcPts val="1200"/>
              </a:spcAft>
              <a:buFont typeface="+mj-lt"/>
              <a:buAutoNum type="alphaLcParenR"/>
              <a:defRPr/>
            </a:pPr>
            <a:r>
              <a:rPr lang="tr-TR" dirty="0"/>
              <a:t>söz konusu bilgisayar verilerinin bir kopyasını oluşturmaya ve bunu muhafaza etmeye; </a:t>
            </a:r>
          </a:p>
          <a:p>
            <a:pPr marL="914400" lvl="1" indent="-514350" algn="just" eaLnBrk="1" fontAlgn="auto" hangingPunct="1">
              <a:lnSpc>
                <a:spcPct val="110000"/>
              </a:lnSpc>
              <a:spcBef>
                <a:spcPts val="600"/>
              </a:spcBef>
              <a:spcAft>
                <a:spcPts val="1200"/>
              </a:spcAft>
              <a:buFont typeface="+mj-lt"/>
              <a:buAutoNum type="alphaLcParenR"/>
              <a:defRPr/>
            </a:pPr>
            <a:r>
              <a:rPr lang="tr-TR" dirty="0"/>
              <a:t>ilgili depolanan verilerin bütünlüğünü korumaya;</a:t>
            </a:r>
          </a:p>
          <a:p>
            <a:pPr marL="914400" lvl="1" indent="-514350" algn="just" eaLnBrk="1" fontAlgn="auto" hangingPunct="1">
              <a:lnSpc>
                <a:spcPct val="110000"/>
              </a:lnSpc>
              <a:spcBef>
                <a:spcPts val="600"/>
              </a:spcBef>
              <a:spcAft>
                <a:spcPts val="1200"/>
              </a:spcAft>
              <a:buFont typeface="+mj-lt"/>
              <a:buAutoNum type="alphaLcParenR"/>
              <a:defRPr/>
            </a:pPr>
            <a:r>
              <a:rPr lang="tr-TR" dirty="0"/>
              <a:t>erişim sağlanan bilgisayar sistemindeki bilgisayar verilerini </a:t>
            </a:r>
            <a:r>
              <a:rPr lang="tr-TR" sz="3500" b="1" dirty="0">
                <a:solidFill>
                  <a:srgbClr val="FF0000"/>
                </a:solidFill>
              </a:rPr>
              <a:t>erişilemez hale getirmeye veya kaldırmaya</a:t>
            </a:r>
          </a:p>
          <a:p>
            <a:pPr marL="0" indent="0" algn="just" eaLnBrk="1" fontAlgn="auto" hangingPunct="1">
              <a:lnSpc>
                <a:spcPct val="110000"/>
              </a:lnSpc>
              <a:spcBef>
                <a:spcPts val="600"/>
              </a:spcBef>
              <a:spcAft>
                <a:spcPts val="1200"/>
              </a:spcAft>
              <a:buNone/>
              <a:defRPr/>
            </a:pPr>
            <a:r>
              <a:rPr lang="tr-TR" dirty="0"/>
              <a:t>yönelik yetkileri içerecektir. </a:t>
            </a:r>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88</a:t>
            </a:fld>
            <a:endParaRPr lang="en-US" dirty="0">
              <a:solidFill>
                <a:schemeClr val="tx1"/>
              </a:solidFill>
            </a:endParaRPr>
          </a:p>
        </p:txBody>
      </p:sp>
    </p:spTree>
    <p:extLst>
      <p:ext uri="{BB962C8B-B14F-4D97-AF65-F5344CB8AC3E}">
        <p14:creationId xmlns:p14="http://schemas.microsoft.com/office/powerpoint/2010/main" val="56323008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en-US" sz="3600" b="1" dirty="0" err="1" smtClean="0"/>
              <a:t>Veriyi</a:t>
            </a:r>
            <a:r>
              <a:rPr lang="en-US" sz="3600" b="1" dirty="0" smtClean="0"/>
              <a:t> </a:t>
            </a:r>
            <a:r>
              <a:rPr lang="en-US" sz="3600" b="1" dirty="0" err="1" smtClean="0"/>
              <a:t>erişilemez</a:t>
            </a:r>
            <a:r>
              <a:rPr lang="en-US" sz="3600" b="1" dirty="0" smtClean="0"/>
              <a:t> hale </a:t>
            </a:r>
            <a:r>
              <a:rPr lang="en-US" sz="3600" b="1" dirty="0" err="1" smtClean="0"/>
              <a:t>getirmek</a:t>
            </a:r>
            <a:r>
              <a:rPr lang="en-US" sz="3600" b="1" dirty="0" smtClean="0"/>
              <a:t> </a:t>
            </a:r>
            <a:br>
              <a:rPr lang="en-US" sz="3600" b="1" dirty="0" smtClean="0"/>
            </a:br>
            <a:r>
              <a:rPr lang="en-US" sz="3600" b="1" dirty="0" err="1" smtClean="0"/>
              <a:t>veya</a:t>
            </a:r>
            <a:r>
              <a:rPr lang="en-US" sz="3600" b="1" dirty="0" smtClean="0"/>
              <a:t> </a:t>
            </a:r>
            <a:r>
              <a:rPr lang="en-US" sz="3600" b="1" dirty="0" err="1" smtClean="0"/>
              <a:t>kaldırmak</a:t>
            </a:r>
            <a:endParaRPr lang="en-US" sz="3600" b="1" dirty="0"/>
          </a:p>
        </p:txBody>
      </p:sp>
      <p:sp>
        <p:nvSpPr>
          <p:cNvPr id="3" name="Content Placeholder 2"/>
          <p:cNvSpPr>
            <a:spLocks noGrp="1"/>
          </p:cNvSpPr>
          <p:nvPr>
            <p:ph idx="1"/>
          </p:nvPr>
        </p:nvSpPr>
        <p:spPr>
          <a:xfrm>
            <a:off x="635000" y="1645920"/>
            <a:ext cx="7945120" cy="4348481"/>
          </a:xfrm>
        </p:spPr>
        <p:txBody>
          <a:bodyPr/>
          <a:lstStyle/>
          <a:p>
            <a:pPr algn="just"/>
            <a:r>
              <a:rPr lang="en-US" sz="2800" dirty="0" err="1" smtClean="0"/>
              <a:t>Veriler</a:t>
            </a:r>
            <a:r>
              <a:rPr lang="en-US" sz="2800" dirty="0" smtClean="0"/>
              <a:t> </a:t>
            </a:r>
            <a:r>
              <a:rPr lang="en-US" sz="2800" dirty="0" err="1" smtClean="0"/>
              <a:t>şifreleme</a:t>
            </a:r>
            <a:r>
              <a:rPr lang="en-US" sz="2800" dirty="0" smtClean="0"/>
              <a:t> de </a:t>
            </a:r>
            <a:r>
              <a:rPr lang="en-US" sz="2800" dirty="0" err="1" smtClean="0"/>
              <a:t>dahil</a:t>
            </a:r>
            <a:r>
              <a:rPr lang="en-US" sz="2800" dirty="0" smtClean="0"/>
              <a:t> </a:t>
            </a:r>
            <a:r>
              <a:rPr lang="en-US" sz="2800" dirty="0" err="1" smtClean="0"/>
              <a:t>olmak</a:t>
            </a:r>
            <a:r>
              <a:rPr lang="en-US" sz="2800" dirty="0" smtClean="0"/>
              <a:t> </a:t>
            </a:r>
            <a:r>
              <a:rPr lang="en-US" sz="2800" dirty="0" err="1" smtClean="0"/>
              <a:t>üzere</a:t>
            </a:r>
            <a:r>
              <a:rPr lang="en-US" sz="2800" dirty="0" smtClean="0"/>
              <a:t> </a:t>
            </a:r>
            <a:r>
              <a:rPr lang="en-US" sz="2800" dirty="0" err="1" smtClean="0"/>
              <a:t>herhangi</a:t>
            </a:r>
            <a:r>
              <a:rPr lang="en-US" sz="2800" dirty="0" smtClean="0"/>
              <a:t> </a:t>
            </a:r>
            <a:r>
              <a:rPr lang="en-US" sz="2800" dirty="0" err="1" smtClean="0"/>
              <a:t>bir</a:t>
            </a:r>
            <a:r>
              <a:rPr lang="en-US" sz="2800" dirty="0" smtClean="0"/>
              <a:t> </a:t>
            </a:r>
            <a:r>
              <a:rPr lang="en-US" sz="2800" dirty="0" err="1" smtClean="0"/>
              <a:t>teknik</a:t>
            </a:r>
            <a:r>
              <a:rPr lang="en-US" sz="2800" dirty="0" smtClean="0"/>
              <a:t> </a:t>
            </a:r>
            <a:r>
              <a:rPr lang="en-US" sz="2800" dirty="0" err="1" smtClean="0"/>
              <a:t>yöntemle</a:t>
            </a:r>
            <a:r>
              <a:rPr lang="en-US" sz="2800" dirty="0" smtClean="0"/>
              <a:t> </a:t>
            </a:r>
            <a:r>
              <a:rPr lang="en-US" sz="2800" dirty="0" err="1" smtClean="0"/>
              <a:t>erişilemez</a:t>
            </a:r>
            <a:r>
              <a:rPr lang="en-US" sz="2800" dirty="0" smtClean="0"/>
              <a:t> hale </a:t>
            </a:r>
            <a:r>
              <a:rPr lang="en-US" sz="2800" dirty="0" err="1" smtClean="0"/>
              <a:t>getirilebilir</a:t>
            </a:r>
            <a:r>
              <a:rPr lang="en-US" sz="2800" dirty="0" smtClean="0"/>
              <a:t>.</a:t>
            </a:r>
          </a:p>
          <a:p>
            <a:pPr marL="0" indent="0" algn="just">
              <a:buNone/>
            </a:pPr>
            <a:endParaRPr lang="en-US" sz="2000" dirty="0" smtClean="0"/>
          </a:p>
          <a:p>
            <a:pPr algn="just"/>
            <a:r>
              <a:rPr lang="en-US" sz="2800" dirty="0" err="1" smtClean="0"/>
              <a:t>Tehlike</a:t>
            </a:r>
            <a:r>
              <a:rPr lang="en-US" sz="2800" dirty="0" smtClean="0"/>
              <a:t> </a:t>
            </a:r>
            <a:r>
              <a:rPr lang="en-US" sz="2800" dirty="0" err="1" smtClean="0"/>
              <a:t>veya</a:t>
            </a:r>
            <a:r>
              <a:rPr lang="en-US" sz="2800" dirty="0" smtClean="0"/>
              <a:t> </a:t>
            </a:r>
            <a:r>
              <a:rPr lang="en-US" sz="2800" dirty="0" err="1" smtClean="0"/>
              <a:t>toplumsal</a:t>
            </a:r>
            <a:r>
              <a:rPr lang="en-US" sz="2800" dirty="0" smtClean="0"/>
              <a:t> </a:t>
            </a:r>
            <a:r>
              <a:rPr lang="en-US" sz="2800" dirty="0" err="1" smtClean="0"/>
              <a:t>bir</a:t>
            </a:r>
            <a:r>
              <a:rPr lang="en-US" sz="2800" dirty="0" smtClean="0"/>
              <a:t> </a:t>
            </a:r>
            <a:r>
              <a:rPr lang="en-US" sz="2800" dirty="0" err="1" smtClean="0"/>
              <a:t>zarar</a:t>
            </a:r>
            <a:r>
              <a:rPr lang="en-US" sz="2800" dirty="0" smtClean="0"/>
              <a:t> </a:t>
            </a:r>
            <a:r>
              <a:rPr lang="en-US" sz="2800" dirty="0" err="1" smtClean="0"/>
              <a:t>söz</a:t>
            </a:r>
            <a:r>
              <a:rPr lang="en-US" sz="2800" dirty="0" smtClean="0"/>
              <a:t> </a:t>
            </a:r>
            <a:r>
              <a:rPr lang="en-US" sz="2800" dirty="0" err="1" smtClean="0"/>
              <a:t>konusu</a:t>
            </a:r>
            <a:r>
              <a:rPr lang="en-US" sz="2800" dirty="0" smtClean="0"/>
              <a:t> </a:t>
            </a:r>
            <a:r>
              <a:rPr lang="en-US" sz="2800" dirty="0" err="1" smtClean="0"/>
              <a:t>olduğunda</a:t>
            </a:r>
            <a:r>
              <a:rPr lang="en-US" sz="2800" dirty="0"/>
              <a:t> (</a:t>
            </a:r>
            <a:r>
              <a:rPr lang="en-US" sz="2800" dirty="0" err="1"/>
              <a:t>örn</a:t>
            </a:r>
            <a:r>
              <a:rPr lang="en-US" sz="2800" dirty="0"/>
              <a:t>. </a:t>
            </a:r>
            <a:r>
              <a:rPr lang="en-US" sz="2800" dirty="0" err="1" smtClean="0"/>
              <a:t>bomba</a:t>
            </a:r>
            <a:r>
              <a:rPr lang="en-US" sz="2800" dirty="0" smtClean="0"/>
              <a:t> </a:t>
            </a:r>
            <a:r>
              <a:rPr lang="en-US" sz="2800" dirty="0" err="1" smtClean="0"/>
              <a:t>yapma</a:t>
            </a:r>
            <a:r>
              <a:rPr lang="en-US" sz="2800" dirty="0" smtClean="0"/>
              <a:t> </a:t>
            </a:r>
            <a:r>
              <a:rPr lang="en-US" sz="2800" dirty="0" err="1" smtClean="0"/>
              <a:t>teknikleri</a:t>
            </a:r>
            <a:r>
              <a:rPr lang="en-US" sz="2800" dirty="0" smtClean="0"/>
              <a:t>, </a:t>
            </a:r>
            <a:r>
              <a:rPr lang="en-US" sz="2800" dirty="0" err="1" smtClean="0"/>
              <a:t>çocuk</a:t>
            </a:r>
            <a:r>
              <a:rPr lang="en-US" sz="2800" dirty="0" smtClean="0"/>
              <a:t> </a:t>
            </a:r>
            <a:r>
              <a:rPr lang="en-US" sz="2800" dirty="0" err="1" smtClean="0"/>
              <a:t>pornografisi</a:t>
            </a:r>
            <a:r>
              <a:rPr lang="en-US" sz="2800" dirty="0" smtClean="0"/>
              <a:t>) </a:t>
            </a:r>
            <a:r>
              <a:rPr lang="en-US" sz="2800" dirty="0" err="1" smtClean="0"/>
              <a:t>uygulanır</a:t>
            </a:r>
            <a:r>
              <a:rPr lang="en-US" sz="2800" dirty="0" smtClean="0"/>
              <a:t>.</a:t>
            </a:r>
          </a:p>
          <a:p>
            <a:pPr algn="just"/>
            <a:endParaRPr lang="en-US" sz="2000" dirty="0"/>
          </a:p>
          <a:p>
            <a:pPr algn="just"/>
            <a:r>
              <a:rPr lang="en-US" sz="2800" dirty="0" err="1" smtClean="0"/>
              <a:t>Verilerin</a:t>
            </a:r>
            <a:r>
              <a:rPr lang="en-US" sz="2800" dirty="0" smtClean="0"/>
              <a:t> </a:t>
            </a:r>
            <a:r>
              <a:rPr lang="en-US" sz="2800" dirty="0" err="1" smtClean="0"/>
              <a:t>kaldırılması</a:t>
            </a:r>
            <a:r>
              <a:rPr lang="en-US" sz="2800" dirty="0" smtClean="0"/>
              <a:t> </a:t>
            </a:r>
            <a:r>
              <a:rPr lang="en-US" sz="2800" dirty="0" err="1" smtClean="0"/>
              <a:t>veya</a:t>
            </a:r>
            <a:r>
              <a:rPr lang="en-US" sz="2800" dirty="0" smtClean="0"/>
              <a:t> </a:t>
            </a:r>
            <a:r>
              <a:rPr lang="en-US" sz="2800" dirty="0" err="1" smtClean="0"/>
              <a:t>erişilemez</a:t>
            </a:r>
            <a:r>
              <a:rPr lang="en-US" sz="2800" dirty="0" smtClean="0"/>
              <a:t> hale </a:t>
            </a:r>
            <a:r>
              <a:rPr lang="en-US" sz="2800" dirty="0" err="1" smtClean="0"/>
              <a:t>getirilmesi</a:t>
            </a:r>
            <a:r>
              <a:rPr lang="en-US" sz="2800" dirty="0" smtClean="0"/>
              <a:t> </a:t>
            </a:r>
            <a:r>
              <a:rPr lang="en-US" sz="2800" dirty="0" err="1" smtClean="0"/>
              <a:t>şüphelinin</a:t>
            </a:r>
            <a:r>
              <a:rPr lang="en-US" sz="2800" dirty="0" smtClean="0"/>
              <a:t> </a:t>
            </a:r>
            <a:r>
              <a:rPr lang="en-US" sz="2800" dirty="0" err="1" smtClean="0"/>
              <a:t>verilerden</a:t>
            </a:r>
            <a:r>
              <a:rPr lang="en-US" sz="2800" dirty="0" smtClean="0"/>
              <a:t> </a:t>
            </a:r>
            <a:r>
              <a:rPr lang="en-US" sz="2800" dirty="0" err="1" smtClean="0"/>
              <a:t>geçici</a:t>
            </a:r>
            <a:r>
              <a:rPr lang="en-US" sz="2800" dirty="0" smtClean="0"/>
              <a:t> </a:t>
            </a:r>
            <a:r>
              <a:rPr lang="en-US" sz="2800" dirty="0" err="1" smtClean="0"/>
              <a:t>olarak</a:t>
            </a:r>
            <a:r>
              <a:rPr lang="en-US" sz="2800" dirty="0" smtClean="0"/>
              <a:t> </a:t>
            </a:r>
            <a:r>
              <a:rPr lang="en-US" sz="2800" dirty="0" err="1" smtClean="0"/>
              <a:t>mahrum</a:t>
            </a:r>
            <a:r>
              <a:rPr lang="en-US" sz="2800" dirty="0" smtClean="0"/>
              <a:t> </a:t>
            </a:r>
            <a:r>
              <a:rPr lang="en-US" sz="2800" dirty="0" err="1" smtClean="0"/>
              <a:t>bırakıldığı</a:t>
            </a:r>
            <a:r>
              <a:rPr lang="en-US" sz="2800" dirty="0" smtClean="0"/>
              <a:t> </a:t>
            </a:r>
            <a:r>
              <a:rPr lang="en-US" sz="2800" dirty="0" err="1" smtClean="0"/>
              <a:t>geçici</a:t>
            </a:r>
            <a:r>
              <a:rPr lang="en-US" sz="2800" dirty="0" smtClean="0"/>
              <a:t> </a:t>
            </a:r>
            <a:r>
              <a:rPr lang="en-US" sz="2800" dirty="0" err="1" smtClean="0"/>
              <a:t>bir</a:t>
            </a:r>
            <a:r>
              <a:rPr lang="en-US" sz="2800" dirty="0" smtClean="0"/>
              <a:t> </a:t>
            </a:r>
            <a:r>
              <a:rPr lang="en-US" sz="2800" dirty="0" err="1" smtClean="0"/>
              <a:t>tedbirdir</a:t>
            </a:r>
            <a:r>
              <a:rPr lang="en-US" sz="2800"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89</a:t>
            </a:fld>
            <a:endParaRPr lang="en-US" dirty="0">
              <a:solidFill>
                <a:schemeClr val="tx1"/>
              </a:solidFill>
            </a:endParaRPr>
          </a:p>
        </p:txBody>
      </p:sp>
    </p:spTree>
    <p:extLst>
      <p:ext uri="{BB962C8B-B14F-4D97-AF65-F5344CB8AC3E}">
        <p14:creationId xmlns:p14="http://schemas.microsoft.com/office/powerpoint/2010/main" val="2723075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8849"/>
            <a:ext cx="8229600" cy="1143000"/>
          </a:xfrm>
        </p:spPr>
        <p:txBody>
          <a:bodyPr/>
          <a:lstStyle/>
          <a:p>
            <a:r>
              <a:rPr lang="en-US" sz="3400" b="1" dirty="0" err="1" smtClean="0"/>
              <a:t>Abone</a:t>
            </a:r>
            <a:r>
              <a:rPr lang="en-US" sz="3400" b="1" dirty="0" smtClean="0"/>
              <a:t> </a:t>
            </a:r>
            <a:r>
              <a:rPr lang="en-US" sz="3400" b="1" dirty="0" err="1" smtClean="0"/>
              <a:t>Bilgileri</a:t>
            </a:r>
            <a:endParaRPr lang="en-US" sz="3400" b="1" dirty="0"/>
          </a:p>
        </p:txBody>
      </p:sp>
      <p:sp>
        <p:nvSpPr>
          <p:cNvPr id="3" name="Content Placeholder 2"/>
          <p:cNvSpPr>
            <a:spLocks noGrp="1"/>
          </p:cNvSpPr>
          <p:nvPr>
            <p:ph idx="1"/>
          </p:nvPr>
        </p:nvSpPr>
        <p:spPr>
          <a:xfrm>
            <a:off x="422704" y="1404810"/>
            <a:ext cx="8246043" cy="5124538"/>
          </a:xfrm>
        </p:spPr>
        <p:txBody>
          <a:bodyPr>
            <a:normAutofit/>
          </a:bodyPr>
          <a:lstStyle/>
          <a:p>
            <a:pPr algn="just">
              <a:spcBef>
                <a:spcPts val="600"/>
              </a:spcBef>
              <a:spcAft>
                <a:spcPts val="1200"/>
              </a:spcAft>
            </a:pPr>
            <a:r>
              <a:rPr lang="tr-TR" sz="2800" dirty="0" smtClean="0"/>
              <a:t>Bir hizmet sağlayıcı tarafından hizmetlerinin </a:t>
            </a:r>
            <a:r>
              <a:rPr lang="tr-TR" sz="2800" b="1" u="sng" dirty="0" smtClean="0"/>
              <a:t>abonelerine ilişkin olarak</a:t>
            </a:r>
            <a:r>
              <a:rPr lang="tr-TR" sz="2800" b="1" dirty="0" smtClean="0"/>
              <a:t> </a:t>
            </a:r>
            <a:r>
              <a:rPr lang="tr-TR" sz="2800" dirty="0" smtClean="0"/>
              <a:t>bilgisayar verileri biçiminde/başka bir biçimde tutulan </a:t>
            </a:r>
            <a:r>
              <a:rPr lang="tr-TR" sz="2800" b="1" u="sng" dirty="0" smtClean="0"/>
              <a:t>bilgiler</a:t>
            </a:r>
            <a:r>
              <a:rPr lang="tr-TR" sz="2800" dirty="0" smtClean="0"/>
              <a:t> (içerik verileri ve trafik verileri dışında)</a:t>
            </a:r>
          </a:p>
          <a:p>
            <a:pPr algn="just">
              <a:spcBef>
                <a:spcPts val="600"/>
              </a:spcBef>
              <a:spcAft>
                <a:spcPts val="1200"/>
              </a:spcAft>
            </a:pPr>
            <a:r>
              <a:rPr lang="tr-TR" sz="2800" dirty="0" smtClean="0"/>
              <a:t>Ceza soruşturmalarında </a:t>
            </a:r>
            <a:r>
              <a:rPr lang="tr-TR" sz="2800" b="1" u="sng" dirty="0" smtClean="0"/>
              <a:t>en sıklıkla aranan bilgilerdir.</a:t>
            </a:r>
          </a:p>
          <a:p>
            <a:pPr algn="just">
              <a:spcBef>
                <a:spcPts val="600"/>
              </a:spcBef>
              <a:spcAft>
                <a:spcPts val="1200"/>
              </a:spcAft>
            </a:pPr>
            <a:r>
              <a:rPr lang="tr-TR" sz="2800" dirty="0" smtClean="0"/>
              <a:t>Trafik verilerinden ve içerik verilerinden </a:t>
            </a:r>
            <a:r>
              <a:rPr lang="tr-TR" sz="2800" b="1" u="sng" dirty="0" smtClean="0"/>
              <a:t>daha az mahremdir.</a:t>
            </a:r>
          </a:p>
          <a:p>
            <a:pPr algn="just">
              <a:spcBef>
                <a:spcPts val="600"/>
              </a:spcBef>
              <a:spcAft>
                <a:spcPts val="1200"/>
              </a:spcAft>
            </a:pPr>
            <a:r>
              <a:rPr lang="tr-TR" sz="2800" dirty="0" smtClean="0"/>
              <a:t>Genelde </a:t>
            </a:r>
            <a:r>
              <a:rPr lang="tr-TR" sz="2800" b="1" u="sng" dirty="0" smtClean="0"/>
              <a:t>özel sektöre mensup hizmet sağlayıcılar tarafından tutulmakta olup</a:t>
            </a:r>
            <a:r>
              <a:rPr lang="tr-TR" sz="2800" dirty="0" smtClean="0"/>
              <a:t>, ibraz emri yoluyla elde edilir.</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9</a:t>
            </a:fld>
            <a:endParaRPr lang="en-US" dirty="0"/>
          </a:p>
        </p:txBody>
      </p:sp>
    </p:spTree>
    <p:extLst>
      <p:ext uri="{BB962C8B-B14F-4D97-AF65-F5344CB8AC3E}">
        <p14:creationId xmlns:p14="http://schemas.microsoft.com/office/powerpoint/2010/main" val="175277923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a:spLocks noGrp="1" noChangeArrowheads="1"/>
          </p:cNvSpPr>
          <p:nvPr>
            <p:ph type="body" idx="1"/>
          </p:nvPr>
        </p:nvSpPr>
        <p:spPr>
          <a:xfrm>
            <a:off x="457200" y="1950720"/>
            <a:ext cx="8229600" cy="4543743"/>
          </a:xfrm>
        </p:spPr>
        <p:txBody>
          <a:bodyPr/>
          <a:lstStyle/>
          <a:p>
            <a:pPr marL="514350" indent="-514350" algn="just" eaLnBrk="1" hangingPunct="1">
              <a:buFont typeface="+mj-lt"/>
              <a:buAutoNum type="arabicPeriod" startAt="4"/>
            </a:pPr>
            <a:r>
              <a:rPr lang="tr-TR" sz="2800" dirty="0"/>
              <a:t>Taraflardan her biri, 1. ve 2. fıkrada belirtilen tedbirlerin tatbik edilmesine olanak sağlanması amacıyla, kendi yetkili makamlarına </a:t>
            </a:r>
            <a:r>
              <a:rPr lang="tr-TR" b="1" dirty="0">
                <a:solidFill>
                  <a:srgbClr val="FF0000"/>
                </a:solidFill>
              </a:rPr>
              <a:t>bilgisayar sisteminin işleyişi veya içerisindeki bilgisayar verisinin korunması için uygulanan tedbirler hakkında bilgisi olan herhangi bir kişiden</a:t>
            </a:r>
            <a:r>
              <a:rPr lang="tr-TR" sz="2800" dirty="0"/>
              <a:t>, makul ölçüde gerekli bilgileri temin etme konusunda yetki tanınması için gerekli olabilecek yasama tedbirlerini ve diğer tedbirleri kabul edecektir</a:t>
            </a:r>
            <a:r>
              <a:rPr lang="tr-TR" sz="2800" dirty="0" smtClean="0"/>
              <a:t>.</a:t>
            </a:r>
            <a:endParaRPr lang="en-GB" sz="2800" dirty="0" smtClean="0"/>
          </a:p>
        </p:txBody>
      </p:sp>
      <p:sp>
        <p:nvSpPr>
          <p:cNvPr id="5"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err="1"/>
              <a:t>Madde</a:t>
            </a:r>
            <a:r>
              <a:rPr lang="en-GB" sz="3400" b="1" dirty="0"/>
              <a:t> 19 – </a:t>
            </a:r>
            <a:r>
              <a:rPr lang="en-GB" sz="3400" b="1" dirty="0" err="1"/>
              <a:t>Depolanmış</a:t>
            </a:r>
            <a:r>
              <a:rPr lang="en-GB" sz="3400" b="1" dirty="0"/>
              <a:t> </a:t>
            </a:r>
            <a:r>
              <a:rPr lang="en-GB" sz="3400" b="1" dirty="0" err="1"/>
              <a:t>Bilgisayar</a:t>
            </a:r>
            <a:r>
              <a:rPr lang="en-GB" sz="3400" b="1" dirty="0"/>
              <a:t> </a:t>
            </a:r>
            <a:r>
              <a:rPr lang="en-GB" sz="3400" b="1" dirty="0" err="1"/>
              <a:t>Verilerinin</a:t>
            </a:r>
            <a:r>
              <a:rPr lang="en-GB" sz="3400" b="1" dirty="0"/>
              <a:t> </a:t>
            </a:r>
            <a:r>
              <a:rPr lang="en-GB" sz="3400" b="1" dirty="0" err="1"/>
              <a:t>Aranması</a:t>
            </a:r>
            <a:r>
              <a:rPr lang="en-GB" sz="3400" b="1" dirty="0"/>
              <a:t> </a:t>
            </a:r>
            <a:r>
              <a:rPr lang="en-GB" sz="3400" b="1" dirty="0" err="1"/>
              <a:t>ve</a:t>
            </a:r>
            <a:r>
              <a:rPr lang="en-GB" sz="3400" b="1" dirty="0"/>
              <a:t> </a:t>
            </a:r>
            <a:r>
              <a:rPr lang="en-GB" sz="3400" b="1" dirty="0" err="1"/>
              <a:t>Bunlara</a:t>
            </a:r>
            <a:r>
              <a:rPr lang="en-GB" sz="3400" b="1" dirty="0"/>
              <a:t> El </a:t>
            </a:r>
            <a:r>
              <a:rPr lang="en-GB" sz="3400" b="1" dirty="0" err="1"/>
              <a:t>Konulması</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90</a:t>
            </a:fld>
            <a:endParaRPr lang="en-US" dirty="0">
              <a:solidFill>
                <a:schemeClr val="tx1"/>
              </a:solidFill>
            </a:endParaRPr>
          </a:p>
        </p:txBody>
      </p:sp>
    </p:spTree>
    <p:extLst>
      <p:ext uri="{BB962C8B-B14F-4D97-AF65-F5344CB8AC3E}">
        <p14:creationId xmlns:p14="http://schemas.microsoft.com/office/powerpoint/2010/main" val="250172412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412"/>
            <a:ext cx="8229600" cy="1143000"/>
          </a:xfrm>
        </p:spPr>
        <p:txBody>
          <a:bodyPr/>
          <a:lstStyle/>
          <a:p>
            <a:r>
              <a:rPr lang="en-US" sz="3600" b="1" dirty="0" err="1" smtClean="0"/>
              <a:t>İnsanlara</a:t>
            </a:r>
            <a:r>
              <a:rPr lang="en-US" sz="3600" b="1" dirty="0" smtClean="0"/>
              <a:t> </a:t>
            </a:r>
            <a:r>
              <a:rPr lang="en-US" sz="3600" b="1" dirty="0" err="1" smtClean="0"/>
              <a:t>verileri</a:t>
            </a:r>
            <a:r>
              <a:rPr lang="en-US" sz="3600" b="1" dirty="0" smtClean="0"/>
              <a:t> </a:t>
            </a:r>
            <a:r>
              <a:rPr lang="en-US" sz="3600" b="1" dirty="0" err="1" smtClean="0"/>
              <a:t>koruma</a:t>
            </a:r>
            <a:r>
              <a:rPr lang="en-US" sz="3600" b="1" dirty="0" smtClean="0"/>
              <a:t> </a:t>
            </a:r>
            <a:br>
              <a:rPr lang="en-US" sz="3600" b="1" dirty="0" smtClean="0"/>
            </a:br>
            <a:r>
              <a:rPr lang="en-US" sz="3600" b="1" dirty="0" err="1" smtClean="0"/>
              <a:t>talimatı</a:t>
            </a:r>
            <a:r>
              <a:rPr lang="en-US" sz="3600" b="1" dirty="0" smtClean="0"/>
              <a:t> </a:t>
            </a:r>
            <a:r>
              <a:rPr lang="en-US" sz="3600" b="1" dirty="0" err="1" smtClean="0"/>
              <a:t>verilmesi</a:t>
            </a:r>
            <a:endParaRPr lang="en-US" sz="3600" b="1" dirty="0"/>
          </a:p>
        </p:txBody>
      </p:sp>
      <p:sp>
        <p:nvSpPr>
          <p:cNvPr id="3" name="Content Placeholder 2"/>
          <p:cNvSpPr>
            <a:spLocks noGrp="1"/>
          </p:cNvSpPr>
          <p:nvPr>
            <p:ph idx="1"/>
          </p:nvPr>
        </p:nvSpPr>
        <p:spPr>
          <a:xfrm>
            <a:off x="593090" y="1352007"/>
            <a:ext cx="8051800" cy="4206241"/>
          </a:xfrm>
        </p:spPr>
        <p:txBody>
          <a:bodyPr/>
          <a:lstStyle/>
          <a:p>
            <a:pPr algn="just">
              <a:spcBef>
                <a:spcPts val="600"/>
              </a:spcBef>
              <a:spcAft>
                <a:spcPts val="1200"/>
              </a:spcAft>
            </a:pPr>
            <a:r>
              <a:rPr lang="en-US" sz="2800" dirty="0" err="1" smtClean="0"/>
              <a:t>Aramanın</a:t>
            </a:r>
            <a:r>
              <a:rPr lang="en-US" sz="2800" dirty="0" smtClean="0"/>
              <a:t> </a:t>
            </a:r>
            <a:r>
              <a:rPr lang="en-US" sz="2800" dirty="0" err="1" smtClean="0"/>
              <a:t>nasıl</a:t>
            </a:r>
            <a:r>
              <a:rPr lang="en-US" sz="2800" dirty="0" smtClean="0"/>
              <a:t> </a:t>
            </a:r>
            <a:r>
              <a:rPr lang="en-US" sz="2800" dirty="0" err="1" smtClean="0"/>
              <a:t>yapılması</a:t>
            </a:r>
            <a:r>
              <a:rPr lang="en-US" sz="2800" dirty="0" smtClean="0"/>
              <a:t> </a:t>
            </a:r>
            <a:r>
              <a:rPr lang="en-US" sz="2800" dirty="0" err="1" smtClean="0"/>
              <a:t>gerektiği</a:t>
            </a:r>
            <a:r>
              <a:rPr lang="en-US" sz="2800" dirty="0" smtClean="0"/>
              <a:t> </a:t>
            </a:r>
            <a:r>
              <a:rPr lang="en-US" sz="2800" dirty="0" err="1" smtClean="0"/>
              <a:t>konusunda</a:t>
            </a:r>
            <a:r>
              <a:rPr lang="en-US" sz="2800" dirty="0" smtClean="0"/>
              <a:t> </a:t>
            </a:r>
            <a:r>
              <a:rPr lang="en-US" sz="2800" dirty="0" err="1" smtClean="0"/>
              <a:t>teknik</a:t>
            </a:r>
            <a:r>
              <a:rPr lang="en-US" sz="2800" dirty="0" smtClean="0"/>
              <a:t> </a:t>
            </a:r>
            <a:r>
              <a:rPr lang="en-US" sz="2800" dirty="0" err="1" smtClean="0"/>
              <a:t>usullere</a:t>
            </a:r>
            <a:r>
              <a:rPr lang="en-US" sz="2800" dirty="0" smtClean="0"/>
              <a:t> </a:t>
            </a:r>
            <a:r>
              <a:rPr lang="en-US" sz="2800" dirty="0" err="1" smtClean="0"/>
              <a:t>ilişkin</a:t>
            </a:r>
            <a:r>
              <a:rPr lang="en-US" sz="2800" dirty="0" smtClean="0"/>
              <a:t> </a:t>
            </a:r>
            <a:r>
              <a:rPr lang="en-US" sz="2800" dirty="0" err="1" smtClean="0"/>
              <a:t>olarak</a:t>
            </a:r>
            <a:r>
              <a:rPr lang="en-US" sz="2800" dirty="0" smtClean="0"/>
              <a:t> </a:t>
            </a:r>
            <a:r>
              <a:rPr lang="en-US" sz="2800" dirty="0" err="1" smtClean="0"/>
              <a:t>çoğu</a:t>
            </a:r>
            <a:r>
              <a:rPr lang="en-US" sz="2800" dirty="0" smtClean="0"/>
              <a:t> zaman </a:t>
            </a:r>
            <a:r>
              <a:rPr lang="en-US" sz="2800" dirty="0" err="1" smtClean="0"/>
              <a:t>sistem</a:t>
            </a:r>
            <a:r>
              <a:rPr lang="en-US" sz="2800" dirty="0" smtClean="0"/>
              <a:t> </a:t>
            </a:r>
            <a:r>
              <a:rPr lang="en-US" sz="2800" dirty="0" err="1" smtClean="0"/>
              <a:t>yöneticilerine</a:t>
            </a:r>
            <a:r>
              <a:rPr lang="en-US" sz="2800" dirty="0" smtClean="0"/>
              <a:t> </a:t>
            </a:r>
            <a:r>
              <a:rPr lang="en-US" sz="2800" dirty="0" err="1" smtClean="0"/>
              <a:t>danışılması</a:t>
            </a:r>
            <a:r>
              <a:rPr lang="en-US" sz="2800" dirty="0" smtClean="0"/>
              <a:t> </a:t>
            </a:r>
            <a:r>
              <a:rPr lang="en-US" sz="2800" dirty="0" err="1" smtClean="0"/>
              <a:t>gerekir</a:t>
            </a:r>
            <a:r>
              <a:rPr lang="en-US" sz="2800" dirty="0" smtClean="0"/>
              <a:t>.</a:t>
            </a:r>
          </a:p>
          <a:p>
            <a:pPr algn="just">
              <a:spcBef>
                <a:spcPts val="600"/>
              </a:spcBef>
              <a:spcAft>
                <a:spcPts val="1200"/>
              </a:spcAft>
            </a:pPr>
            <a:r>
              <a:rPr lang="en-US" sz="2800" dirty="0" err="1"/>
              <a:t>A</a:t>
            </a:r>
            <a:r>
              <a:rPr lang="en-US" sz="2800" dirty="0" err="1" smtClean="0"/>
              <a:t>rama</a:t>
            </a:r>
            <a:r>
              <a:rPr lang="en-US" sz="2800" dirty="0" smtClean="0"/>
              <a:t> </a:t>
            </a:r>
            <a:r>
              <a:rPr lang="en-US" sz="2800" dirty="0" err="1" smtClean="0"/>
              <a:t>ve</a:t>
            </a:r>
            <a:r>
              <a:rPr lang="en-US" sz="2800" dirty="0" smtClean="0"/>
              <a:t> el </a:t>
            </a:r>
            <a:r>
              <a:rPr lang="en-US" sz="2800" dirty="0" err="1" smtClean="0"/>
              <a:t>koyma</a:t>
            </a:r>
            <a:r>
              <a:rPr lang="en-US" sz="2800" dirty="0" smtClean="0"/>
              <a:t> </a:t>
            </a:r>
            <a:r>
              <a:rPr lang="en-US" sz="2800" dirty="0" err="1" smtClean="0"/>
              <a:t>işlemlerinde</a:t>
            </a:r>
            <a:r>
              <a:rPr lang="en-US" sz="2800" dirty="0" smtClean="0"/>
              <a:t> </a:t>
            </a:r>
            <a:r>
              <a:rPr lang="en-US" sz="2800" dirty="0" err="1" smtClean="0"/>
              <a:t>kolluk</a:t>
            </a:r>
            <a:r>
              <a:rPr lang="en-US" sz="2800" dirty="0" smtClean="0"/>
              <a:t> </a:t>
            </a:r>
            <a:r>
              <a:rPr lang="en-US" sz="2800" dirty="0" err="1" smtClean="0"/>
              <a:t>kuvvetleriyle</a:t>
            </a:r>
            <a:r>
              <a:rPr lang="en-US" sz="2800" dirty="0" smtClean="0"/>
              <a:t> </a:t>
            </a:r>
            <a:r>
              <a:rPr lang="en-US" sz="2800" dirty="0" err="1" smtClean="0"/>
              <a:t>işbirliğinde</a:t>
            </a:r>
            <a:r>
              <a:rPr lang="en-US" sz="2800" dirty="0" smtClean="0"/>
              <a:t> </a:t>
            </a:r>
            <a:r>
              <a:rPr lang="en-US" sz="2800" dirty="0" err="1" smtClean="0"/>
              <a:t>bulunmak</a:t>
            </a:r>
            <a:r>
              <a:rPr lang="en-US" sz="2800" dirty="0" smtClean="0"/>
              <a:t> </a:t>
            </a:r>
            <a:r>
              <a:rPr lang="en-US" sz="2800" dirty="0" err="1" smtClean="0"/>
              <a:t>bakımından</a:t>
            </a:r>
            <a:r>
              <a:rPr lang="en-US" sz="2800" dirty="0" smtClean="0"/>
              <a:t> </a:t>
            </a:r>
            <a:r>
              <a:rPr lang="en-US" sz="2800" dirty="0" err="1" smtClean="0"/>
              <a:t>hukuki</a:t>
            </a:r>
            <a:r>
              <a:rPr lang="en-US" sz="2800" dirty="0" smtClean="0"/>
              <a:t> </a:t>
            </a:r>
            <a:r>
              <a:rPr lang="en-US" sz="2800" dirty="0" err="1" smtClean="0"/>
              <a:t>bir</a:t>
            </a:r>
            <a:r>
              <a:rPr lang="en-US" sz="2800" dirty="0" smtClean="0"/>
              <a:t> </a:t>
            </a:r>
            <a:r>
              <a:rPr lang="en-US" sz="2800" dirty="0" err="1" smtClean="0"/>
              <a:t>dayanak</a:t>
            </a:r>
            <a:r>
              <a:rPr lang="en-US" sz="2800" dirty="0" smtClean="0"/>
              <a:t> </a:t>
            </a:r>
            <a:r>
              <a:rPr lang="en-US" sz="2800" dirty="0" err="1" smtClean="0"/>
              <a:t>sağlayarak</a:t>
            </a:r>
            <a:r>
              <a:rPr lang="en-US" sz="2800" dirty="0" smtClean="0"/>
              <a:t> </a:t>
            </a:r>
            <a:r>
              <a:rPr lang="en-US" sz="2800" dirty="0" err="1" smtClean="0"/>
              <a:t>yasal</a:t>
            </a:r>
            <a:r>
              <a:rPr lang="en-US" sz="2800" dirty="0" smtClean="0"/>
              <a:t> </a:t>
            </a:r>
            <a:r>
              <a:rPr lang="en-US" sz="2800" dirty="0" err="1" smtClean="0"/>
              <a:t>şirketlerin</a:t>
            </a:r>
            <a:r>
              <a:rPr lang="en-US" sz="2800" dirty="0" smtClean="0"/>
              <a:t> </a:t>
            </a:r>
            <a:r>
              <a:rPr lang="en-US" sz="2800" dirty="0" err="1" smtClean="0"/>
              <a:t>ekonomik</a:t>
            </a:r>
            <a:r>
              <a:rPr lang="en-US" sz="2800" dirty="0" smtClean="0"/>
              <a:t> </a:t>
            </a:r>
            <a:r>
              <a:rPr lang="en-US" sz="2800" dirty="0" err="1" smtClean="0"/>
              <a:t>külfete</a:t>
            </a:r>
            <a:r>
              <a:rPr lang="en-US" sz="2800" dirty="0" smtClean="0"/>
              <a:t> </a:t>
            </a:r>
            <a:r>
              <a:rPr lang="en-US" sz="2800" dirty="0" err="1" smtClean="0"/>
              <a:t>girmesini</a:t>
            </a:r>
            <a:r>
              <a:rPr lang="en-US" sz="2800" dirty="0" smtClean="0"/>
              <a:t> </a:t>
            </a:r>
            <a:r>
              <a:rPr lang="en-US" sz="2800" dirty="0" err="1" smtClean="0"/>
              <a:t>engeller</a:t>
            </a:r>
            <a:r>
              <a:rPr lang="en-US" sz="2800" dirty="0" smtClean="0"/>
              <a:t>.</a:t>
            </a:r>
          </a:p>
          <a:p>
            <a:pPr algn="just">
              <a:spcBef>
                <a:spcPts val="600"/>
              </a:spcBef>
              <a:spcAft>
                <a:spcPts val="1200"/>
              </a:spcAft>
            </a:pPr>
            <a:r>
              <a:rPr lang="en-US" sz="2800" dirty="0" err="1" smtClean="0"/>
              <a:t>Verimliliği</a:t>
            </a:r>
            <a:r>
              <a:rPr lang="en-US" sz="2800" dirty="0" smtClean="0"/>
              <a:t> </a:t>
            </a:r>
            <a:r>
              <a:rPr lang="en-US" sz="2800" dirty="0" err="1" smtClean="0"/>
              <a:t>arttırır</a:t>
            </a:r>
            <a:r>
              <a:rPr lang="en-US" sz="2800" dirty="0" smtClean="0"/>
              <a:t> </a:t>
            </a:r>
            <a:r>
              <a:rPr lang="en-US" sz="2800" dirty="0" err="1" smtClean="0"/>
              <a:t>ve</a:t>
            </a:r>
            <a:r>
              <a:rPr lang="en-US" sz="2800" dirty="0" smtClean="0"/>
              <a:t> </a:t>
            </a:r>
            <a:r>
              <a:rPr lang="en-US" sz="2800" dirty="0" err="1" smtClean="0"/>
              <a:t>tedbirin</a:t>
            </a:r>
            <a:r>
              <a:rPr lang="en-US" sz="2800" dirty="0" smtClean="0"/>
              <a:t> </a:t>
            </a:r>
            <a:r>
              <a:rPr lang="en-US" sz="2800" dirty="0" err="1" smtClean="0"/>
              <a:t>maliyetini</a:t>
            </a:r>
            <a:r>
              <a:rPr lang="en-US" sz="2800" dirty="0" smtClean="0"/>
              <a:t> </a:t>
            </a:r>
            <a:r>
              <a:rPr lang="en-US" sz="2800" dirty="0" err="1" smtClean="0"/>
              <a:t>daha</a:t>
            </a:r>
            <a:r>
              <a:rPr lang="en-US" sz="2800" dirty="0" smtClean="0"/>
              <a:t> </a:t>
            </a:r>
            <a:r>
              <a:rPr lang="en-US" sz="2800" dirty="0" err="1" smtClean="0"/>
              <a:t>uygun</a:t>
            </a:r>
            <a:r>
              <a:rPr lang="en-US" sz="2800" dirty="0" smtClean="0"/>
              <a:t> hale </a:t>
            </a:r>
            <a:r>
              <a:rPr lang="en-US" sz="2800" dirty="0" err="1" smtClean="0"/>
              <a:t>getirir</a:t>
            </a:r>
            <a:r>
              <a:rPr lang="en-US" sz="2800" dirty="0" smtClean="0"/>
              <a:t>.</a:t>
            </a:r>
          </a:p>
          <a:p>
            <a:pPr algn="just">
              <a:spcBef>
                <a:spcPts val="600"/>
              </a:spcBef>
              <a:spcAft>
                <a:spcPts val="1200"/>
              </a:spcAft>
            </a:pPr>
            <a:r>
              <a:rPr lang="en-US" sz="2800" dirty="0" err="1" smtClean="0"/>
              <a:t>Tedbirler</a:t>
            </a:r>
            <a:r>
              <a:rPr lang="en-US" sz="2800" dirty="0" smtClean="0"/>
              <a:t> </a:t>
            </a:r>
            <a:r>
              <a:rPr lang="en-US" sz="2800" dirty="0" err="1" smtClean="0"/>
              <a:t>makul</a:t>
            </a:r>
            <a:r>
              <a:rPr lang="en-US" sz="2800" dirty="0" smtClean="0"/>
              <a:t> </a:t>
            </a:r>
            <a:r>
              <a:rPr lang="en-US" sz="2800" dirty="0" err="1" smtClean="0"/>
              <a:t>olmalı</a:t>
            </a:r>
            <a:r>
              <a:rPr lang="en-US" sz="2800" dirty="0" smtClean="0"/>
              <a:t> </a:t>
            </a:r>
            <a:r>
              <a:rPr lang="en-US" sz="2800" dirty="0" err="1" smtClean="0"/>
              <a:t>ve</a:t>
            </a:r>
            <a:r>
              <a:rPr lang="en-US" sz="2800" dirty="0" smtClean="0"/>
              <a:t> </a:t>
            </a:r>
            <a:r>
              <a:rPr lang="en-US" sz="2800" dirty="0" err="1" smtClean="0"/>
              <a:t>özel</a:t>
            </a:r>
            <a:r>
              <a:rPr lang="en-US" sz="2800" dirty="0" smtClean="0"/>
              <a:t> </a:t>
            </a:r>
            <a:r>
              <a:rPr lang="en-US" sz="2800" dirty="0" err="1" smtClean="0"/>
              <a:t>hayatın</a:t>
            </a:r>
            <a:r>
              <a:rPr lang="en-US" sz="2800" dirty="0" smtClean="0"/>
              <a:t> </a:t>
            </a:r>
            <a:r>
              <a:rPr lang="en-US" sz="2800" dirty="0" err="1" smtClean="0"/>
              <a:t>gizliliğini</a:t>
            </a:r>
            <a:r>
              <a:rPr lang="en-US" sz="2800" dirty="0" smtClean="0"/>
              <a:t> </a:t>
            </a:r>
            <a:r>
              <a:rPr lang="en-US" sz="2800" dirty="0" err="1" smtClean="0"/>
              <a:t>makul</a:t>
            </a:r>
            <a:r>
              <a:rPr lang="en-US" sz="2800" dirty="0" smtClean="0"/>
              <a:t> </a:t>
            </a:r>
            <a:r>
              <a:rPr lang="en-US" sz="2800" dirty="0" err="1" smtClean="0"/>
              <a:t>olmayacak</a:t>
            </a:r>
            <a:r>
              <a:rPr lang="en-US" sz="2800" dirty="0" smtClean="0"/>
              <a:t> </a:t>
            </a:r>
            <a:r>
              <a:rPr lang="en-US" sz="2800" dirty="0" err="1" smtClean="0"/>
              <a:t>şekilde</a:t>
            </a:r>
            <a:r>
              <a:rPr lang="en-US" sz="2800" dirty="0" smtClean="0"/>
              <a:t> </a:t>
            </a:r>
            <a:r>
              <a:rPr lang="en-US" sz="2800" dirty="0" err="1" smtClean="0"/>
              <a:t>tehdit</a:t>
            </a:r>
            <a:r>
              <a:rPr lang="en-US" sz="2800" dirty="0" smtClean="0"/>
              <a:t> </a:t>
            </a:r>
            <a:r>
              <a:rPr lang="en-US" sz="2800" dirty="0" err="1" smtClean="0"/>
              <a:t>etmemelidir</a:t>
            </a:r>
            <a:r>
              <a:rPr lang="en-US" sz="2800" dirty="0" smtClean="0"/>
              <a: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91</a:t>
            </a:fld>
            <a:endParaRPr lang="en-US" dirty="0">
              <a:solidFill>
                <a:schemeClr val="tx1"/>
              </a:solidFill>
            </a:endParaRPr>
          </a:p>
        </p:txBody>
      </p:sp>
    </p:spTree>
    <p:extLst>
      <p:ext uri="{BB962C8B-B14F-4D97-AF65-F5344CB8AC3E}">
        <p14:creationId xmlns:p14="http://schemas.microsoft.com/office/powerpoint/2010/main" val="306118630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92</a:t>
            </a:fld>
            <a:endParaRPr lang="en-US" dirty="0"/>
          </a:p>
        </p:txBody>
      </p:sp>
      <p:sp>
        <p:nvSpPr>
          <p:cNvPr id="5" name="Rectangle 3"/>
          <p:cNvSpPr txBox="1">
            <a:spLocks/>
          </p:cNvSpPr>
          <p:nvPr/>
        </p:nvSpPr>
        <p:spPr bwMode="auto">
          <a:xfrm>
            <a:off x="348344" y="899160"/>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sz="2800" b="1" i="1" dirty="0" err="1" smtClean="0">
                <a:ea typeface="ＭＳ Ｐゴシック" pitchFamily="34" charset="-128"/>
              </a:rPr>
              <a:t>Trafik</a:t>
            </a:r>
            <a:r>
              <a:rPr lang="en-GB" altLang="x-none" sz="2800" b="1" i="1" dirty="0" smtClean="0">
                <a:ea typeface="ＭＳ Ｐゴシック" pitchFamily="34" charset="-128"/>
              </a:rPr>
              <a:t> </a:t>
            </a:r>
            <a:r>
              <a:rPr lang="en-GB" altLang="x-none" sz="2800" b="1" i="1" dirty="0" err="1" smtClean="0">
                <a:ea typeface="ＭＳ Ｐゴシック" pitchFamily="34" charset="-128"/>
              </a:rPr>
              <a:t>Verilerinin</a:t>
            </a:r>
            <a:r>
              <a:rPr lang="en-GB" altLang="x-none" sz="2800" b="1" i="1" dirty="0" smtClean="0">
                <a:ea typeface="ＭＳ Ｐゴシック" pitchFamily="34" charset="-128"/>
              </a:rPr>
              <a:t> </a:t>
            </a:r>
            <a:r>
              <a:rPr lang="en-GB" altLang="x-none" sz="2800" b="1" i="1" dirty="0" err="1" smtClean="0">
                <a:ea typeface="ＭＳ Ｐゴシック" pitchFamily="34" charset="-128"/>
              </a:rPr>
              <a:t>Gerçek</a:t>
            </a:r>
            <a:r>
              <a:rPr lang="en-GB" altLang="x-none" sz="2800" b="1" i="1" dirty="0" smtClean="0">
                <a:ea typeface="ＭＳ Ｐゴシック" pitchFamily="34" charset="-128"/>
              </a:rPr>
              <a:t> </a:t>
            </a:r>
            <a:r>
              <a:rPr lang="en-GB" altLang="x-none" sz="2800" b="1" i="1" dirty="0" err="1" smtClean="0">
                <a:ea typeface="ＭＳ Ｐゴシック" pitchFamily="34" charset="-128"/>
              </a:rPr>
              <a:t>Zamanlı</a:t>
            </a:r>
            <a:r>
              <a:rPr lang="en-GB" altLang="x-none" sz="2800" b="1" i="1" dirty="0" smtClean="0">
                <a:ea typeface="ＭＳ Ｐゴシック" pitchFamily="34" charset="-128"/>
              </a:rPr>
              <a:t> </a:t>
            </a:r>
            <a:r>
              <a:rPr lang="en-GB" altLang="x-none" sz="2800" b="1" i="1" dirty="0" err="1" smtClean="0">
                <a:ea typeface="ＭＳ Ｐゴシック" pitchFamily="34" charset="-128"/>
              </a:rPr>
              <a:t>Toplanması</a:t>
            </a:r>
            <a:endParaRPr lang="en-GB" altLang="x-none"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a:t>
            </a:r>
            <a:r>
              <a:rPr lang="en-GB" altLang="x-none" sz="2800" b="1" i="1" dirty="0" err="1" smtClean="0">
                <a:ea typeface="ＭＳ Ｐゴシック" pitchFamily="34" charset="-128"/>
              </a:rPr>
              <a:t>Madde</a:t>
            </a:r>
            <a:r>
              <a:rPr lang="en-GB" altLang="x-none" sz="2800" b="1" i="1" dirty="0" smtClean="0">
                <a:ea typeface="ＭＳ Ｐゴシック" pitchFamily="34" charset="-128"/>
              </a:rPr>
              <a:t> 20 – </a:t>
            </a:r>
            <a:r>
              <a:rPr lang="en-GB" altLang="x-none" sz="2800" b="1" i="1" dirty="0" err="1" smtClean="0">
                <a:ea typeface="ＭＳ Ｐゴシック" pitchFamily="34" charset="-128"/>
              </a:rPr>
              <a:t>Budapeşte</a:t>
            </a:r>
            <a:r>
              <a:rPr lang="en-GB" altLang="x-none" sz="2800" b="1" i="1" dirty="0" smtClean="0">
                <a:ea typeface="ＭＳ Ｐゴシック" pitchFamily="34" charset="-128"/>
              </a:rPr>
              <a:t> </a:t>
            </a:r>
            <a:r>
              <a:rPr lang="en-GB" altLang="x-none" sz="2800" b="1" i="1" dirty="0" err="1" smtClean="0">
                <a:ea typeface="ＭＳ Ｐゴシック" pitchFamily="34" charset="-128"/>
              </a:rPr>
              <a:t>Sözleşmesi</a:t>
            </a:r>
            <a:r>
              <a:rPr lang="en-GB" altLang="x-none" sz="2800" b="1" i="1" dirty="0" smtClean="0">
                <a:ea typeface="ＭＳ Ｐゴシック" pitchFamily="34" charset="-128"/>
              </a:rPr>
              <a:t>)</a:t>
            </a:r>
          </a:p>
          <a:p>
            <a:pPr marL="0" indent="0" algn="ctr" eaLnBrk="1" hangingPunct="1">
              <a:lnSpc>
                <a:spcPct val="80000"/>
              </a:lnSpc>
              <a:spcBef>
                <a:spcPts val="600"/>
              </a:spcBef>
              <a:spcAft>
                <a:spcPts val="1200"/>
              </a:spcAft>
              <a:buFont typeface="Arial" pitchFamily="34" charset="0"/>
              <a:buNone/>
              <a:defRPr/>
            </a:pPr>
            <a:endParaRPr lang="en-GB" altLang="x-none" sz="2800" b="1" i="1" dirty="0" smtClean="0">
              <a:ea typeface="ＭＳ Ｐゴシック" pitchFamily="34" charset="-128"/>
            </a:endParaRPr>
          </a:p>
          <a:p>
            <a:pPr algn="ctr" eaLnBrk="1" hangingPunct="1">
              <a:lnSpc>
                <a:spcPct val="80000"/>
              </a:lnSpc>
              <a:spcBef>
                <a:spcPts val="600"/>
              </a:spcBef>
              <a:spcAft>
                <a:spcPts val="1200"/>
              </a:spcAft>
              <a:defRPr/>
            </a:pPr>
            <a:r>
              <a:rPr lang="en-GB" altLang="x-none" sz="2800" i="1" dirty="0" err="1" smtClean="0">
                <a:ea typeface="ＭＳ Ｐゴシック" pitchFamily="34" charset="-128"/>
              </a:rPr>
              <a:t>Canlı</a:t>
            </a:r>
            <a:r>
              <a:rPr lang="en-GB" altLang="x-none" sz="2800" i="1" dirty="0" smtClean="0">
                <a:ea typeface="ＭＳ Ｐゴシック" pitchFamily="34" charset="-128"/>
              </a:rPr>
              <a:t> </a:t>
            </a:r>
            <a:r>
              <a:rPr lang="en-GB" altLang="x-none" sz="2800" i="1" dirty="0" err="1" smtClean="0">
                <a:ea typeface="ＭＳ Ｐゴシック" pitchFamily="34" charset="-128"/>
              </a:rPr>
              <a:t>soruşturmalara</a:t>
            </a:r>
            <a:r>
              <a:rPr lang="en-GB" altLang="x-none" sz="2800" i="1" dirty="0" smtClean="0">
                <a:ea typeface="ＭＳ Ｐゴシック" pitchFamily="34" charset="-128"/>
              </a:rPr>
              <a:t> </a:t>
            </a:r>
            <a:r>
              <a:rPr lang="en-GB" altLang="x-none" sz="2800" i="1" dirty="0" err="1" smtClean="0">
                <a:ea typeface="ＭＳ Ｐゴシック" pitchFamily="34" charset="-128"/>
              </a:rPr>
              <a:t>imkân</a:t>
            </a:r>
            <a:r>
              <a:rPr lang="en-GB" altLang="x-none" sz="2800" i="1" dirty="0" smtClean="0">
                <a:ea typeface="ＭＳ Ｐゴシック" pitchFamily="34" charset="-128"/>
              </a:rPr>
              <a:t> </a:t>
            </a:r>
            <a:r>
              <a:rPr lang="en-GB" altLang="x-none" sz="2800" i="1" dirty="0" err="1" smtClean="0">
                <a:ea typeface="ＭＳ Ｐゴシック" pitchFamily="34" charset="-128"/>
              </a:rPr>
              <a:t>sağlar</a:t>
            </a:r>
            <a:r>
              <a:rPr lang="en-GB" altLang="x-none" sz="2800" i="1" dirty="0" smtClean="0">
                <a:ea typeface="ＭＳ Ｐゴシック" pitchFamily="34" charset="-128"/>
              </a:rPr>
              <a:t>.</a:t>
            </a:r>
          </a:p>
          <a:p>
            <a:pPr algn="ctr" eaLnBrk="1" hangingPunct="1">
              <a:lnSpc>
                <a:spcPct val="80000"/>
              </a:lnSpc>
              <a:spcBef>
                <a:spcPts val="600"/>
              </a:spcBef>
              <a:spcAft>
                <a:spcPts val="1200"/>
              </a:spcAft>
              <a:defRPr/>
            </a:pPr>
            <a:r>
              <a:rPr lang="en-GB" altLang="x-none" sz="2800" i="1" dirty="0" err="1" smtClean="0">
                <a:ea typeface="ＭＳ Ｐゴシック" pitchFamily="34" charset="-128"/>
              </a:rPr>
              <a:t>Müdahaleci</a:t>
            </a:r>
            <a:r>
              <a:rPr lang="en-GB" altLang="x-none" sz="2800" i="1" dirty="0" smtClean="0">
                <a:ea typeface="ＭＳ Ｐゴシック" pitchFamily="34" charset="-128"/>
              </a:rPr>
              <a:t> </a:t>
            </a:r>
            <a:r>
              <a:rPr lang="en-GB" altLang="x-none" sz="2800" i="1" dirty="0" err="1" smtClean="0">
                <a:ea typeface="ＭＳ Ｐゴシック" pitchFamily="34" charset="-128"/>
              </a:rPr>
              <a:t>tedbir</a:t>
            </a:r>
            <a:r>
              <a:rPr lang="en-GB" altLang="x-none" sz="2800" i="1" dirty="0" smtClean="0">
                <a:ea typeface="ＭＳ Ｐゴシック" pitchFamily="34" charset="-128"/>
              </a:rPr>
              <a:t>, </a:t>
            </a:r>
            <a:r>
              <a:rPr lang="en-GB" altLang="x-none" sz="2800" i="1" dirty="0" err="1" smtClean="0">
                <a:ea typeface="ＭＳ Ｐゴシック" pitchFamily="34" charset="-128"/>
              </a:rPr>
              <a:t>uygun</a:t>
            </a:r>
            <a:r>
              <a:rPr lang="en-GB" altLang="x-none" sz="2800" i="1" dirty="0" smtClean="0">
                <a:ea typeface="ＭＳ Ｐゴシック" pitchFamily="34" charset="-128"/>
              </a:rPr>
              <a:t> </a:t>
            </a:r>
            <a:r>
              <a:rPr lang="en-GB" altLang="x-none" sz="2800" i="1" dirty="0" err="1" smtClean="0">
                <a:ea typeface="ＭＳ Ｐゴシック" pitchFamily="34" charset="-128"/>
              </a:rPr>
              <a:t>mevzuat</a:t>
            </a:r>
            <a:r>
              <a:rPr lang="en-GB" altLang="x-none" sz="2800" i="1" dirty="0" smtClean="0">
                <a:ea typeface="ＭＳ Ｐゴシック" pitchFamily="34" charset="-128"/>
              </a:rPr>
              <a:t> </a:t>
            </a:r>
            <a:r>
              <a:rPr lang="en-GB" altLang="x-none" sz="2800" i="1" dirty="0" err="1" smtClean="0">
                <a:ea typeface="ＭＳ Ｐゴシック" pitchFamily="34" charset="-128"/>
              </a:rPr>
              <a:t>gerektirir</a:t>
            </a:r>
            <a:r>
              <a:rPr lang="en-GB" altLang="x-none" sz="2800" i="1" dirty="0" smtClean="0">
                <a:ea typeface="ＭＳ Ｐゴシック" pitchFamily="34" charset="-128"/>
              </a:rPr>
              <a:t>.</a:t>
            </a:r>
          </a:p>
          <a:p>
            <a:pPr algn="ctr" eaLnBrk="1" hangingPunct="1">
              <a:lnSpc>
                <a:spcPct val="80000"/>
              </a:lnSpc>
              <a:spcBef>
                <a:spcPts val="600"/>
              </a:spcBef>
              <a:spcAft>
                <a:spcPts val="1200"/>
              </a:spcAft>
              <a:defRPr/>
            </a:pPr>
            <a:r>
              <a:rPr lang="en-GB" altLang="x-none" sz="2800" i="1" dirty="0" err="1" smtClean="0">
                <a:ea typeface="ＭＳ Ｐゴシック" pitchFamily="34" charset="-128"/>
              </a:rPr>
              <a:t>Kolluk</a:t>
            </a:r>
            <a:r>
              <a:rPr lang="en-GB" altLang="x-none" sz="2800" i="1" dirty="0" smtClean="0">
                <a:ea typeface="ＭＳ Ｐゴシック" pitchFamily="34" charset="-128"/>
              </a:rPr>
              <a:t> </a:t>
            </a:r>
            <a:r>
              <a:rPr lang="en-GB" altLang="x-none" sz="2800" i="1" dirty="0" err="1" smtClean="0">
                <a:ea typeface="ＭＳ Ｐゴシック" pitchFamily="34" charset="-128"/>
              </a:rPr>
              <a:t>makamları</a:t>
            </a:r>
            <a:r>
              <a:rPr lang="en-GB" altLang="x-none" sz="2800" i="1" dirty="0" smtClean="0">
                <a:ea typeface="ＭＳ Ｐゴシック" pitchFamily="34" charset="-128"/>
              </a:rPr>
              <a:t> </a:t>
            </a:r>
            <a:r>
              <a:rPr lang="en-GB" altLang="x-none" sz="2800" i="1" dirty="0" err="1" smtClean="0">
                <a:ea typeface="ＭＳ Ｐゴシック" pitchFamily="34" charset="-128"/>
              </a:rPr>
              <a:t>teknik</a:t>
            </a:r>
            <a:r>
              <a:rPr lang="en-GB" altLang="x-none" sz="2800" i="1" dirty="0" smtClean="0">
                <a:ea typeface="ＭＳ Ｐゴシック" pitchFamily="34" charset="-128"/>
              </a:rPr>
              <a:t> </a:t>
            </a:r>
            <a:r>
              <a:rPr lang="en-GB" altLang="x-none" sz="2800" i="1" dirty="0" err="1" smtClean="0">
                <a:ea typeface="ＭＳ Ｐゴシック" pitchFamily="34" charset="-128"/>
              </a:rPr>
              <a:t>yöntemlerle</a:t>
            </a:r>
            <a:r>
              <a:rPr lang="en-GB" altLang="x-none" sz="2800" i="1" dirty="0" smtClean="0">
                <a:ea typeface="ＭＳ Ｐゴシック" pitchFamily="34" charset="-128"/>
              </a:rPr>
              <a:t> </a:t>
            </a:r>
            <a:r>
              <a:rPr lang="en-GB" altLang="x-none" sz="2800" i="1" dirty="0" err="1" smtClean="0">
                <a:ea typeface="ＭＳ Ｐゴシック" pitchFamily="34" charset="-128"/>
              </a:rPr>
              <a:t>verileri</a:t>
            </a:r>
            <a:r>
              <a:rPr lang="en-GB" altLang="x-none" sz="2800" i="1" dirty="0" smtClean="0">
                <a:ea typeface="ＭＳ Ｐゴシック" pitchFamily="34" charset="-128"/>
              </a:rPr>
              <a:t> </a:t>
            </a:r>
            <a:r>
              <a:rPr lang="en-GB" altLang="x-none" sz="2800" i="1" dirty="0" err="1" smtClean="0">
                <a:ea typeface="ＭＳ Ｐゴシック" pitchFamily="34" charset="-128"/>
              </a:rPr>
              <a:t>gerçek</a:t>
            </a:r>
            <a:r>
              <a:rPr lang="en-GB" altLang="x-none" sz="2800" i="1" dirty="0" smtClean="0">
                <a:ea typeface="ＭＳ Ｐゴシック" pitchFamily="34" charset="-128"/>
              </a:rPr>
              <a:t> </a:t>
            </a:r>
            <a:r>
              <a:rPr lang="en-GB" altLang="x-none" sz="2800" i="1" dirty="0" err="1" smtClean="0">
                <a:ea typeface="ＭＳ Ｐゴシック" pitchFamily="34" charset="-128"/>
              </a:rPr>
              <a:t>zamanlı</a:t>
            </a:r>
            <a:r>
              <a:rPr lang="en-GB" altLang="x-none" sz="2800" i="1" dirty="0" smtClean="0">
                <a:ea typeface="ＭＳ Ｐゴシック" pitchFamily="34" charset="-128"/>
              </a:rPr>
              <a:t> </a:t>
            </a:r>
            <a:r>
              <a:rPr lang="en-GB" altLang="x-none" sz="2800" i="1" dirty="0" err="1" smtClean="0">
                <a:ea typeface="ＭＳ Ｐゴシック" pitchFamily="34" charset="-128"/>
              </a:rPr>
              <a:t>olarak</a:t>
            </a:r>
            <a:r>
              <a:rPr lang="en-GB" altLang="x-none" sz="2800" i="1" dirty="0" smtClean="0">
                <a:ea typeface="ＭＳ Ｐゴシック" pitchFamily="34" charset="-128"/>
              </a:rPr>
              <a:t> </a:t>
            </a:r>
            <a:r>
              <a:rPr lang="en-GB" altLang="x-none" sz="2800" i="1" dirty="0" err="1" smtClean="0">
                <a:ea typeface="ＭＳ Ｐゴシック" pitchFamily="34" charset="-128"/>
              </a:rPr>
              <a:t>toplar</a:t>
            </a:r>
            <a:r>
              <a:rPr lang="en-GB" altLang="x-none" sz="2800" i="1" dirty="0" smtClean="0">
                <a:ea typeface="ＭＳ Ｐゴシック" pitchFamily="34" charset="-128"/>
              </a:rPr>
              <a:t> </a:t>
            </a:r>
            <a:r>
              <a:rPr lang="en-GB" altLang="x-none" sz="2800" i="1" dirty="0" err="1" smtClean="0">
                <a:ea typeface="ＭＳ Ｐゴシック" pitchFamily="34" charset="-128"/>
              </a:rPr>
              <a:t>veya</a:t>
            </a:r>
            <a:r>
              <a:rPr lang="en-GB" altLang="x-none" sz="2800" i="1" dirty="0" smtClean="0">
                <a:ea typeface="ＭＳ Ｐゴシック" pitchFamily="34" charset="-128"/>
              </a:rPr>
              <a:t> </a:t>
            </a:r>
            <a:r>
              <a:rPr lang="en-GB" altLang="x-none" sz="2800" i="1" dirty="0" err="1" smtClean="0">
                <a:ea typeface="ＭＳ Ｐゴシック" pitchFamily="34" charset="-128"/>
              </a:rPr>
              <a:t>kaydeder</a:t>
            </a:r>
            <a:r>
              <a:rPr lang="en-GB" altLang="x-none" sz="2800" i="1" dirty="0" smtClean="0">
                <a:ea typeface="ＭＳ Ｐゴシック" pitchFamily="34" charset="-128"/>
              </a:rPr>
              <a:t>, </a:t>
            </a:r>
            <a:r>
              <a:rPr lang="en-GB" altLang="x-none" sz="2800" i="1" dirty="0" err="1" smtClean="0">
                <a:ea typeface="ＭＳ Ｐゴシック" pitchFamily="34" charset="-128"/>
              </a:rPr>
              <a:t>ve</a:t>
            </a:r>
            <a:endParaRPr lang="en-GB" altLang="x-none" sz="2800" i="1" dirty="0" smtClean="0">
              <a:ea typeface="ＭＳ Ｐゴシック" pitchFamily="34" charset="-128"/>
            </a:endParaRPr>
          </a:p>
          <a:p>
            <a:pPr algn="ctr" eaLnBrk="1" hangingPunct="1">
              <a:lnSpc>
                <a:spcPct val="80000"/>
              </a:lnSpc>
              <a:spcBef>
                <a:spcPts val="600"/>
              </a:spcBef>
              <a:spcAft>
                <a:spcPts val="1200"/>
              </a:spcAft>
              <a:defRPr/>
            </a:pPr>
            <a:r>
              <a:rPr lang="en-GB" altLang="x-none" sz="2800" i="1" dirty="0" err="1" smtClean="0">
                <a:ea typeface="ＭＳ Ｐゴシック" pitchFamily="34" charset="-128"/>
              </a:rPr>
              <a:t>Hizmet</a:t>
            </a:r>
            <a:r>
              <a:rPr lang="en-GB" altLang="x-none" sz="2800" i="1" dirty="0" smtClean="0">
                <a:ea typeface="ＭＳ Ｐゴシック" pitchFamily="34" charset="-128"/>
              </a:rPr>
              <a:t> </a:t>
            </a:r>
            <a:r>
              <a:rPr lang="en-GB" altLang="x-none" sz="2800" i="1" dirty="0" err="1" smtClean="0">
                <a:ea typeface="ＭＳ Ｐゴシック" pitchFamily="34" charset="-128"/>
              </a:rPr>
              <a:t>sağlayıcıların</a:t>
            </a:r>
            <a:r>
              <a:rPr lang="en-GB" altLang="x-none" sz="2800" i="1" dirty="0" smtClean="0">
                <a:ea typeface="ＭＳ Ｐゴシック" pitchFamily="34" charset="-128"/>
              </a:rPr>
              <a:t> </a:t>
            </a:r>
            <a:r>
              <a:rPr lang="en-GB" altLang="x-none" sz="2800" i="1" dirty="0" err="1" smtClean="0">
                <a:ea typeface="ＭＳ Ｐゴシック" pitchFamily="34" charset="-128"/>
              </a:rPr>
              <a:t>müşterilerinden</a:t>
            </a:r>
            <a:r>
              <a:rPr lang="en-GB" altLang="x-none" sz="2800" i="1" dirty="0" smtClean="0">
                <a:ea typeface="ＭＳ Ｐゴシック" pitchFamily="34" charset="-128"/>
              </a:rPr>
              <a:t> </a:t>
            </a:r>
            <a:r>
              <a:rPr lang="en-GB" altLang="x-none" sz="2800" i="1" dirty="0" err="1" smtClean="0">
                <a:ea typeface="ＭＳ Ｐゴシック" pitchFamily="34" charset="-128"/>
              </a:rPr>
              <a:t>gerçek</a:t>
            </a:r>
            <a:r>
              <a:rPr lang="en-GB" altLang="x-none" sz="2800" i="1" dirty="0" smtClean="0">
                <a:ea typeface="ＭＳ Ｐゴシック" pitchFamily="34" charset="-128"/>
              </a:rPr>
              <a:t> </a:t>
            </a:r>
            <a:r>
              <a:rPr lang="en-GB" altLang="x-none" sz="2800" i="1" dirty="0" err="1" smtClean="0">
                <a:ea typeface="ＭＳ Ｐゴシック" pitchFamily="34" charset="-128"/>
              </a:rPr>
              <a:t>zamanlı</a:t>
            </a:r>
            <a:r>
              <a:rPr lang="en-GB" altLang="x-none" sz="2800" i="1" dirty="0" smtClean="0">
                <a:ea typeface="ＭＳ Ｐゴシック" pitchFamily="34" charset="-128"/>
              </a:rPr>
              <a:t> </a:t>
            </a:r>
            <a:r>
              <a:rPr lang="en-GB" altLang="x-none" sz="2800" i="1" dirty="0" err="1" smtClean="0">
                <a:ea typeface="ＭＳ Ｐゴシック" pitchFamily="34" charset="-128"/>
              </a:rPr>
              <a:t>veri</a:t>
            </a:r>
            <a:r>
              <a:rPr lang="en-GB" altLang="x-none" sz="2800" i="1" dirty="0" smtClean="0">
                <a:ea typeface="ＭＳ Ｐゴシック" pitchFamily="34" charset="-128"/>
              </a:rPr>
              <a:t> </a:t>
            </a:r>
            <a:r>
              <a:rPr lang="en-GB" altLang="x-none" sz="2800" i="1" dirty="0" err="1" smtClean="0">
                <a:ea typeface="ＭＳ Ｐゴシック" pitchFamily="34" charset="-128"/>
              </a:rPr>
              <a:t>toplamaya</a:t>
            </a:r>
            <a:r>
              <a:rPr lang="en-GB" altLang="x-none" sz="2800" i="1" dirty="0" smtClean="0">
                <a:ea typeface="ＭＳ Ｐゴシック" pitchFamily="34" charset="-128"/>
              </a:rPr>
              <a:t> </a:t>
            </a:r>
            <a:r>
              <a:rPr lang="en-GB" altLang="x-none" sz="2800" i="1" dirty="0" err="1" smtClean="0">
                <a:ea typeface="ＭＳ Ｐゴシック" pitchFamily="34" charset="-128"/>
              </a:rPr>
              <a:t>ve</a:t>
            </a:r>
            <a:r>
              <a:rPr lang="en-GB" altLang="x-none" sz="2800" i="1" dirty="0" smtClean="0">
                <a:ea typeface="ＭＳ Ｐゴシック" pitchFamily="34" charset="-128"/>
              </a:rPr>
              <a:t> </a:t>
            </a:r>
            <a:r>
              <a:rPr lang="en-GB" altLang="x-none" sz="2800" i="1" dirty="0" err="1" smtClean="0">
                <a:ea typeface="ＭＳ Ｐゴシック" pitchFamily="34" charset="-128"/>
              </a:rPr>
              <a:t>kaydetmeye</a:t>
            </a:r>
            <a:r>
              <a:rPr lang="en-GB" altLang="x-none" sz="2800" i="1" dirty="0" smtClean="0">
                <a:ea typeface="ＭＳ Ｐゴシック" pitchFamily="34" charset="-128"/>
              </a:rPr>
              <a:t> </a:t>
            </a:r>
            <a:r>
              <a:rPr lang="en-GB" altLang="x-none" sz="2800" i="1" dirty="0" err="1" smtClean="0">
                <a:ea typeface="ＭＳ Ｐゴシック" pitchFamily="34" charset="-128"/>
              </a:rPr>
              <a:t>zorunlu</a:t>
            </a:r>
            <a:r>
              <a:rPr lang="en-GB" altLang="x-none" sz="2800" i="1" dirty="0" smtClean="0">
                <a:ea typeface="ＭＳ Ｐゴシック" pitchFamily="34" charset="-128"/>
              </a:rPr>
              <a:t> </a:t>
            </a:r>
            <a:r>
              <a:rPr lang="en-GB" altLang="x-none" sz="2800" i="1" dirty="0" err="1" smtClean="0">
                <a:ea typeface="ＭＳ Ｐゴシック" pitchFamily="34" charset="-128"/>
              </a:rPr>
              <a:t>kılınması</a:t>
            </a:r>
            <a:r>
              <a:rPr lang="en-GB" altLang="x-none" sz="2800" i="1" dirty="0" smtClean="0">
                <a:ea typeface="ＭＳ Ｐゴシック" pitchFamily="34" charset="-128"/>
              </a:rPr>
              <a:t> </a:t>
            </a:r>
            <a:r>
              <a:rPr lang="en-GB" altLang="x-none" sz="2800" i="1" dirty="0" err="1" smtClean="0">
                <a:ea typeface="ＭＳ Ｐゴシック" pitchFamily="34" charset="-128"/>
              </a:rPr>
              <a:t>yetkisi</a:t>
            </a:r>
            <a:r>
              <a:rPr lang="en-GB" altLang="x-none" sz="2800" i="1" dirty="0" smtClean="0">
                <a:ea typeface="ＭＳ Ｐゴシック" pitchFamily="34" charset="-128"/>
              </a:rPr>
              <a:t> </a:t>
            </a:r>
          </a:p>
        </p:txBody>
      </p:sp>
    </p:spTree>
    <p:extLst>
      <p:ext uri="{BB962C8B-B14F-4D97-AF65-F5344CB8AC3E}">
        <p14:creationId xmlns:p14="http://schemas.microsoft.com/office/powerpoint/2010/main" val="397896064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35157"/>
            <a:ext cx="8229600" cy="1143000"/>
          </a:xfrm>
        </p:spPr>
        <p:txBody>
          <a:bodyPr rtlCol="0">
            <a:normAutofit fontScale="90000"/>
          </a:bodyPr>
          <a:lstStyle/>
          <a:p>
            <a:pPr eaLnBrk="1" fontAlgn="auto" hangingPunct="1">
              <a:spcAft>
                <a:spcPts val="0"/>
              </a:spcAft>
              <a:defRPr/>
            </a:pPr>
            <a:r>
              <a:rPr lang="en-GB" sz="4000" b="1" dirty="0" err="1" smtClean="0"/>
              <a:t>Madde</a:t>
            </a:r>
            <a:r>
              <a:rPr lang="en-GB" sz="4000" b="1" dirty="0" smtClean="0"/>
              <a:t> 20 -</a:t>
            </a:r>
            <a:r>
              <a:rPr lang="en-GB" sz="4000" b="1" dirty="0"/>
              <a:t> </a:t>
            </a:r>
            <a:r>
              <a:rPr lang="en-GB" sz="4000" b="1" dirty="0" err="1" smtClean="0"/>
              <a:t>Trafik</a:t>
            </a:r>
            <a:r>
              <a:rPr lang="en-GB" sz="4000" b="1" dirty="0" smtClean="0"/>
              <a:t> </a:t>
            </a:r>
            <a:r>
              <a:rPr lang="en-GB" sz="4000" b="1" dirty="0" err="1" smtClean="0"/>
              <a:t>Verilerinin</a:t>
            </a:r>
            <a:r>
              <a:rPr lang="en-GB" sz="4000" b="1" dirty="0" smtClean="0"/>
              <a:t> </a:t>
            </a:r>
            <a:br>
              <a:rPr lang="en-GB" sz="4000" b="1" dirty="0" smtClean="0"/>
            </a:br>
            <a:r>
              <a:rPr lang="en-GB" sz="4000" b="1" dirty="0" err="1" smtClean="0"/>
              <a:t>Gerçek</a:t>
            </a:r>
            <a:r>
              <a:rPr lang="en-GB" sz="4000" b="1" dirty="0" smtClean="0"/>
              <a:t> </a:t>
            </a:r>
            <a:r>
              <a:rPr lang="en-GB" sz="4000" b="1" dirty="0" err="1" smtClean="0"/>
              <a:t>Zamanlı</a:t>
            </a:r>
            <a:r>
              <a:rPr lang="en-GB" sz="4000" b="1" dirty="0" smtClean="0"/>
              <a:t> </a:t>
            </a:r>
            <a:r>
              <a:rPr lang="en-GB" sz="4000" b="1" dirty="0" err="1" smtClean="0"/>
              <a:t>Toplanması</a:t>
            </a:r>
            <a:r>
              <a:rPr lang="en-GB" sz="4000" b="1" dirty="0" smtClean="0"/>
              <a:t> </a:t>
            </a:r>
            <a:endParaRPr lang="en-GB" sz="4000" dirty="0"/>
          </a:p>
        </p:txBody>
      </p:sp>
      <p:sp>
        <p:nvSpPr>
          <p:cNvPr id="121859" name="Rectangle 3"/>
          <p:cNvSpPr>
            <a:spLocks noGrp="1" noChangeArrowheads="1"/>
          </p:cNvSpPr>
          <p:nvPr>
            <p:ph type="body" idx="1"/>
          </p:nvPr>
        </p:nvSpPr>
        <p:spPr>
          <a:xfrm>
            <a:off x="457200" y="1528362"/>
            <a:ext cx="8229600" cy="4696460"/>
          </a:xfrm>
        </p:spPr>
        <p:txBody>
          <a:bodyPr rtlCol="0">
            <a:noAutofit/>
          </a:bodyPr>
          <a:lstStyle/>
          <a:p>
            <a:pPr marL="457200" indent="-457200" algn="just" eaLnBrk="1" fontAlgn="auto" hangingPunct="1">
              <a:lnSpc>
                <a:spcPct val="90000"/>
              </a:lnSpc>
              <a:spcBef>
                <a:spcPts val="600"/>
              </a:spcBef>
              <a:spcAft>
                <a:spcPts val="1200"/>
              </a:spcAft>
              <a:buFont typeface="+mj-lt"/>
              <a:buAutoNum type="arabicPeriod"/>
              <a:defRPr/>
            </a:pPr>
            <a:r>
              <a:rPr lang="tr-TR" sz="2400" dirty="0" smtClean="0">
                <a:latin typeface="+mj-lt"/>
              </a:rPr>
              <a:t>Taraflardan her biri, yetkili makamlarına aşağıdaki hususlarda yetki tanınması için gerekli olabilecek yasama tedbirlerini ve diğer tedbirleri kabul edecektir: </a:t>
            </a:r>
          </a:p>
          <a:p>
            <a:pPr marL="0" indent="0" algn="just" eaLnBrk="1" fontAlgn="auto" hangingPunct="1">
              <a:lnSpc>
                <a:spcPct val="90000"/>
              </a:lnSpc>
              <a:spcBef>
                <a:spcPts val="600"/>
              </a:spcBef>
              <a:spcAft>
                <a:spcPts val="1200"/>
              </a:spcAft>
              <a:buNone/>
              <a:defRPr/>
            </a:pPr>
            <a:r>
              <a:rPr lang="tr-TR" sz="2400" dirty="0" smtClean="0">
                <a:latin typeface="+mj-lt"/>
              </a:rPr>
              <a:t>	Bir bilgisayar sistemi aracılığıyla iletilmiş, ülkesindeki belirli 	haberleşmeler ile ilişkili gerçek zamanlı trafik verilerini;</a:t>
            </a:r>
          </a:p>
          <a:p>
            <a:pPr marL="857250" lvl="1" indent="-457200" algn="just" eaLnBrk="1" fontAlgn="auto" hangingPunct="1">
              <a:lnSpc>
                <a:spcPct val="90000"/>
              </a:lnSpc>
              <a:spcBef>
                <a:spcPts val="600"/>
              </a:spcBef>
              <a:spcAft>
                <a:spcPts val="1200"/>
              </a:spcAft>
              <a:buFont typeface="+mj-lt"/>
              <a:buAutoNum type="alphaLcParenR"/>
              <a:defRPr/>
            </a:pPr>
            <a:r>
              <a:rPr lang="tr-TR" sz="2000" dirty="0" smtClean="0">
                <a:solidFill>
                  <a:prstClr val="black"/>
                </a:solidFill>
              </a:rPr>
              <a:t>ilgili Tarafın sınırları dahilinde mevcut teknik imkânlar kullanarak toplama veya kaydetme, ve</a:t>
            </a:r>
            <a:endParaRPr lang="tr-TR" sz="2000" dirty="0" smtClean="0">
              <a:latin typeface="+mj-lt"/>
            </a:endParaRPr>
          </a:p>
          <a:p>
            <a:pPr marL="857250" lvl="1" indent="-457200" algn="just" eaLnBrk="1" fontAlgn="auto" hangingPunct="1">
              <a:lnSpc>
                <a:spcPct val="90000"/>
              </a:lnSpc>
              <a:spcBef>
                <a:spcPts val="600"/>
              </a:spcBef>
              <a:spcAft>
                <a:spcPts val="1200"/>
              </a:spcAft>
              <a:buFont typeface="+mj-lt"/>
              <a:buAutoNum type="alphaLcParenR"/>
              <a:defRPr/>
            </a:pPr>
            <a:r>
              <a:rPr lang="tr-TR" sz="2000" dirty="0" smtClean="0">
                <a:latin typeface="+mj-lt"/>
              </a:rPr>
              <a:t>bir hizmet sağlayıcının mevcut teknik imkânları çerçevesinde,</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smtClean="0">
                <a:latin typeface="+mj-lt"/>
              </a:rPr>
              <a:t>ilgili Tarafın sınırları dahilinde mevcut </a:t>
            </a:r>
            <a:r>
              <a:rPr lang="tr-TR" sz="1800" dirty="0" smtClean="0"/>
              <a:t>teknik yöntemler uygulayarak toplamaya veya kaydetmeye; veya</a:t>
            </a:r>
            <a:endParaRPr lang="tr-TR" sz="1800" dirty="0" smtClean="0">
              <a:latin typeface="+mj-lt"/>
            </a:endParaRPr>
          </a:p>
          <a:p>
            <a:pPr marL="1257300" lvl="2" indent="-457200" algn="just" eaLnBrk="1" fontAlgn="auto" hangingPunct="1">
              <a:lnSpc>
                <a:spcPct val="90000"/>
              </a:lnSpc>
              <a:spcBef>
                <a:spcPts val="600"/>
              </a:spcBef>
              <a:spcAft>
                <a:spcPts val="1200"/>
              </a:spcAft>
              <a:buFont typeface="+mj-lt"/>
              <a:buAutoNum type="romanUcPeriod"/>
              <a:defRPr/>
            </a:pPr>
            <a:r>
              <a:rPr lang="tr-TR" sz="1800" dirty="0" smtClean="0">
                <a:latin typeface="+mj-lt"/>
              </a:rPr>
              <a:t>toplama veya kaydetmesi için yetkili makamları ile işbirliği yapmaya ve onlara yardım etmeye;</a:t>
            </a:r>
          </a:p>
          <a:p>
            <a:pPr marL="811213" lvl="1" indent="0" algn="just" eaLnBrk="1" fontAlgn="auto" hangingPunct="1">
              <a:lnSpc>
                <a:spcPct val="90000"/>
              </a:lnSpc>
              <a:spcBef>
                <a:spcPts val="600"/>
              </a:spcBef>
              <a:spcAft>
                <a:spcPts val="1200"/>
              </a:spcAft>
              <a:buNone/>
              <a:defRPr/>
            </a:pPr>
            <a:r>
              <a:rPr lang="tr-TR" sz="2000" dirty="0" smtClean="0">
                <a:latin typeface="+mj-lt"/>
              </a:rPr>
              <a:t>zorunlu kılmak.</a:t>
            </a:r>
            <a:endParaRPr lang="tr-TR" sz="20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93</a:t>
            </a:fld>
            <a:endParaRPr lang="en-US"/>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err="1"/>
              <a:t>Madde</a:t>
            </a:r>
            <a:r>
              <a:rPr lang="en-GB" sz="3600" b="1" dirty="0"/>
              <a:t> 20 - </a:t>
            </a:r>
            <a:r>
              <a:rPr lang="en-GB" sz="3600" b="1" dirty="0" err="1"/>
              <a:t>Trafik</a:t>
            </a:r>
            <a:r>
              <a:rPr lang="en-GB" sz="3600" b="1" dirty="0"/>
              <a:t> </a:t>
            </a:r>
            <a:r>
              <a:rPr lang="en-GB" sz="3600" b="1" dirty="0" err="1"/>
              <a:t>Verilerinin</a:t>
            </a:r>
            <a:r>
              <a:rPr lang="en-GB" sz="3600" b="1" dirty="0"/>
              <a:t> </a:t>
            </a:r>
            <a:br>
              <a:rPr lang="en-GB" sz="3600" b="1" dirty="0"/>
            </a:br>
            <a:r>
              <a:rPr lang="en-GB" sz="3600" b="1" dirty="0" err="1"/>
              <a:t>Gerçek</a:t>
            </a:r>
            <a:r>
              <a:rPr lang="en-GB" sz="3600" b="1" dirty="0"/>
              <a:t> </a:t>
            </a:r>
            <a:r>
              <a:rPr lang="en-GB" sz="3600" b="1" dirty="0" err="1"/>
              <a:t>Zamanlı</a:t>
            </a:r>
            <a:r>
              <a:rPr lang="en-GB" sz="3600" b="1" dirty="0"/>
              <a:t> </a:t>
            </a:r>
            <a:r>
              <a:rPr lang="en-GB" sz="3600" b="1" dirty="0" err="1"/>
              <a:t>Toplanması</a:t>
            </a:r>
            <a:r>
              <a:rPr lang="en-GB" sz="3600" b="1" dirty="0"/>
              <a:t> </a:t>
            </a:r>
            <a:endParaRPr lang="en-US" dirty="0"/>
          </a:p>
        </p:txBody>
      </p:sp>
      <p:sp>
        <p:nvSpPr>
          <p:cNvPr id="3" name="Content Placeholder 2"/>
          <p:cNvSpPr>
            <a:spLocks noGrp="1"/>
          </p:cNvSpPr>
          <p:nvPr>
            <p:ph idx="1"/>
          </p:nvPr>
        </p:nvSpPr>
        <p:spPr>
          <a:xfrm>
            <a:off x="457200" y="1950720"/>
            <a:ext cx="8229600" cy="4175443"/>
          </a:xfrm>
        </p:spPr>
        <p:txBody>
          <a:bodyPr/>
          <a:lstStyle/>
          <a:p>
            <a:pPr marL="514350" indent="-514350" algn="just">
              <a:buFont typeface="+mj-lt"/>
              <a:buAutoNum type="arabicPeriod" startAt="2"/>
            </a:pPr>
            <a:r>
              <a:rPr lang="tr-TR" sz="2800" dirty="0" smtClean="0"/>
              <a:t>Taraflardan birinin, kendi iç hukuk sistemindeki yerleşmiş ilkelerden dolayı 1(a) fıkrasında belirtilen tedbirleri kabul edememesi halinde, bunun yerine, ülke sınırları içerisinde iletilmiş belirli haberleşmelere ait trafik verilerinin gerçek zamanlı olarak toplanması ve kaydedilmesi işleminin ilgili Tarafın sahip olduğu teknik imkânların uygulanması vasıtasıyla sağlanması için gerekli olabilecek yasama tedbirlerini ve diğer tedbirleri kabul edebilecektir. </a:t>
            </a:r>
            <a:endParaRPr lang="tr-TR" sz="2800" dirty="0"/>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94</a:t>
            </a:fld>
            <a:endParaRPr lang="en-US"/>
          </a:p>
        </p:txBody>
      </p:sp>
    </p:spTree>
    <p:extLst>
      <p:ext uri="{BB962C8B-B14F-4D97-AF65-F5344CB8AC3E}">
        <p14:creationId xmlns:p14="http://schemas.microsoft.com/office/powerpoint/2010/main" val="245705643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err="1"/>
              <a:t>Madde</a:t>
            </a:r>
            <a:r>
              <a:rPr lang="en-GB" sz="3600" b="1" dirty="0"/>
              <a:t> 20 - </a:t>
            </a:r>
            <a:r>
              <a:rPr lang="en-GB" sz="3600" b="1" dirty="0" err="1"/>
              <a:t>Trafik</a:t>
            </a:r>
            <a:r>
              <a:rPr lang="en-GB" sz="3600" b="1" dirty="0"/>
              <a:t> </a:t>
            </a:r>
            <a:r>
              <a:rPr lang="en-GB" sz="3600" b="1" dirty="0" err="1"/>
              <a:t>Verilerinin</a:t>
            </a:r>
            <a:r>
              <a:rPr lang="en-GB" sz="3600" b="1" dirty="0"/>
              <a:t> </a:t>
            </a:r>
            <a:br>
              <a:rPr lang="en-GB" sz="3600" b="1" dirty="0"/>
            </a:br>
            <a:r>
              <a:rPr lang="en-GB" sz="3600" b="1" dirty="0" err="1"/>
              <a:t>Gerçek</a:t>
            </a:r>
            <a:r>
              <a:rPr lang="en-GB" sz="3600" b="1" dirty="0"/>
              <a:t> </a:t>
            </a:r>
            <a:r>
              <a:rPr lang="en-GB" sz="3600" b="1" dirty="0" err="1"/>
              <a:t>Zamanlı</a:t>
            </a:r>
            <a:r>
              <a:rPr lang="en-GB" sz="3600" b="1" dirty="0"/>
              <a:t> </a:t>
            </a:r>
            <a:r>
              <a:rPr lang="en-GB" sz="3600" b="1" dirty="0" err="1"/>
              <a:t>Toplanması</a:t>
            </a:r>
            <a:r>
              <a:rPr lang="en-GB" sz="3600" b="1" dirty="0"/>
              <a:t> </a:t>
            </a:r>
            <a:endParaRPr lang="en-US" dirty="0"/>
          </a:p>
        </p:txBody>
      </p:sp>
      <p:sp>
        <p:nvSpPr>
          <p:cNvPr id="3" name="Content Placeholder 2"/>
          <p:cNvSpPr>
            <a:spLocks noGrp="1"/>
          </p:cNvSpPr>
          <p:nvPr>
            <p:ph idx="1"/>
          </p:nvPr>
        </p:nvSpPr>
        <p:spPr>
          <a:xfrm>
            <a:off x="457200" y="1965960"/>
            <a:ext cx="8229600" cy="4160203"/>
          </a:xfrm>
        </p:spPr>
        <p:txBody>
          <a:bodyPr/>
          <a:lstStyle/>
          <a:p>
            <a:pPr marL="514350" indent="-514350" algn="just">
              <a:spcBef>
                <a:spcPts val="600"/>
              </a:spcBef>
              <a:spcAft>
                <a:spcPts val="1200"/>
              </a:spcAft>
              <a:buFont typeface="+mj-lt"/>
              <a:buAutoNum type="arabicPeriod" startAt="3"/>
            </a:pPr>
            <a:r>
              <a:rPr lang="en-US" sz="2800" dirty="0" err="1" smtClean="0"/>
              <a:t>Taraflardan</a:t>
            </a:r>
            <a:r>
              <a:rPr lang="en-US" sz="2800" dirty="0" smtClean="0"/>
              <a:t> her </a:t>
            </a:r>
            <a:r>
              <a:rPr lang="en-US" sz="2800" dirty="0" err="1" smtClean="0"/>
              <a:t>biri</a:t>
            </a:r>
            <a:r>
              <a:rPr lang="en-US" sz="2800" dirty="0" smtClean="0"/>
              <a:t>, </a:t>
            </a:r>
            <a:r>
              <a:rPr lang="en-US" sz="2800" dirty="0" err="1" smtClean="0"/>
              <a:t>bir</a:t>
            </a:r>
            <a:r>
              <a:rPr lang="en-US" sz="2800" dirty="0" smtClean="0"/>
              <a:t> </a:t>
            </a:r>
            <a:r>
              <a:rPr lang="en-US" sz="2800" dirty="0" err="1" smtClean="0"/>
              <a:t>hizmet</a:t>
            </a:r>
            <a:r>
              <a:rPr lang="en-US" sz="2800" dirty="0" smtClean="0"/>
              <a:t> </a:t>
            </a:r>
            <a:r>
              <a:rPr lang="en-US" sz="2800" dirty="0" err="1" smtClean="0"/>
              <a:t>sağlayıcıyı</a:t>
            </a:r>
            <a:r>
              <a:rPr lang="en-US" sz="2800" dirty="0" smtClean="0"/>
              <a:t> </a:t>
            </a:r>
            <a:r>
              <a:rPr lang="en-US" sz="2800" dirty="0" err="1" smtClean="0"/>
              <a:t>işbu</a:t>
            </a:r>
            <a:r>
              <a:rPr lang="en-US" sz="2800" dirty="0" smtClean="0"/>
              <a:t> </a:t>
            </a:r>
            <a:r>
              <a:rPr lang="en-US" sz="2800" dirty="0" err="1" smtClean="0"/>
              <a:t>madde</a:t>
            </a:r>
            <a:r>
              <a:rPr lang="en-US" sz="2800" dirty="0" smtClean="0"/>
              <a:t> </a:t>
            </a:r>
            <a:r>
              <a:rPr lang="en-US" sz="2800" dirty="0" err="1" smtClean="0"/>
              <a:t>ile</a:t>
            </a:r>
            <a:r>
              <a:rPr lang="en-US" sz="2800" dirty="0" smtClean="0"/>
              <a:t> </a:t>
            </a:r>
            <a:r>
              <a:rPr lang="en-US" sz="2800" dirty="0" err="1" smtClean="0"/>
              <a:t>öngörülen</a:t>
            </a:r>
            <a:r>
              <a:rPr lang="en-US" sz="2800" dirty="0" smtClean="0"/>
              <a:t> </a:t>
            </a:r>
            <a:r>
              <a:rPr lang="en-US" sz="2800" dirty="0" err="1" smtClean="0"/>
              <a:t>herhangi</a:t>
            </a:r>
            <a:r>
              <a:rPr lang="en-US" sz="2800" dirty="0" smtClean="0"/>
              <a:t> </a:t>
            </a:r>
            <a:r>
              <a:rPr lang="en-US" sz="2800" dirty="0" err="1" smtClean="0"/>
              <a:t>bir</a:t>
            </a:r>
            <a:r>
              <a:rPr lang="en-US" sz="2800" dirty="0" smtClean="0"/>
              <a:t> </a:t>
            </a:r>
            <a:r>
              <a:rPr lang="en-US" sz="2800" dirty="0" err="1" smtClean="0"/>
              <a:t>yetkinin</a:t>
            </a:r>
            <a:r>
              <a:rPr lang="en-US" sz="2800" dirty="0" smtClean="0"/>
              <a:t> </a:t>
            </a:r>
            <a:r>
              <a:rPr lang="en-US" sz="2800" dirty="0" err="1" smtClean="0"/>
              <a:t>icrasını</a:t>
            </a:r>
            <a:r>
              <a:rPr lang="en-US" sz="2800" dirty="0" smtClean="0"/>
              <a:t> </a:t>
            </a:r>
            <a:r>
              <a:rPr lang="en-US" sz="2800" dirty="0" err="1" smtClean="0"/>
              <a:t>ve</a:t>
            </a:r>
            <a:r>
              <a:rPr lang="en-US" sz="2800" dirty="0" smtClean="0"/>
              <a:t> </a:t>
            </a:r>
            <a:r>
              <a:rPr lang="en-US" sz="2800" dirty="0" err="1" smtClean="0"/>
              <a:t>bununla</a:t>
            </a:r>
            <a:r>
              <a:rPr lang="en-US" sz="2800" dirty="0" smtClean="0"/>
              <a:t> </a:t>
            </a:r>
            <a:r>
              <a:rPr lang="en-US" sz="2800" dirty="0" err="1" smtClean="0"/>
              <a:t>ilgili</a:t>
            </a:r>
            <a:r>
              <a:rPr lang="en-US" sz="2800" dirty="0" smtClean="0"/>
              <a:t> </a:t>
            </a:r>
            <a:r>
              <a:rPr lang="en-US" sz="2800" dirty="0" err="1" smtClean="0"/>
              <a:t>herhangi</a:t>
            </a:r>
            <a:r>
              <a:rPr lang="en-US" sz="2800" dirty="0" smtClean="0"/>
              <a:t> </a:t>
            </a:r>
            <a:r>
              <a:rPr lang="en-US" sz="2800" dirty="0" err="1" smtClean="0"/>
              <a:t>bir</a:t>
            </a:r>
            <a:r>
              <a:rPr lang="en-US" sz="2800" dirty="0" smtClean="0"/>
              <a:t> </a:t>
            </a:r>
            <a:r>
              <a:rPr lang="en-US" sz="2800" dirty="0" err="1" smtClean="0"/>
              <a:t>bilgiyi</a:t>
            </a:r>
            <a:r>
              <a:rPr lang="en-US" sz="2800" dirty="0" smtClean="0"/>
              <a:t> </a:t>
            </a:r>
            <a:r>
              <a:rPr lang="en-US" sz="2800" dirty="0" err="1" smtClean="0"/>
              <a:t>gizli</a:t>
            </a:r>
            <a:r>
              <a:rPr lang="en-US" sz="2800" dirty="0" smtClean="0"/>
              <a:t> </a:t>
            </a:r>
            <a:r>
              <a:rPr lang="en-US" sz="2800" dirty="0" err="1" smtClean="0"/>
              <a:t>tutmaya</a:t>
            </a:r>
            <a:r>
              <a:rPr lang="en-US" sz="2800" dirty="0" smtClean="0"/>
              <a:t> </a:t>
            </a:r>
            <a:r>
              <a:rPr lang="en-US" sz="2800" dirty="0" err="1" smtClean="0"/>
              <a:t>zorunlu</a:t>
            </a:r>
            <a:r>
              <a:rPr lang="en-US" sz="2800" dirty="0" smtClean="0"/>
              <a:t> </a:t>
            </a:r>
            <a:r>
              <a:rPr lang="en-US" sz="2800" dirty="0" err="1" smtClean="0"/>
              <a:t>kılmak</a:t>
            </a:r>
            <a:r>
              <a:rPr lang="en-US" sz="2800" dirty="0" smtClean="0"/>
              <a:t> </a:t>
            </a:r>
            <a:r>
              <a:rPr lang="en-US" sz="2800" dirty="0" err="1" smtClean="0"/>
              <a:t>için</a:t>
            </a:r>
            <a:r>
              <a:rPr lang="en-US" sz="2800" dirty="0" smtClean="0"/>
              <a:t> </a:t>
            </a:r>
            <a:r>
              <a:rPr lang="en-US" sz="2800" dirty="0" err="1" smtClean="0"/>
              <a:t>gerekli</a:t>
            </a:r>
            <a:r>
              <a:rPr lang="en-US" sz="2800" dirty="0" smtClean="0"/>
              <a:t> </a:t>
            </a:r>
            <a:r>
              <a:rPr lang="en-US" sz="2800" dirty="0" err="1" smtClean="0"/>
              <a:t>olabilecek</a:t>
            </a:r>
            <a:r>
              <a:rPr lang="en-US" sz="2800" dirty="0" smtClean="0"/>
              <a:t> </a:t>
            </a:r>
            <a:r>
              <a:rPr lang="en-US" sz="2800" dirty="0" err="1" smtClean="0"/>
              <a:t>yasama</a:t>
            </a:r>
            <a:r>
              <a:rPr lang="en-US" sz="2800" dirty="0" smtClean="0"/>
              <a:t> </a:t>
            </a:r>
            <a:r>
              <a:rPr lang="en-US" sz="2800" dirty="0" err="1" smtClean="0"/>
              <a:t>tedbirlerini</a:t>
            </a:r>
            <a:r>
              <a:rPr lang="en-US" sz="2800" dirty="0" smtClean="0"/>
              <a:t> </a:t>
            </a:r>
            <a:r>
              <a:rPr lang="en-US" sz="2800" dirty="0" err="1" smtClean="0"/>
              <a:t>ve</a:t>
            </a:r>
            <a:r>
              <a:rPr lang="en-US" sz="2800" dirty="0" smtClean="0"/>
              <a:t> </a:t>
            </a:r>
            <a:r>
              <a:rPr lang="en-US" sz="2800" dirty="0" err="1" smtClean="0"/>
              <a:t>diğer</a:t>
            </a:r>
            <a:r>
              <a:rPr lang="en-US" sz="2800" dirty="0" smtClean="0"/>
              <a:t> </a:t>
            </a:r>
            <a:r>
              <a:rPr lang="en-US" sz="2800" dirty="0" err="1" smtClean="0"/>
              <a:t>tedbirleri</a:t>
            </a:r>
            <a:r>
              <a:rPr lang="en-US" sz="2800" dirty="0" smtClean="0"/>
              <a:t> </a:t>
            </a:r>
            <a:r>
              <a:rPr lang="en-US" sz="2800" dirty="0" err="1" smtClean="0"/>
              <a:t>kabul</a:t>
            </a:r>
            <a:r>
              <a:rPr lang="en-US" sz="2800" dirty="0" smtClean="0"/>
              <a:t> </a:t>
            </a:r>
            <a:r>
              <a:rPr lang="en-US" sz="2800" dirty="0" err="1" smtClean="0"/>
              <a:t>edecektir</a:t>
            </a:r>
            <a:r>
              <a:rPr lang="en-US" sz="2800" dirty="0" smtClean="0"/>
              <a:t>. </a:t>
            </a:r>
          </a:p>
          <a:p>
            <a:pPr marL="514350" indent="-514350" algn="just">
              <a:spcBef>
                <a:spcPts val="600"/>
              </a:spcBef>
              <a:spcAft>
                <a:spcPts val="1200"/>
              </a:spcAft>
              <a:buFont typeface="+mj-lt"/>
              <a:buAutoNum type="arabicPeriod" startAt="3"/>
            </a:pPr>
            <a:endParaRPr lang="en-US" sz="2000" dirty="0" smtClean="0"/>
          </a:p>
          <a:p>
            <a:pPr marL="514350" indent="-514350" algn="just">
              <a:spcBef>
                <a:spcPts val="600"/>
              </a:spcBef>
              <a:spcAft>
                <a:spcPts val="1200"/>
              </a:spcAft>
              <a:buFont typeface="+mj-lt"/>
              <a:buAutoNum type="arabicPeriod" startAt="3"/>
            </a:pPr>
            <a:r>
              <a:rPr lang="en-US" sz="2800" dirty="0" err="1"/>
              <a:t>İşbu</a:t>
            </a:r>
            <a:r>
              <a:rPr lang="en-US" sz="2800" dirty="0"/>
              <a:t> </a:t>
            </a:r>
            <a:r>
              <a:rPr lang="en-US" sz="2800" dirty="0" err="1"/>
              <a:t>maddede</a:t>
            </a:r>
            <a:r>
              <a:rPr lang="en-US" sz="2800" dirty="0"/>
              <a:t> </a:t>
            </a:r>
            <a:r>
              <a:rPr lang="en-US" sz="2800" dirty="0" err="1"/>
              <a:t>atıfta</a:t>
            </a:r>
            <a:r>
              <a:rPr lang="en-US" sz="2800" dirty="0"/>
              <a:t> </a:t>
            </a:r>
            <a:r>
              <a:rPr lang="en-US" sz="2800" dirty="0" err="1"/>
              <a:t>bulunulan</a:t>
            </a:r>
            <a:r>
              <a:rPr lang="en-US" sz="2800" dirty="0"/>
              <a:t> </a:t>
            </a:r>
            <a:r>
              <a:rPr lang="en-US" sz="2800" dirty="0" err="1"/>
              <a:t>yetki</a:t>
            </a:r>
            <a:r>
              <a:rPr lang="en-US" sz="2800" dirty="0"/>
              <a:t> </a:t>
            </a:r>
            <a:r>
              <a:rPr lang="en-US" sz="2800" dirty="0" err="1"/>
              <a:t>ve</a:t>
            </a:r>
            <a:r>
              <a:rPr lang="en-US" sz="2800" dirty="0"/>
              <a:t> </a:t>
            </a:r>
            <a:r>
              <a:rPr lang="en-US" sz="2800" dirty="0" err="1"/>
              <a:t>usuller</a:t>
            </a:r>
            <a:r>
              <a:rPr lang="en-US" sz="2800" dirty="0"/>
              <a:t> 14. </a:t>
            </a:r>
            <a:r>
              <a:rPr lang="en-US" sz="2800" dirty="0" err="1"/>
              <a:t>ve</a:t>
            </a:r>
            <a:r>
              <a:rPr lang="en-US" sz="2800" dirty="0"/>
              <a:t> 15. </a:t>
            </a:r>
            <a:r>
              <a:rPr lang="en-US" sz="2800" dirty="0" err="1"/>
              <a:t>maddeye</a:t>
            </a:r>
            <a:r>
              <a:rPr lang="en-US" sz="2800" dirty="0"/>
              <a:t> </a:t>
            </a:r>
            <a:r>
              <a:rPr lang="en-US" sz="2800" dirty="0" err="1"/>
              <a:t>tabi</a:t>
            </a:r>
            <a:r>
              <a:rPr lang="en-US" sz="2800" dirty="0"/>
              <a:t> </a:t>
            </a:r>
            <a:r>
              <a:rPr lang="en-US" sz="2800" dirty="0" err="1"/>
              <a:t>olacaktır</a:t>
            </a:r>
            <a:r>
              <a:rPr lang="en-US" sz="2800" dirty="0"/>
              <a:t>.</a:t>
            </a:r>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95</a:t>
            </a:fld>
            <a:endParaRPr lang="en-US"/>
          </a:p>
        </p:txBody>
      </p:sp>
    </p:spTree>
    <p:extLst>
      <p:ext uri="{BB962C8B-B14F-4D97-AF65-F5344CB8AC3E}">
        <p14:creationId xmlns:p14="http://schemas.microsoft.com/office/powerpoint/2010/main" val="391787887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78698"/>
            <a:ext cx="8229600" cy="1143000"/>
          </a:xfrm>
        </p:spPr>
        <p:txBody>
          <a:bodyPr rtlCol="0">
            <a:normAutofit fontScale="90000"/>
          </a:bodyPr>
          <a:lstStyle/>
          <a:p>
            <a:pPr eaLnBrk="1" fontAlgn="auto" hangingPunct="1">
              <a:spcAft>
                <a:spcPts val="0"/>
              </a:spcAft>
              <a:defRPr/>
            </a:pPr>
            <a:r>
              <a:rPr lang="en-GB" sz="4000" b="1" dirty="0" err="1"/>
              <a:t>Madde</a:t>
            </a:r>
            <a:r>
              <a:rPr lang="en-GB" sz="4000" b="1" dirty="0"/>
              <a:t> 20 - </a:t>
            </a:r>
            <a:r>
              <a:rPr lang="en-GB" sz="4000" b="1" dirty="0" err="1"/>
              <a:t>Trafik</a:t>
            </a:r>
            <a:r>
              <a:rPr lang="en-GB" sz="4000" b="1" dirty="0"/>
              <a:t> </a:t>
            </a:r>
            <a:r>
              <a:rPr lang="en-GB" sz="4000" b="1" dirty="0" err="1"/>
              <a:t>Verilerinin</a:t>
            </a:r>
            <a:r>
              <a:rPr lang="en-GB" sz="4000" b="1" dirty="0"/>
              <a:t> </a:t>
            </a:r>
            <a:br>
              <a:rPr lang="en-GB" sz="4000" b="1" dirty="0"/>
            </a:br>
            <a:r>
              <a:rPr lang="en-GB" sz="4000" b="1" dirty="0" err="1"/>
              <a:t>Gerçek</a:t>
            </a:r>
            <a:r>
              <a:rPr lang="en-GB" sz="4000" b="1" dirty="0"/>
              <a:t> </a:t>
            </a:r>
            <a:r>
              <a:rPr lang="en-GB" sz="4000" b="1" dirty="0" err="1"/>
              <a:t>Zamanlı</a:t>
            </a:r>
            <a:r>
              <a:rPr lang="en-GB" sz="4000" b="1" dirty="0"/>
              <a:t> </a:t>
            </a:r>
            <a:r>
              <a:rPr lang="en-GB" sz="4000" b="1" dirty="0" err="1"/>
              <a:t>Toplanması</a:t>
            </a:r>
            <a:r>
              <a:rPr lang="en-GB" sz="4000" b="1" dirty="0"/>
              <a:t> </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96</a:t>
            </a:fld>
            <a:endParaRPr lang="en-US" dirty="0">
              <a:solidFill>
                <a:schemeClr val="tx1"/>
              </a:solidFill>
            </a:endParaRPr>
          </a:p>
        </p:txBody>
      </p:sp>
      <p:sp>
        <p:nvSpPr>
          <p:cNvPr id="6" name="Rectangle 3"/>
          <p:cNvSpPr txBox="1">
            <a:spLocks noChangeArrowheads="1"/>
          </p:cNvSpPr>
          <p:nvPr/>
        </p:nvSpPr>
        <p:spPr bwMode="auto">
          <a:xfrm>
            <a:off x="457200" y="1576253"/>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tr-TR" sz="2400" dirty="0"/>
              <a:t>Taraflardan her biri, </a:t>
            </a:r>
            <a:r>
              <a:rPr lang="tr-TR" sz="2800" b="1" dirty="0">
                <a:solidFill>
                  <a:srgbClr val="FF0000"/>
                </a:solidFill>
              </a:rPr>
              <a:t>yetkili makamlarına </a:t>
            </a:r>
            <a:r>
              <a:rPr lang="tr-TR" sz="2400" dirty="0"/>
              <a:t>aşağıdaki hususlarda yetki tanınması için gerekli olabilecek yasama tedbirlerini ve diğer tedbirleri kabul edecektir: </a:t>
            </a:r>
          </a:p>
          <a:p>
            <a:pPr marL="0" indent="0" algn="just" eaLnBrk="1" fontAlgn="auto" hangingPunct="1">
              <a:lnSpc>
                <a:spcPct val="90000"/>
              </a:lnSpc>
              <a:spcBef>
                <a:spcPts val="600"/>
              </a:spcBef>
              <a:spcAft>
                <a:spcPts val="1200"/>
              </a:spcAft>
              <a:buNone/>
              <a:defRPr/>
            </a:pPr>
            <a:r>
              <a:rPr lang="tr-TR" sz="2400" dirty="0"/>
              <a:t>	Bir bilgisayar sistemi aracılığıyla iletilmiş, ülkesindeki belirli 	haberleşmeler ile ilişkili gerçek zamanlı trafik verilerini;</a:t>
            </a:r>
          </a:p>
          <a:p>
            <a:pPr marL="857250" lvl="1" indent="-457200" algn="just" eaLnBrk="1" fontAlgn="auto" hangingPunct="1">
              <a:lnSpc>
                <a:spcPct val="90000"/>
              </a:lnSpc>
              <a:spcBef>
                <a:spcPts val="600"/>
              </a:spcBef>
              <a:spcAft>
                <a:spcPts val="1200"/>
              </a:spcAft>
              <a:buFont typeface="+mj-lt"/>
              <a:buAutoNum type="alphaLcParenR"/>
              <a:defRPr/>
            </a:pPr>
            <a:r>
              <a:rPr lang="tr-TR" sz="2000" dirty="0">
                <a:solidFill>
                  <a:prstClr val="black"/>
                </a:solidFill>
              </a:rPr>
              <a:t>ilgili Tarafın sınırları dahilinde mevcut teknik imkânlar kullanarak toplama veya kaydetme, ve</a:t>
            </a:r>
            <a:endParaRPr lang="tr-TR" sz="2000" dirty="0"/>
          </a:p>
          <a:p>
            <a:pPr marL="857250" lvl="1" indent="-457200" algn="just" eaLnBrk="1" fontAlgn="auto" hangingPunct="1">
              <a:lnSpc>
                <a:spcPct val="90000"/>
              </a:lnSpc>
              <a:spcBef>
                <a:spcPts val="600"/>
              </a:spcBef>
              <a:spcAft>
                <a:spcPts val="1200"/>
              </a:spcAft>
              <a:buFont typeface="+mj-lt"/>
              <a:buAutoNum type="alphaLcParenR"/>
              <a:defRPr/>
            </a:pPr>
            <a:r>
              <a:rPr lang="tr-TR" sz="2000" dirty="0"/>
              <a:t>bir hizmet sağlayıcının mevcut teknik imkânları çerçevesinde,</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ilgili Tarafın sınırları dahilinde mevcut teknik yöntemler uygulayarak toplamaya veya kaydetmeye; veya</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toplama veya kaydetmesi için yetkili makamları ile işbirliği yapmaya ve onlara yardım etmeye;</a:t>
            </a:r>
          </a:p>
          <a:p>
            <a:pPr marL="811213" lvl="1" indent="0" algn="just" eaLnBrk="1" fontAlgn="auto" hangingPunct="1">
              <a:lnSpc>
                <a:spcPct val="90000"/>
              </a:lnSpc>
              <a:spcBef>
                <a:spcPts val="600"/>
              </a:spcBef>
              <a:spcAft>
                <a:spcPts val="1200"/>
              </a:spcAft>
              <a:buNone/>
              <a:defRPr/>
            </a:pPr>
            <a:r>
              <a:rPr lang="tr-TR" sz="2000" dirty="0"/>
              <a:t>zorunlu kılmak.</a:t>
            </a:r>
            <a:endParaRPr lang="en-GB" sz="2000" dirty="0">
              <a:latin typeface="+mj-lt"/>
            </a:endParaRPr>
          </a:p>
        </p:txBody>
      </p:sp>
    </p:spTree>
    <p:extLst>
      <p:ext uri="{BB962C8B-B14F-4D97-AF65-F5344CB8AC3E}">
        <p14:creationId xmlns:p14="http://schemas.microsoft.com/office/powerpoint/2010/main" val="1199061309"/>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Yetkili</a:t>
            </a:r>
            <a:r>
              <a:rPr lang="en-US" sz="3600" b="1" dirty="0" smtClean="0"/>
              <a:t> </a:t>
            </a:r>
            <a:r>
              <a:rPr lang="en-US" sz="3600" b="1" dirty="0" err="1"/>
              <a:t>m</a:t>
            </a:r>
            <a:r>
              <a:rPr lang="en-US" sz="3600" b="1" dirty="0" err="1" smtClean="0"/>
              <a:t>akamlar</a:t>
            </a:r>
            <a:endParaRPr lang="en-US" sz="3600" b="1" dirty="0"/>
          </a:p>
        </p:txBody>
      </p:sp>
      <p:sp>
        <p:nvSpPr>
          <p:cNvPr id="3" name="Content Placeholder 2"/>
          <p:cNvSpPr>
            <a:spLocks noGrp="1"/>
          </p:cNvSpPr>
          <p:nvPr>
            <p:ph idx="1"/>
          </p:nvPr>
        </p:nvSpPr>
        <p:spPr>
          <a:xfrm>
            <a:off x="635000" y="1493838"/>
            <a:ext cx="7790543" cy="4525963"/>
          </a:xfrm>
        </p:spPr>
        <p:txBody>
          <a:bodyPr/>
          <a:lstStyle/>
          <a:p>
            <a:pPr algn="just"/>
            <a:r>
              <a:rPr lang="en-US" dirty="0" err="1"/>
              <a:t>Şunlar</a:t>
            </a:r>
            <a:r>
              <a:rPr lang="en-US" dirty="0"/>
              <a:t> </a:t>
            </a:r>
            <a:r>
              <a:rPr lang="en-US" dirty="0" err="1"/>
              <a:t>olabilir</a:t>
            </a:r>
            <a:r>
              <a:rPr lang="en-US" dirty="0"/>
              <a:t>:</a:t>
            </a:r>
          </a:p>
          <a:p>
            <a:pPr lvl="1" algn="just"/>
            <a:r>
              <a:rPr lang="en-US" dirty="0" err="1"/>
              <a:t>Kolluk</a:t>
            </a:r>
            <a:r>
              <a:rPr lang="en-US" dirty="0"/>
              <a:t> </a:t>
            </a:r>
            <a:r>
              <a:rPr lang="en-US" dirty="0" err="1"/>
              <a:t>görevlisi</a:t>
            </a:r>
            <a:endParaRPr lang="en-US" dirty="0"/>
          </a:p>
          <a:p>
            <a:pPr lvl="1" algn="just"/>
            <a:r>
              <a:rPr lang="en-US" dirty="0" err="1"/>
              <a:t>Adli</a:t>
            </a:r>
            <a:r>
              <a:rPr lang="en-US" dirty="0"/>
              <a:t> </a:t>
            </a:r>
            <a:r>
              <a:rPr lang="en-US" dirty="0" err="1"/>
              <a:t>görevli</a:t>
            </a:r>
            <a:endParaRPr lang="en-US" dirty="0"/>
          </a:p>
          <a:p>
            <a:pPr lvl="1" algn="just"/>
            <a:r>
              <a:rPr lang="en-US" dirty="0" err="1"/>
              <a:t>Savcı</a:t>
            </a:r>
            <a:r>
              <a:rPr lang="en-US" dirty="0"/>
              <a:t> </a:t>
            </a:r>
            <a:r>
              <a:rPr lang="en-US" dirty="0" err="1"/>
              <a:t>veya</a:t>
            </a:r>
            <a:r>
              <a:rPr lang="en-US" dirty="0"/>
              <a:t> hakim</a:t>
            </a:r>
          </a:p>
          <a:p>
            <a:pPr lvl="1" algn="just"/>
            <a:r>
              <a:rPr lang="en-US" dirty="0" err="1"/>
              <a:t>İdari</a:t>
            </a:r>
            <a:r>
              <a:rPr lang="en-US" dirty="0"/>
              <a:t> </a:t>
            </a:r>
            <a:r>
              <a:rPr lang="en-US" dirty="0" err="1"/>
              <a:t>görevli</a:t>
            </a:r>
            <a:endParaRPr lang="en-US" dirty="0"/>
          </a:p>
          <a:p>
            <a:pPr lvl="1" algn="just"/>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97</a:t>
            </a:fld>
            <a:endParaRPr lang="en-US" dirty="0">
              <a:solidFill>
                <a:schemeClr val="tx1"/>
              </a:solidFill>
            </a:endParaRPr>
          </a:p>
        </p:txBody>
      </p:sp>
    </p:spTree>
    <p:extLst>
      <p:ext uri="{BB962C8B-B14F-4D97-AF65-F5344CB8AC3E}">
        <p14:creationId xmlns:p14="http://schemas.microsoft.com/office/powerpoint/2010/main" val="194204693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13384"/>
            <a:ext cx="8229600" cy="1143000"/>
          </a:xfrm>
        </p:spPr>
        <p:txBody>
          <a:bodyPr rtlCol="0">
            <a:normAutofit fontScale="90000"/>
          </a:bodyPr>
          <a:lstStyle/>
          <a:p>
            <a:pPr eaLnBrk="1" fontAlgn="auto" hangingPunct="1">
              <a:spcAft>
                <a:spcPts val="0"/>
              </a:spcAft>
              <a:defRPr/>
            </a:pPr>
            <a:r>
              <a:rPr lang="en-GB" sz="4000" b="1" dirty="0" err="1"/>
              <a:t>Madde</a:t>
            </a:r>
            <a:r>
              <a:rPr lang="en-GB" sz="4000" b="1" dirty="0"/>
              <a:t> 20 - </a:t>
            </a:r>
            <a:r>
              <a:rPr lang="en-GB" sz="4000" b="1" dirty="0" err="1"/>
              <a:t>Trafik</a:t>
            </a:r>
            <a:r>
              <a:rPr lang="en-GB" sz="4000" b="1" dirty="0"/>
              <a:t> </a:t>
            </a:r>
            <a:r>
              <a:rPr lang="en-GB" sz="4000" b="1" dirty="0" err="1"/>
              <a:t>Verilerinin</a:t>
            </a:r>
            <a:r>
              <a:rPr lang="en-GB" sz="4000" b="1" dirty="0"/>
              <a:t> </a:t>
            </a:r>
            <a:br>
              <a:rPr lang="en-GB" sz="4000" b="1" dirty="0"/>
            </a:br>
            <a:r>
              <a:rPr lang="en-GB" sz="4000" b="1" dirty="0" err="1"/>
              <a:t>Gerçek</a:t>
            </a:r>
            <a:r>
              <a:rPr lang="en-GB" sz="4000" b="1" dirty="0"/>
              <a:t> </a:t>
            </a:r>
            <a:r>
              <a:rPr lang="en-GB" sz="4000" b="1" dirty="0" err="1"/>
              <a:t>Zamanlı</a:t>
            </a:r>
            <a:r>
              <a:rPr lang="en-GB" sz="4000" b="1" dirty="0"/>
              <a:t> </a:t>
            </a:r>
            <a:r>
              <a:rPr lang="en-GB" sz="4000" b="1" dirty="0" err="1"/>
              <a:t>Toplanması</a:t>
            </a:r>
            <a:r>
              <a:rPr lang="en-GB" sz="4000" b="1" dirty="0"/>
              <a:t> </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98</a:t>
            </a:fld>
            <a:endParaRPr lang="en-US" dirty="0">
              <a:solidFill>
                <a:schemeClr val="tx1"/>
              </a:solidFill>
            </a:endParaRPr>
          </a:p>
        </p:txBody>
      </p:sp>
      <p:sp>
        <p:nvSpPr>
          <p:cNvPr id="6" name="Rectangle 3"/>
          <p:cNvSpPr txBox="1">
            <a:spLocks noChangeArrowheads="1"/>
          </p:cNvSpPr>
          <p:nvPr/>
        </p:nvSpPr>
        <p:spPr bwMode="auto">
          <a:xfrm>
            <a:off x="457200" y="1454334"/>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tr-TR" sz="2400" dirty="0"/>
              <a:t>Taraflardan her biri, yetkili makamlarına aşağıdaki hususlarda yetki tanınması için gerekli olabilecek yasama tedbirlerini ve diğer tedbirleri kabul edecektir: </a:t>
            </a:r>
          </a:p>
          <a:p>
            <a:pPr marL="0" indent="0" algn="just" eaLnBrk="1" fontAlgn="auto" hangingPunct="1">
              <a:lnSpc>
                <a:spcPct val="90000"/>
              </a:lnSpc>
              <a:spcBef>
                <a:spcPts val="600"/>
              </a:spcBef>
              <a:spcAft>
                <a:spcPts val="1200"/>
              </a:spcAft>
              <a:buNone/>
              <a:defRPr/>
            </a:pPr>
            <a:r>
              <a:rPr lang="tr-TR" sz="2400" dirty="0"/>
              <a:t>	Bir bilgisayar sistemi aracılığıyla iletilmiş, ülkesindeki belirli 	haberleşmeler ile ilişkili gerçek zamanlı trafik verilerini;</a:t>
            </a:r>
          </a:p>
          <a:p>
            <a:pPr marL="857250" lvl="1" indent="-457200" algn="just" eaLnBrk="1" fontAlgn="auto" hangingPunct="1">
              <a:lnSpc>
                <a:spcPct val="90000"/>
              </a:lnSpc>
              <a:spcBef>
                <a:spcPts val="600"/>
              </a:spcBef>
              <a:spcAft>
                <a:spcPts val="1200"/>
              </a:spcAft>
              <a:buFont typeface="+mj-lt"/>
              <a:buAutoNum type="alphaLcParenR"/>
              <a:defRPr/>
            </a:pPr>
            <a:r>
              <a:rPr lang="tr-TR" sz="2000" dirty="0">
                <a:solidFill>
                  <a:prstClr val="black"/>
                </a:solidFill>
              </a:rPr>
              <a:t>ilgili Tarafın sınırları dahilinde </a:t>
            </a:r>
            <a:r>
              <a:rPr lang="tr-TR" sz="2400" b="1" dirty="0">
                <a:solidFill>
                  <a:srgbClr val="FF0000"/>
                </a:solidFill>
              </a:rPr>
              <a:t>mevcut teknik imkânlar kullanarak toplama veya kaydetme</a:t>
            </a:r>
            <a:r>
              <a:rPr lang="tr-TR" sz="2000" dirty="0">
                <a:solidFill>
                  <a:prstClr val="black"/>
                </a:solidFill>
              </a:rPr>
              <a:t>, ve</a:t>
            </a:r>
            <a:endParaRPr lang="tr-TR" sz="2000" dirty="0"/>
          </a:p>
          <a:p>
            <a:pPr marL="857250" lvl="1" indent="-457200" algn="just" eaLnBrk="1" fontAlgn="auto" hangingPunct="1">
              <a:lnSpc>
                <a:spcPct val="90000"/>
              </a:lnSpc>
              <a:spcBef>
                <a:spcPts val="600"/>
              </a:spcBef>
              <a:spcAft>
                <a:spcPts val="1200"/>
              </a:spcAft>
              <a:buFont typeface="+mj-lt"/>
              <a:buAutoNum type="alphaLcParenR"/>
              <a:defRPr/>
            </a:pPr>
            <a:r>
              <a:rPr lang="tr-TR" sz="2000" dirty="0"/>
              <a:t>bir hizmet sağlayıcının mevcut teknik imkânları çerçevesinde,</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ilgili Tarafın sınırları dahilinde mevcut teknik yöntemler uygulayarak toplamaya veya kaydetmeye; veya</a:t>
            </a:r>
          </a:p>
          <a:p>
            <a:pPr marL="1257300" lvl="2" indent="-457200" algn="just" eaLnBrk="1" fontAlgn="auto" hangingPunct="1">
              <a:lnSpc>
                <a:spcPct val="90000"/>
              </a:lnSpc>
              <a:spcBef>
                <a:spcPts val="600"/>
              </a:spcBef>
              <a:spcAft>
                <a:spcPts val="1200"/>
              </a:spcAft>
              <a:buFont typeface="+mj-lt"/>
              <a:buAutoNum type="romanUcPeriod"/>
              <a:defRPr/>
            </a:pPr>
            <a:r>
              <a:rPr lang="tr-TR" sz="1800" dirty="0"/>
              <a:t>toplama veya kaydetmesi için yetkili makamları ile işbirliği yapmaya ve onlara yardım etmeye;</a:t>
            </a:r>
          </a:p>
          <a:p>
            <a:pPr marL="811213" lvl="1" indent="0" algn="just" eaLnBrk="1" fontAlgn="auto" hangingPunct="1">
              <a:lnSpc>
                <a:spcPct val="90000"/>
              </a:lnSpc>
              <a:spcBef>
                <a:spcPts val="600"/>
              </a:spcBef>
              <a:spcAft>
                <a:spcPts val="1200"/>
              </a:spcAft>
              <a:buNone/>
              <a:defRPr/>
            </a:pPr>
            <a:r>
              <a:rPr lang="tr-TR" sz="2000" dirty="0"/>
              <a:t>zorunlu kılmak.</a:t>
            </a:r>
          </a:p>
        </p:txBody>
      </p:sp>
    </p:spTree>
    <p:extLst>
      <p:ext uri="{BB962C8B-B14F-4D97-AF65-F5344CB8AC3E}">
        <p14:creationId xmlns:p14="http://schemas.microsoft.com/office/powerpoint/2010/main" val="201065158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err="1" smtClean="0"/>
              <a:t>Teknik</a:t>
            </a:r>
            <a:r>
              <a:rPr lang="en-US" sz="3600" b="1" dirty="0" smtClean="0"/>
              <a:t> </a:t>
            </a:r>
            <a:r>
              <a:rPr lang="en-US" sz="3600" b="1" dirty="0" err="1" smtClean="0"/>
              <a:t>imkânlar</a:t>
            </a:r>
            <a:r>
              <a:rPr lang="en-US" sz="3600" b="1" dirty="0" smtClean="0"/>
              <a:t> </a:t>
            </a:r>
            <a:r>
              <a:rPr lang="en-US" sz="3600" b="1" dirty="0" err="1" smtClean="0"/>
              <a:t>kullanılarak</a:t>
            </a:r>
            <a:r>
              <a:rPr lang="en-US" sz="3600" b="1" dirty="0" smtClean="0"/>
              <a:t> </a:t>
            </a:r>
            <a:br>
              <a:rPr lang="en-US" sz="3600" b="1" dirty="0" smtClean="0"/>
            </a:br>
            <a:r>
              <a:rPr lang="en-US" sz="3600" b="1" dirty="0" err="1" smtClean="0"/>
              <a:t>toplama</a:t>
            </a:r>
            <a:r>
              <a:rPr lang="en-US" sz="3600" b="1" dirty="0" smtClean="0"/>
              <a:t> </a:t>
            </a:r>
            <a:r>
              <a:rPr lang="en-US" sz="3600" b="1" dirty="0" err="1" smtClean="0"/>
              <a:t>veya</a:t>
            </a:r>
            <a:r>
              <a:rPr lang="en-US" sz="3600" b="1" dirty="0" smtClean="0"/>
              <a:t> </a:t>
            </a:r>
            <a:r>
              <a:rPr lang="en-US" sz="3600" b="1" dirty="0" err="1" smtClean="0"/>
              <a:t>kaydetme</a:t>
            </a:r>
            <a:endParaRPr lang="en-US" sz="3600" b="1" dirty="0"/>
          </a:p>
        </p:txBody>
      </p:sp>
      <p:sp>
        <p:nvSpPr>
          <p:cNvPr id="3" name="Content Placeholder 2"/>
          <p:cNvSpPr>
            <a:spLocks noGrp="1"/>
          </p:cNvSpPr>
          <p:nvPr>
            <p:ph idx="1"/>
          </p:nvPr>
        </p:nvSpPr>
        <p:spPr>
          <a:xfrm>
            <a:off x="635000" y="2057400"/>
            <a:ext cx="7914640" cy="3962401"/>
          </a:xfrm>
        </p:spPr>
        <p:txBody>
          <a:bodyPr/>
          <a:lstStyle/>
          <a:p>
            <a:pPr algn="just"/>
            <a:r>
              <a:rPr lang="en-US" dirty="0" smtClean="0"/>
              <a:t>Bu </a:t>
            </a:r>
            <a:r>
              <a:rPr lang="en-US" dirty="0" err="1" smtClean="0"/>
              <a:t>yetki</a:t>
            </a:r>
            <a:r>
              <a:rPr lang="en-US" dirty="0" smtClean="0"/>
              <a:t> </a:t>
            </a:r>
            <a:r>
              <a:rPr lang="en-US" dirty="0" err="1" smtClean="0"/>
              <a:t>trafik</a:t>
            </a:r>
            <a:r>
              <a:rPr lang="en-US" dirty="0" smtClean="0"/>
              <a:t> </a:t>
            </a:r>
            <a:r>
              <a:rPr lang="en-US" dirty="0" err="1" smtClean="0"/>
              <a:t>verilerinin</a:t>
            </a:r>
            <a:r>
              <a:rPr lang="en-US" dirty="0" smtClean="0"/>
              <a:t> </a:t>
            </a:r>
            <a:r>
              <a:rPr lang="en-US" dirty="0" err="1" smtClean="0"/>
              <a:t>gerçek</a:t>
            </a:r>
            <a:r>
              <a:rPr lang="en-US" dirty="0" smtClean="0"/>
              <a:t> </a:t>
            </a:r>
            <a:r>
              <a:rPr lang="en-US" dirty="0" err="1" smtClean="0"/>
              <a:t>zamanlı</a:t>
            </a:r>
            <a:r>
              <a:rPr lang="en-US" dirty="0" smtClean="0"/>
              <a:t> </a:t>
            </a:r>
            <a:r>
              <a:rPr lang="en-US" dirty="0" err="1" smtClean="0"/>
              <a:t>toplanması</a:t>
            </a:r>
            <a:r>
              <a:rPr lang="en-US" dirty="0" smtClean="0"/>
              <a:t> </a:t>
            </a:r>
            <a:r>
              <a:rPr lang="en-US" dirty="0" err="1" smtClean="0"/>
              <a:t>ve</a:t>
            </a:r>
            <a:r>
              <a:rPr lang="en-US" dirty="0" smtClean="0"/>
              <a:t> </a:t>
            </a:r>
            <a:r>
              <a:rPr lang="en-US" dirty="0" err="1" smtClean="0"/>
              <a:t>kaydedilmesi</a:t>
            </a:r>
            <a:r>
              <a:rPr lang="en-US" dirty="0" smtClean="0"/>
              <a:t> </a:t>
            </a:r>
            <a:r>
              <a:rPr lang="en-US" dirty="0" err="1" smtClean="0"/>
              <a:t>yönünde</a:t>
            </a:r>
            <a:r>
              <a:rPr lang="en-US" dirty="0" smtClean="0"/>
              <a:t> </a:t>
            </a:r>
            <a:r>
              <a:rPr lang="en-US" dirty="0" err="1" smtClean="0"/>
              <a:t>yetkili</a:t>
            </a:r>
            <a:r>
              <a:rPr lang="en-US" dirty="0" smtClean="0"/>
              <a:t> </a:t>
            </a:r>
            <a:r>
              <a:rPr lang="en-US" dirty="0" err="1" smtClean="0"/>
              <a:t>makamlara</a:t>
            </a:r>
            <a:r>
              <a:rPr lang="en-US" dirty="0" smtClean="0"/>
              <a:t> </a:t>
            </a:r>
            <a:r>
              <a:rPr lang="en-US" dirty="0" err="1" smtClean="0"/>
              <a:t>tanınan</a:t>
            </a:r>
            <a:r>
              <a:rPr lang="en-US" dirty="0" smtClean="0"/>
              <a:t> </a:t>
            </a:r>
            <a:r>
              <a:rPr lang="en-US" dirty="0" err="1" smtClean="0"/>
              <a:t>doğrudan</a:t>
            </a:r>
            <a:r>
              <a:rPr lang="en-US" dirty="0" smtClean="0"/>
              <a:t> </a:t>
            </a:r>
            <a:r>
              <a:rPr lang="en-US" dirty="0" err="1" smtClean="0"/>
              <a:t>yetkiye</a:t>
            </a:r>
            <a:r>
              <a:rPr lang="en-US" dirty="0" smtClean="0"/>
              <a:t> </a:t>
            </a:r>
            <a:r>
              <a:rPr lang="en-US" dirty="0" err="1" smtClean="0"/>
              <a:t>işaret</a:t>
            </a:r>
            <a:r>
              <a:rPr lang="en-US" dirty="0" smtClean="0"/>
              <a:t> </a:t>
            </a:r>
            <a:r>
              <a:rPr lang="en-US" dirty="0" err="1" smtClean="0"/>
              <a:t>etmektedir</a:t>
            </a:r>
            <a:r>
              <a:rPr lang="en-US" dirty="0" smtClean="0"/>
              <a:t>.</a:t>
            </a:r>
          </a:p>
          <a:p>
            <a:pPr algn="just"/>
            <a:endParaRPr lang="en-US" dirty="0"/>
          </a:p>
          <a:p>
            <a:pPr algn="just"/>
            <a:r>
              <a:rPr lang="en-US" dirty="0" err="1" smtClean="0"/>
              <a:t>Özel</a:t>
            </a:r>
            <a:r>
              <a:rPr lang="en-US" dirty="0" smtClean="0"/>
              <a:t> </a:t>
            </a:r>
            <a:r>
              <a:rPr lang="en-US" dirty="0" err="1" smtClean="0"/>
              <a:t>bir</a:t>
            </a:r>
            <a:r>
              <a:rPr lang="en-US" dirty="0" smtClean="0"/>
              <a:t> </a:t>
            </a:r>
            <a:r>
              <a:rPr lang="en-US" dirty="0" err="1" smtClean="0"/>
              <a:t>teknolojiye</a:t>
            </a:r>
            <a:r>
              <a:rPr lang="en-US" dirty="0" smtClean="0"/>
              <a:t> </a:t>
            </a:r>
            <a:r>
              <a:rPr lang="en-US" dirty="0" err="1" smtClean="0"/>
              <a:t>atıfta</a:t>
            </a:r>
            <a:r>
              <a:rPr lang="en-US" dirty="0" smtClean="0"/>
              <a:t> </a:t>
            </a:r>
            <a:r>
              <a:rPr lang="en-US" dirty="0" err="1" smtClean="0"/>
              <a:t>bulunulmamaktadır</a:t>
            </a:r>
            <a:r>
              <a:rPr lang="en-US" dirty="0" smtClean="0"/>
              <a:t>.</a:t>
            </a:r>
          </a:p>
          <a:p>
            <a:pPr algn="just"/>
            <a:endParaRPr lang="en-US" dirty="0"/>
          </a:p>
          <a:p>
            <a:pPr algn="just"/>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99</a:t>
            </a:fld>
            <a:endParaRPr lang="en-US" dirty="0">
              <a:solidFill>
                <a:schemeClr val="tx1"/>
              </a:solidFill>
            </a:endParaRPr>
          </a:p>
        </p:txBody>
      </p:sp>
    </p:spTree>
    <p:extLst>
      <p:ext uri="{BB962C8B-B14F-4D97-AF65-F5344CB8AC3E}">
        <p14:creationId xmlns:p14="http://schemas.microsoft.com/office/powerpoint/2010/main" val="288914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33741</TotalTime>
  <Words>19141</Words>
  <Application>Microsoft Macintosh PowerPoint</Application>
  <PresentationFormat>On-screen Show (4:3)</PresentationFormat>
  <Paragraphs>1514</Paragraphs>
  <Slides>142</Slides>
  <Notes>140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142</vt:i4>
      </vt:variant>
    </vt:vector>
  </HeadingPairs>
  <TitlesOfParts>
    <vt:vector size="153" baseType="lpstr">
      <vt:lpstr>Arial Narrow</vt:lpstr>
      <vt:lpstr>Calibri</vt:lpstr>
      <vt:lpstr>Courier New</vt:lpstr>
      <vt:lpstr>MS PGothic</vt:lpstr>
      <vt:lpstr>ＭＳ Ｐゴシック</vt:lpstr>
      <vt:lpstr>Symbol</vt:lpstr>
      <vt:lpstr>Times New Roman</vt:lpstr>
      <vt:lpstr>Verdana</vt:lpstr>
      <vt:lpstr>Wingdings</vt:lpstr>
      <vt:lpstr>Arial</vt:lpstr>
      <vt:lpstr>Office Theme</vt:lpstr>
      <vt:lpstr>Hakim ve Savcılar için Siber Suçlar Konusuna Giriş Eğitimi</vt:lpstr>
      <vt:lpstr>Gündem</vt:lpstr>
      <vt:lpstr>Oturumun Hedefleri</vt:lpstr>
      <vt:lpstr>PowerPoint Presentation</vt:lpstr>
      <vt:lpstr>Bölüm Bir Budapeşte Sözleşmesi’ndeki Usul Hükümleri</vt:lpstr>
      <vt:lpstr>Usul Hükümleri</vt:lpstr>
      <vt:lpstr>Hizmet Sağlayıcı</vt:lpstr>
      <vt:lpstr>Hizmet Sağlayıcı</vt:lpstr>
      <vt:lpstr>Abone Bilgileri</vt:lpstr>
      <vt:lpstr>Trafik Verileri</vt:lpstr>
      <vt:lpstr>İçerik verisi </vt:lpstr>
      <vt:lpstr>PowerPoint Presentation</vt:lpstr>
      <vt:lpstr>Madde 16 – Depolanan Bilgisayar Verisinin Süratli Şekilde Korunması</vt:lpstr>
      <vt:lpstr>Madde 16 – Depolanan Bilgisayar Verisinin Süratli Şekilde Korunması</vt:lpstr>
      <vt:lpstr>Madde 16 – Depolanan Bilgisayar Verisinin Süratli Şekilde Korunması</vt:lpstr>
      <vt:lpstr>Madde 16 – Depolanan Bilgisayar Verisinin Süratli Şekilde Korunması</vt:lpstr>
      <vt:lpstr>Madde 16 – Depolanan Bilgisayar Verisinin Süratli Şekilde Korunması</vt:lpstr>
      <vt:lpstr>Talimat vermek veya benzer bir biçimde gerçekleştirmek</vt:lpstr>
      <vt:lpstr>Madde 16 – Depolanan Bilgisayar Verisinin Süratli Şekilde Korunması</vt:lpstr>
      <vt:lpstr>Süratli koruma</vt:lpstr>
      <vt:lpstr>Madde 16 – Depolanan Bilgisayar Verisinin Süratli Şekilde Korunması</vt:lpstr>
      <vt:lpstr>Belirli Bilgisayar Verileri</vt:lpstr>
      <vt:lpstr>Madde 16 – Depolanan Bilgisayar Verisinin Süratli Şekilde Korunması</vt:lpstr>
      <vt:lpstr>Bilgisayar sistemi aracılığıyla depolanan</vt:lpstr>
      <vt:lpstr>Madde 16 – Depolanan Bilgisayar Verisinin Süratli Şekilde Korunması</vt:lpstr>
      <vt:lpstr>Kayıp veya değişikliğe karşı savunmasız</vt:lpstr>
      <vt:lpstr>Madde 16 – Depolanan Bilgisayar Verisinin Süratli Şekilde Korunması</vt:lpstr>
      <vt:lpstr>Zilyetlik veya denetim</vt:lpstr>
      <vt:lpstr>Madde 16 – Depolanan Bilgisayar Verisinin Süratli Şekilde Korunması</vt:lpstr>
      <vt:lpstr>Süre</vt:lpstr>
      <vt:lpstr>Madde 16 – Depolanan Bilgisayar Verisinin Süratli Şekilde Korunması</vt:lpstr>
      <vt:lpstr>İşlemlerin üstlenildiğinin gizli tutulması</vt:lpstr>
      <vt:lpstr>Madde 17 – Trafik Verisinin Süratli Şekilde Korunması ve Kısmen Açıklanması</vt:lpstr>
      <vt:lpstr>Madde 17 – Trafik Verisinin Süratli Şekilde Korunması ve Kısmen Açıklanması</vt:lpstr>
      <vt:lpstr>Madde 17 – Trafik Verisinin Süratli Şekilde Korunması ve Kısmen Açıklanması</vt:lpstr>
      <vt:lpstr>Bir veya daha fazla hizmet sağlayıcı</vt:lpstr>
      <vt:lpstr>Bir veya daha fazla hizmet sağlayıcı</vt:lpstr>
      <vt:lpstr>Madde 17 – Trafik Verisinin Süratli Şekilde Korunması ve Kısmen Açıklanması</vt:lpstr>
      <vt:lpstr>Yeterli trafik verisinin süratli şekilde açıklanması</vt:lpstr>
      <vt:lpstr>PowerPoint Presentation</vt:lpstr>
      <vt:lpstr>Madde 18 – İbraz Emri</vt:lpstr>
      <vt:lpstr>Madde 18 – İbraz Emri</vt:lpstr>
      <vt:lpstr>Madde 18 – İbraz Emri</vt:lpstr>
      <vt:lpstr>Yetkili makamlar</vt:lpstr>
      <vt:lpstr>Madde 18 – İbraz Emri</vt:lpstr>
      <vt:lpstr>Ülkesindeki şahıs</vt:lpstr>
      <vt:lpstr>Madde 18 – İbraz Emri</vt:lpstr>
      <vt:lpstr>Belirlenmiş bilgisayar verisi</vt:lpstr>
      <vt:lpstr>Madde 18 – İbraz Emri</vt:lpstr>
      <vt:lpstr>Zilyetlik veya denetim</vt:lpstr>
      <vt:lpstr>Madde 18 – İbraz Emri</vt:lpstr>
      <vt:lpstr>Bir bilgisayar sisteminde depolanmış</vt:lpstr>
      <vt:lpstr>Madde 18 – İbraz Emri</vt:lpstr>
      <vt:lpstr>Hizmet Sağlayıcı</vt:lpstr>
      <vt:lpstr>Madde 18 – İbraz Emri</vt:lpstr>
      <vt:lpstr>Ülkede hizmet sunmak</vt:lpstr>
      <vt:lpstr>Madde 18 – İbraz Emri</vt:lpstr>
      <vt:lpstr>Abone bilgileri</vt:lpstr>
      <vt:lpstr>Abone bilgileri</vt:lpstr>
      <vt:lpstr>Madde 18 – İbraz Emri</vt:lpstr>
      <vt:lpstr>Bu tür hizmetlere ilişkin</vt:lpstr>
      <vt:lpstr>Madde 18 – İbraz Emri</vt:lpstr>
      <vt:lpstr>Zilyetlik veya denetim</vt:lpstr>
      <vt:lpstr>PowerPoint Presentation</vt:lpstr>
      <vt:lpstr>PowerPoint Presentation</vt:lpstr>
      <vt:lpstr>PowerPoint Presentation</vt:lpstr>
      <vt:lpstr>PowerPoint Presentation</vt:lpstr>
      <vt:lpstr>Madde 19 – Depolanmış Bilgisayar Verilerinin Aranması ve Bunlara El Konulması</vt:lpstr>
      <vt:lpstr>Madde 19 – Depolanmış Bilgisayar Verilerinin Aranması ve Bunlara El Konulması</vt:lpstr>
      <vt:lpstr>Madde 19 – Depolanmış Bilgisayar Verilerinin Aranması ve Bunlara El Konulması</vt:lpstr>
      <vt:lpstr>Madde 19 – Depolanmış Bilgisayar Verilerinin Aranması ve Bunlara El Konulması</vt:lpstr>
      <vt:lpstr>Madde 19 – Depolanmış Bilgisayar Verilerinin Aranması ve Bunlara El Konulması</vt:lpstr>
      <vt:lpstr>Yetkili makamlar</vt:lpstr>
      <vt:lpstr>Madde 19 – Depolanmış Bilgisayar Verilerinin Aranması ve Bunlara El Konulması</vt:lpstr>
      <vt:lpstr>Arama veya benzer şekilde erişme</vt:lpstr>
      <vt:lpstr>Madde 19 – Depolanmış Bilgisayar Verilerinin Aranması ve Bunlara El Konulması</vt:lpstr>
      <vt:lpstr>Bilgisayar sistemi veya bilgisayar verileri depolama aygıtı</vt:lpstr>
      <vt:lpstr>Madde 19 – Depolanmış Bilgisayar Verilerinin Aranması ve Bunlara El Konulması</vt:lpstr>
      <vt:lpstr>Arama ve benzer şekilde erişme işlemlerinin teşmili</vt:lpstr>
      <vt:lpstr>Madde 19 – Depolanmış Bilgisayar Verilerinin Aranması ve Bunlara El Konulması</vt:lpstr>
      <vt:lpstr>Yetkili makamlar</vt:lpstr>
      <vt:lpstr>Madde 19 – Depolanmış Bilgisayar Verilerinin Aranması ve Bunlara El Konulması</vt:lpstr>
      <vt:lpstr>El koymak veya benzer şekilde  güvence altına almak</vt:lpstr>
      <vt:lpstr>Madde 19 – Depolanmış Bilgisayar Verilerinin Aranması ve Bunlara El Konulması</vt:lpstr>
      <vt:lpstr>Kopyasını oluşturmak veya  muhafaza etmek</vt:lpstr>
      <vt:lpstr>Madde 19 – Depolanmış Bilgisayar Verilerinin Aranması ve Bunlara El Konulması</vt:lpstr>
      <vt:lpstr>Bütünlüğün korunması</vt:lpstr>
      <vt:lpstr>Madde 19 – Depolanmış Bilgisayar Verilerinin Aranması ve Bunlara El Konulması</vt:lpstr>
      <vt:lpstr>Veriyi erişilemez hale getirmek  veya kaldırmak</vt:lpstr>
      <vt:lpstr>Madde 19 – Depolanmış Bilgisayar Verilerinin Aranması ve Bunlara El Konulması</vt:lpstr>
      <vt:lpstr>İnsanlara verileri koruma  talimatı verilmesi</vt:lpstr>
      <vt:lpstr>PowerPoint Presentation</vt:lpstr>
      <vt:lpstr>Madde 20 - Trafik Verilerinin  Gerçek Zamanlı Toplanması </vt:lpstr>
      <vt:lpstr>Madde 20 - Trafik Verilerinin  Gerçek Zamanlı Toplanması </vt:lpstr>
      <vt:lpstr>Madde 20 - Trafik Verilerinin  Gerçek Zamanlı Toplanması </vt:lpstr>
      <vt:lpstr>Madde 20 - Trafik Verilerinin  Gerçek Zamanlı Toplanması </vt:lpstr>
      <vt:lpstr>Yetkili makamlar</vt:lpstr>
      <vt:lpstr>Madde 20 - Trafik Verilerinin  Gerçek Zamanlı Toplanması </vt:lpstr>
      <vt:lpstr>Teknik imkânlar kullanılarak  toplama veya kaydetme</vt:lpstr>
      <vt:lpstr>Madde 20 - Trafik Verilerinin  Gerçek Zamanlı Toplanması </vt:lpstr>
      <vt:lpstr>Bir hizmet sağlayıcıyı zorunlu kılmak</vt:lpstr>
      <vt:lpstr>Madde 20 - Trafik Verilerinin  Gerçek Zamanlı Toplanması </vt:lpstr>
      <vt:lpstr>Belirli haberleşmeler</vt:lpstr>
      <vt:lpstr>Madde 20 - Trafik Verilerinin  Gerçek Zamanlı Toplanması </vt:lpstr>
      <vt:lpstr>Diğer tedbirler</vt:lpstr>
      <vt:lpstr>Madde 20 - Trafik Verilerinin  Gerçek Zamanlı Toplanması </vt:lpstr>
      <vt:lpstr>Hizmet sağlayıcıyı tedbirleri gizli tutmaya zorunlu kılmak</vt:lpstr>
      <vt:lpstr>PowerPoint Presentation</vt:lpstr>
      <vt:lpstr>Madde 21 İçerik Verilerinin Ele Geçirilmesi</vt:lpstr>
      <vt:lpstr>Madde 21 İçerik Verilerinin Ele Geçirilmesi</vt:lpstr>
      <vt:lpstr>Madde 21 İçerik Verilerinin Ele Geçirilmesi</vt:lpstr>
      <vt:lpstr>Madde 21 İçerik Verilerinin Ele Geçirilmesi</vt:lpstr>
      <vt:lpstr>Yetkili makamlar</vt:lpstr>
      <vt:lpstr>Madde 21 İçerik Verilerinin Ele Geçirilmesi</vt:lpstr>
      <vt:lpstr>Teknik imkânlar kullanılarak  toplama veya kaydetme</vt:lpstr>
      <vt:lpstr>Madde 21 İçerik Verilerinin Ele Geçirilmesi</vt:lpstr>
      <vt:lpstr>Bir hizmet sağlayıcıyı zorunlu kılmak</vt:lpstr>
      <vt:lpstr>Madde 21 İçerik Verilerinin Ele Geçirilmesi</vt:lpstr>
      <vt:lpstr>Belirli haberleşmeler</vt:lpstr>
      <vt:lpstr>Madde 21 İçerik Verilerinin Ele Geçirilmesi</vt:lpstr>
      <vt:lpstr>Diğer tedbirler</vt:lpstr>
      <vt:lpstr>Madde 21 İçerik Verilerinin Ele Geçirilmesi</vt:lpstr>
      <vt:lpstr>Hizmet sağlayıcıyı tedbirleri gizli tutmaya zorunlu kılmak</vt:lpstr>
      <vt:lpstr>PowerPoint Presentation</vt:lpstr>
      <vt:lpstr>Bölüm İki Budapeşte Sözleşmesi’ndeki  Şartlar ve Güvenceler</vt:lpstr>
      <vt:lpstr>Madde 15(1) Şartlar ve güvenceler</vt:lpstr>
      <vt:lpstr>Madde 15(1) Şartlar ve güvenceler</vt:lpstr>
      <vt:lpstr>AİHS ve MSHS tarafından  güvence altına alınan haklar</vt:lpstr>
      <vt:lpstr>Madde 15(2) ve 15(3) Şartlar ve güvenceler</vt:lpstr>
      <vt:lpstr>Avrupa İnsan Hakları Sözleşmesi kapsamındaki şartlar ve güvenceler</vt:lpstr>
      <vt:lpstr>Bölüm İki - Ek Avrupa İnsan Hakları Sözleşmesi kapsamındaki Şartlar ve Güvenceler</vt:lpstr>
      <vt:lpstr>Avrupa İnsan Hakları Sözleşmesi kapsamındaki şartlar ve güvenceler</vt:lpstr>
      <vt:lpstr>Avrupa İnsan Hakları Sözleşmesi kapsamındaki şartlar ve güvenceler</vt:lpstr>
      <vt:lpstr>Avrupa İnsan Hakları Sözleşmesi kapsamındaki şartlar ve güvenceler</vt:lpstr>
      <vt:lpstr>Avrupa İnsan Hakları Sözleşmesi kapsamındaki şartlar ve güvenceler</vt:lpstr>
      <vt:lpstr>Avrupa İnsan Hakları Sözleşmesi kapsamındaki  şartlar ve güvenceler</vt:lpstr>
      <vt:lpstr>Avrupa İnsan Hakları Sözleşmesi kapsamındaki  şartlar ve güvenceler</vt:lpstr>
      <vt:lpstr>Avrupa İnsan Hakları Sözleşmesi kapsamındaki  şartlar ve güvenceler</vt:lpstr>
      <vt:lpstr>PowerPoint Presentation</vt:lpstr>
      <vt:lpstr>Bölüm Üç Özet</vt:lpstr>
      <vt:lpstr>Özet</vt:lpstr>
      <vt:lpstr>PowerPoint Presentation</vt:lpstr>
    </vt:vector>
  </TitlesOfParts>
  <Company>Technology Risk Limited</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Nigel Jones</dc:creator>
  <cp:lastModifiedBy>Hande Güner</cp:lastModifiedBy>
  <cp:revision>747</cp:revision>
  <dcterms:created xsi:type="dcterms:W3CDTF">2012-01-28T17:11:27Z</dcterms:created>
  <dcterms:modified xsi:type="dcterms:W3CDTF">2017-10-31T15:40:39Z</dcterms:modified>
</cp:coreProperties>
</file>